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618" r:id="rId2"/>
    <p:sldId id="642" r:id="rId3"/>
    <p:sldId id="643" r:id="rId4"/>
    <p:sldId id="644" r:id="rId5"/>
    <p:sldId id="645" r:id="rId6"/>
    <p:sldId id="646" r:id="rId7"/>
    <p:sldId id="647" r:id="rId8"/>
    <p:sldId id="648" r:id="rId9"/>
    <p:sldId id="649" r:id="rId10"/>
    <p:sldId id="650" r:id="rId11"/>
    <p:sldId id="651" r:id="rId12"/>
    <p:sldId id="652" r:id="rId13"/>
    <p:sldId id="653" r:id="rId14"/>
    <p:sldId id="654" r:id="rId15"/>
    <p:sldId id="655" r:id="rId16"/>
    <p:sldId id="656" r:id="rId17"/>
    <p:sldId id="657" r:id="rId18"/>
    <p:sldId id="658" r:id="rId19"/>
    <p:sldId id="659" r:id="rId20"/>
    <p:sldId id="660" r:id="rId21"/>
    <p:sldId id="661" r:id="rId22"/>
    <p:sldId id="662" r:id="rId2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am Haenle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BF2"/>
    <a:srgbClr val="FFE900"/>
    <a:srgbClr val="FDEADA"/>
    <a:srgbClr val="F9F1AF"/>
    <a:srgbClr val="F1F7C2"/>
    <a:srgbClr val="F8F095"/>
    <a:srgbClr val="EAF1DE"/>
    <a:srgbClr val="E4F7FF"/>
    <a:srgbClr val="FCDAA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27" autoAdjust="0"/>
    <p:restoredTop sz="94750"/>
  </p:normalViewPr>
  <p:slideViewPr>
    <p:cSldViewPr snapToGrid="0" snapToObjects="1">
      <p:cViewPr varScale="1">
        <p:scale>
          <a:sx n="192" d="100"/>
          <a:sy n="192" d="100"/>
        </p:scale>
        <p:origin x="9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4651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4651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246BA50-6A09-463A-9BF8-C6AB97E79E00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73575"/>
            <a:ext cx="560705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4651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4651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486B23A-4BC5-4E25-9FD5-EE4F3C8B3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71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75E4B-101F-405D-80F6-D7CD3F297B43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D0299-0447-4A76-BB5D-459AEE063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62CD8-B6F5-4A19-833F-02C1D476E973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84B3-E00D-4CD6-BDE7-096BD68E6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3BFA-C7BF-4211-8A3A-DCCABDD0C3D0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A185-5CB4-4A27-99A4-68E5A9794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78FCB-9601-4F88-A371-401326800079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A39D-0B9D-44A1-9AA4-FECAA4A33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ED4F9-433D-4ABB-BBB4-894B8F9FDE04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6AF3D-83BC-4405-99EE-7A54EA54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95E4D-D905-4600-A7C7-DE59C3A82439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AB91-1BA7-4516-B401-7AF516ADF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F0136-BE29-4A8A-A25A-BBEF850A05F0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18F4-B4CA-4A4A-A6D7-1141BA778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3805A-0B2E-457C-A19A-3558459966EA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A13BE-A4C4-49F6-87C6-0D88E999B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92E14-57BF-4500-BF32-D1499EBF7CC1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48DB0-1FD2-41DE-B188-2F8D53C70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46CE-8DB8-4067-9E11-3809B6BB753A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D4B32-0709-455C-87A7-33CAE9EC8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8FD1F-B358-434A-A219-166310203C48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E660-8998-4EBF-A770-F527796A1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567B4-0A47-4062-83F9-211AEAE07C08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C12F-1EE1-4051-9A55-5A621A3A6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55AB55-45E7-4BEF-A657-843B1722E1C9}" type="datetimeFigureOut">
              <a:rPr lang="en-US"/>
              <a:pPr>
                <a:defRPr/>
              </a:pPr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02EE0B-D71D-43DF-AF22-29DCE5A8D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DsB8dIcaWRbMq8YIeNh1VQ/featured" TargetMode="External"/><Relationship Id="rId2" Type="http://schemas.openxmlformats.org/officeDocument/2006/relationships/hyperlink" Target="https://www.sparknotes.com/nofear/shakespeare/romeojuli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77982" y="62345"/>
            <a:ext cx="8229600" cy="600220"/>
          </a:xfrm>
        </p:spPr>
        <p:txBody>
          <a:bodyPr/>
          <a:lstStyle/>
          <a:p>
            <a:pPr eaLnBrk="1" hangingPunct="1"/>
            <a:r>
              <a:rPr lang="en-US" dirty="0"/>
              <a:t>ELA, Week 38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87482" y="739933"/>
            <a:ext cx="8610600" cy="58861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u="sng" dirty="0"/>
              <a:t>Content Objectives</a:t>
            </a:r>
          </a:p>
          <a:p>
            <a:pPr marL="514350" lvl="1" indent="0" eaLnBrk="1" hangingPunct="1">
              <a:spcBef>
                <a:spcPct val="0"/>
              </a:spcBef>
              <a:buFont typeface="Arial" charset="0"/>
              <a:buNone/>
            </a:pPr>
            <a:r>
              <a:rPr lang="en-US" sz="3200" dirty="0"/>
              <a:t>I can analyze Unit 7’s essential question (EQ): “</a:t>
            </a:r>
            <a:r>
              <a:rPr lang="en-US" sz="3200" i="1" dirty="0"/>
              <a:t>What deserves our care and respect?</a:t>
            </a:r>
            <a:r>
              <a:rPr lang="en-US" sz="3200" dirty="0"/>
              <a:t>” by reading poems of the Earth and writing about sensory imagery, interpretation, and themes.</a:t>
            </a:r>
          </a:p>
          <a:p>
            <a:pPr marL="514350" lvl="1" indent="0" eaLnBrk="1" hangingPunct="1">
              <a:spcBef>
                <a:spcPct val="0"/>
              </a:spcBef>
              <a:buFont typeface="Arial" charset="0"/>
              <a:buNone/>
            </a:pPr>
            <a:endParaRPr lang="en-US" sz="3200" dirty="0"/>
          </a:p>
          <a:p>
            <a:pPr eaLnBrk="1" hangingPunct="1">
              <a:spcBef>
                <a:spcPct val="0"/>
              </a:spcBef>
            </a:pPr>
            <a:r>
              <a:rPr lang="en-US" u="sng" dirty="0"/>
              <a:t>Language Objectives</a:t>
            </a:r>
          </a:p>
          <a:p>
            <a:pPr marL="514350" lvl="1" indent="0" eaLnBrk="1" hangingPunct="1">
              <a:spcBef>
                <a:spcPct val="0"/>
              </a:spcBef>
              <a:buFont typeface="Arial" charset="0"/>
              <a:buNone/>
            </a:pPr>
            <a:r>
              <a:rPr lang="en-US" sz="3200" dirty="0"/>
              <a:t>I can write to explain details about the unit and its focus on respect by reading modern poetry about the Earth and relating each text’s themes back to the unit’s EQ.</a:t>
            </a:r>
          </a:p>
        </p:txBody>
      </p:sp>
    </p:spTree>
    <p:extLst>
      <p:ext uri="{BB962C8B-B14F-4D97-AF65-F5344CB8AC3E}">
        <p14:creationId xmlns:p14="http://schemas.microsoft.com/office/powerpoint/2010/main" val="87408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4FE5FD-83F6-8749-ACBF-4EBFF8C0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8" y="799253"/>
            <a:ext cx="8995614" cy="35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93191-D582-3748-AE27-08B167C04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" y="684107"/>
            <a:ext cx="8517483" cy="46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0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CA522-AA7E-154A-9647-08EA71D8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2" y="88053"/>
            <a:ext cx="8733372" cy="67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F6245-D948-CD48-9289-24A0665B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07" y="23006"/>
            <a:ext cx="4947639" cy="68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6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969A6-F3C8-5044-8BB1-E945279E4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7" y="938613"/>
            <a:ext cx="8906933" cy="34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5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97C69-863B-3B46-8D8B-CE8E9180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"/>
            <a:ext cx="8802692" cy="63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82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9D869-040C-4C46-9C39-C1B06B27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" y="1341120"/>
            <a:ext cx="8912770" cy="34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9FA90-0D48-1B42-B191-9794B0D82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574" y="70871"/>
            <a:ext cx="2450440" cy="67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F96ACB-98E2-CE4D-941F-ABD7E7670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02" y="873761"/>
            <a:ext cx="7025435" cy="44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8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F1310-7784-EB4D-8EF3-3D69A2D2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46" y="66751"/>
            <a:ext cx="7899401" cy="673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A873-75FB-004B-81BE-C977D1FA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302"/>
            <a:ext cx="8229600" cy="715263"/>
          </a:xfrm>
        </p:spPr>
        <p:txBody>
          <a:bodyPr/>
          <a:lstStyle/>
          <a:p>
            <a:r>
              <a:rPr lang="en-US" dirty="0"/>
              <a:t>Options for 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60E6-BF9E-EC4B-8AAB-72B8CCE2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969"/>
            <a:ext cx="8229600" cy="486771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Choose one option for your final project (100 points):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1) Write your own </a:t>
            </a:r>
            <a:r>
              <a:rPr lang="en-US" sz="2400" b="1" dirty="0"/>
              <a:t>Shakespearean Sonnet</a:t>
            </a:r>
            <a:r>
              <a:rPr lang="en-US" sz="2400" dirty="0"/>
              <a:t>. In your sonnet you must include:</a:t>
            </a:r>
          </a:p>
          <a:p>
            <a:endParaRPr lang="en-US" sz="2400" dirty="0"/>
          </a:p>
          <a:p>
            <a:r>
              <a:rPr lang="en-US" sz="2400" dirty="0"/>
              <a:t>iambic Pentameter = 10 syllables in each line, 5 iambic feet</a:t>
            </a:r>
          </a:p>
          <a:p>
            <a:r>
              <a:rPr lang="en-US" sz="2400" dirty="0"/>
              <a:t>unstressed &amp; stressed pattern (</a:t>
            </a:r>
            <a:r>
              <a:rPr lang="en-US" sz="2400" dirty="0" err="1"/>
              <a:t>baBoom</a:t>
            </a:r>
            <a:r>
              <a:rPr lang="en-US" sz="2400" dirty="0"/>
              <a:t> </a:t>
            </a:r>
            <a:r>
              <a:rPr lang="en-US" sz="2400" dirty="0" err="1"/>
              <a:t>baBoom</a:t>
            </a:r>
            <a:r>
              <a:rPr lang="en-US" sz="2400" dirty="0"/>
              <a:t> …)</a:t>
            </a:r>
          </a:p>
          <a:p>
            <a:r>
              <a:rPr lang="en-US" sz="2400" dirty="0"/>
              <a:t>14 lines total = 3 quatrains + 1 couplet</a:t>
            </a:r>
          </a:p>
          <a:p>
            <a:r>
              <a:rPr lang="en-US" sz="2400" dirty="0"/>
              <a:t>rhyme scheme</a:t>
            </a:r>
            <a:r>
              <a:rPr lang="en-US" sz="2400" i="1" dirty="0"/>
              <a:t>:</a:t>
            </a:r>
            <a:r>
              <a:rPr lang="en-US" sz="2400" b="1" i="1" dirty="0"/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a</a:t>
            </a:r>
            <a:r>
              <a:rPr lang="en-US" sz="2400" b="1" i="1" dirty="0" err="1">
                <a:solidFill>
                  <a:srgbClr val="050BF2"/>
                </a:solidFill>
              </a:rPr>
              <a:t>b</a:t>
            </a:r>
            <a:r>
              <a:rPr lang="en-US" sz="2400" b="1" i="1" dirty="0" err="1">
                <a:solidFill>
                  <a:srgbClr val="FF0000"/>
                </a:solidFill>
              </a:rPr>
              <a:t>a</a:t>
            </a:r>
            <a:r>
              <a:rPr lang="en-US" sz="2400" b="1" i="1" dirty="0" err="1">
                <a:solidFill>
                  <a:srgbClr val="050BF2"/>
                </a:solidFill>
              </a:rPr>
              <a:t>b</a:t>
            </a:r>
            <a:r>
              <a:rPr lang="en-US" sz="2400" b="1" i="1" dirty="0"/>
              <a:t>  </a:t>
            </a:r>
            <a:r>
              <a:rPr lang="en-US" sz="2400" b="1" i="1" dirty="0" err="1">
                <a:solidFill>
                  <a:srgbClr val="FFC000"/>
                </a:solidFill>
              </a:rPr>
              <a:t>c</a:t>
            </a:r>
            <a:r>
              <a:rPr lang="en-US" sz="2400" b="1" i="1" dirty="0" err="1">
                <a:solidFill>
                  <a:srgbClr val="00B050"/>
                </a:solidFill>
              </a:rPr>
              <a:t>d</a:t>
            </a:r>
            <a:r>
              <a:rPr lang="en-US" sz="2400" b="1" i="1" dirty="0" err="1">
                <a:solidFill>
                  <a:srgbClr val="FFC000"/>
                </a:solidFill>
              </a:rPr>
              <a:t>c</a:t>
            </a:r>
            <a:r>
              <a:rPr lang="en-US" sz="2400" b="1" i="1" dirty="0" err="1">
                <a:solidFill>
                  <a:srgbClr val="00B050"/>
                </a:solidFill>
              </a:rPr>
              <a:t>d</a:t>
            </a:r>
            <a:r>
              <a:rPr lang="en-US" sz="2400" b="1" i="1" dirty="0"/>
              <a:t> 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400" b="1" i="1" dirty="0" err="1">
                <a:solidFill>
                  <a:srgbClr val="7030A0"/>
                </a:solidFill>
              </a:rPr>
              <a:t>f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400" b="1" i="1" dirty="0" err="1">
                <a:solidFill>
                  <a:srgbClr val="7030A0"/>
                </a:solidFill>
              </a:rPr>
              <a:t>f</a:t>
            </a:r>
            <a:r>
              <a:rPr lang="en-US" sz="2400" b="1" i="1" dirty="0"/>
              <a:t>  </a:t>
            </a:r>
            <a:r>
              <a:rPr lang="en-US" sz="2400" b="1" i="1" dirty="0">
                <a:solidFill>
                  <a:schemeClr val="accent5"/>
                </a:solidFill>
              </a:rPr>
              <a:t>gg</a:t>
            </a:r>
            <a:endParaRPr lang="en-US" sz="2400" dirty="0"/>
          </a:p>
          <a:p>
            <a:r>
              <a:rPr lang="en-US" sz="2400" dirty="0"/>
              <a:t>There must be a story in the sonnet: it cannot be random lines with ideas that do not connect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186244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5E127-3D6C-EC49-AEAC-424FCB81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87" y="104862"/>
            <a:ext cx="7621693" cy="65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9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6E7C6-D349-1741-84A7-431F7C062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1761915"/>
            <a:ext cx="8835389" cy="28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6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FC2F07-B1E0-2D47-85B6-0E23E188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3" y="277707"/>
            <a:ext cx="8843561" cy="63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A873-75FB-004B-81BE-C977D1FA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302"/>
            <a:ext cx="8229600" cy="715263"/>
          </a:xfrm>
        </p:spPr>
        <p:txBody>
          <a:bodyPr/>
          <a:lstStyle/>
          <a:p>
            <a:r>
              <a:rPr lang="en-US" dirty="0"/>
              <a:t>Options for 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60E6-BF9E-EC4B-8AAB-72B8CCE2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61969"/>
            <a:ext cx="835962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Choose one option for your final project (100 points):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2) Write your own sonnet </a:t>
            </a:r>
            <a:r>
              <a:rPr lang="en-US" sz="2400" b="1" dirty="0"/>
              <a:t>based on a different type of sonnet</a:t>
            </a:r>
            <a:r>
              <a:rPr lang="en-US" sz="2400" dirty="0"/>
              <a:t> besides the one we learned (for example: Miltonic, Spenserian, Bengali, etc.)</a:t>
            </a:r>
          </a:p>
          <a:p>
            <a:endParaRPr lang="en-US" sz="2400" dirty="0"/>
          </a:p>
          <a:p>
            <a:r>
              <a:rPr lang="en-US" sz="2400" dirty="0"/>
              <a:t>Include a poem from a published author of this different type of sonnet so I can compare them.</a:t>
            </a:r>
          </a:p>
          <a:p>
            <a:r>
              <a:rPr lang="en-US" sz="2400" dirty="0"/>
              <a:t>Follow the rules (rhyme scheme, etc.) of your sonnet.</a:t>
            </a:r>
          </a:p>
          <a:p>
            <a:r>
              <a:rPr lang="en-US" sz="2400" dirty="0"/>
              <a:t>There must be a story in the sonnet: it cannot be random lines with ideas that do not connect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3558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A873-75FB-004B-81BE-C977D1FA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302"/>
            <a:ext cx="8229600" cy="715263"/>
          </a:xfrm>
        </p:spPr>
        <p:txBody>
          <a:bodyPr/>
          <a:lstStyle/>
          <a:p>
            <a:r>
              <a:rPr lang="en-US" dirty="0"/>
              <a:t>Options for 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60E6-BF9E-EC4B-8AAB-72B8CCE2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61969"/>
            <a:ext cx="8485465" cy="574573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Choose one option for your final project (100 points):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3) </a:t>
            </a:r>
            <a:r>
              <a:rPr lang="en-US" sz="2400" b="1" dirty="0"/>
              <a:t>Write a 2 page essay </a:t>
            </a:r>
            <a:r>
              <a:rPr lang="en-US" sz="2400" dirty="0"/>
              <a:t>(MLA format) summarizing a scene from Shakespeare’s play </a:t>
            </a:r>
            <a:r>
              <a:rPr lang="en-US" sz="2400" b="1" dirty="0"/>
              <a:t>Romeo and Juliet </a:t>
            </a:r>
            <a:r>
              <a:rPr lang="en-US" sz="2400" dirty="0"/>
              <a:t>(besides the one we read). Then explain why it is important and how it connects to our essential question: “Who/What deserves our care and respect?”</a:t>
            </a:r>
          </a:p>
          <a:p>
            <a:endParaRPr lang="en-US" sz="1200" dirty="0"/>
          </a:p>
          <a:p>
            <a:r>
              <a:rPr lang="en-US" sz="2400" dirty="0"/>
              <a:t>Shakespeare / Modern scenes translated: </a:t>
            </a:r>
            <a:r>
              <a:rPr lang="en-US" sz="2400" dirty="0">
                <a:hlinkClick r:id="rId2"/>
              </a:rPr>
              <a:t>https://www.sparknotes.com/nofear/shakespeare/romeojuliet/</a:t>
            </a:r>
            <a:r>
              <a:rPr lang="en-US" sz="2400" dirty="0"/>
              <a:t> </a:t>
            </a:r>
          </a:p>
          <a:p>
            <a:r>
              <a:rPr lang="en-US" sz="2400" dirty="0"/>
              <a:t>Shakespeare / Modern scenes read with audio: </a:t>
            </a:r>
            <a:r>
              <a:rPr lang="en-US" sz="2400" dirty="0">
                <a:hlinkClick r:id="rId3"/>
              </a:rPr>
              <a:t>https://www.youtube.com/channel/UCDsB8dIcaWRbMq8YIeNh1VQ/featured</a:t>
            </a:r>
            <a:r>
              <a:rPr lang="en-US" sz="2400" dirty="0"/>
              <a:t> </a:t>
            </a:r>
          </a:p>
          <a:p>
            <a:r>
              <a:rPr lang="en-US" sz="2400" dirty="0"/>
              <a:t>You must include at least four quotes (modern version counts) from the story to support your arguments.</a:t>
            </a:r>
          </a:p>
          <a:p>
            <a:r>
              <a:rPr lang="en-US" sz="2400" dirty="0"/>
              <a:t>You must write your essay in your words, NO PLAGIARISM</a:t>
            </a:r>
          </a:p>
        </p:txBody>
      </p:sp>
    </p:spTree>
    <p:extLst>
      <p:ext uri="{BB962C8B-B14F-4D97-AF65-F5344CB8AC3E}">
        <p14:creationId xmlns:p14="http://schemas.microsoft.com/office/powerpoint/2010/main" val="84164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2A24-2804-3548-A135-245118E7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009"/>
            <a:ext cx="8269358" cy="639762"/>
          </a:xfrm>
        </p:spPr>
        <p:txBody>
          <a:bodyPr/>
          <a:lstStyle/>
          <a:p>
            <a:r>
              <a:rPr lang="en-US" dirty="0"/>
              <a:t>Week 38, Poetry Journal (40 points)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E4F77-BA6C-B744-B2A0-23BA6B6CD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84" y="991771"/>
            <a:ext cx="8479631" cy="567028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Directions: </a:t>
            </a:r>
            <a:r>
              <a:rPr lang="en-US" sz="2000" dirty="0"/>
              <a:t>This week you will each create a poetry journal. Every day, you will read different pieces of modern poetry and analyze them for different themes and meaning.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First, read the poem with your class. While we read, write down one question that you have about the poem.</a:t>
            </a:r>
          </a:p>
          <a:p>
            <a:pPr marL="457200" indent="-457200">
              <a:buAutoNum type="arabicPeriod"/>
            </a:pPr>
            <a:r>
              <a:rPr lang="en-US" sz="2000" dirty="0"/>
              <a:t>Second, re-read the poem yourself and try to answer your own question that you asked before.</a:t>
            </a:r>
          </a:p>
          <a:p>
            <a:pPr marL="457200" indent="-457200">
              <a:buAutoNum type="arabicPeriod"/>
            </a:pPr>
            <a:r>
              <a:rPr lang="en-US" sz="2000" dirty="0"/>
              <a:t>Third, find one example of a “sensory image” (what you </a:t>
            </a:r>
            <a:r>
              <a:rPr lang="en-US" sz="2000" b="1" dirty="0"/>
              <a:t>see</a:t>
            </a:r>
            <a:r>
              <a:rPr lang="en-US" sz="2000" dirty="0"/>
              <a:t>, </a:t>
            </a:r>
            <a:r>
              <a:rPr lang="en-US" sz="2000" b="1" dirty="0"/>
              <a:t>hear</a:t>
            </a:r>
            <a:r>
              <a:rPr lang="en-US" sz="2000" dirty="0"/>
              <a:t>, </a:t>
            </a:r>
            <a:r>
              <a:rPr lang="en-US" sz="2000" b="1" dirty="0"/>
              <a:t>touch</a:t>
            </a:r>
            <a:r>
              <a:rPr lang="en-US" sz="2000" dirty="0"/>
              <a:t>, </a:t>
            </a:r>
            <a:r>
              <a:rPr lang="en-US" sz="2000" b="1" dirty="0"/>
              <a:t>taste</a:t>
            </a:r>
            <a:r>
              <a:rPr lang="en-US" sz="2000" dirty="0"/>
              <a:t>, and/or </a:t>
            </a:r>
            <a:r>
              <a:rPr lang="en-US" sz="2000" b="1" dirty="0"/>
              <a:t>feel</a:t>
            </a:r>
            <a:r>
              <a:rPr lang="en-US" sz="2000" dirty="0"/>
              <a:t>) in the poem. </a:t>
            </a:r>
            <a:r>
              <a:rPr lang="en-US" sz="2000" b="1" dirty="0"/>
              <a:t>Quote the line(s) from the poem with the line number</a:t>
            </a:r>
            <a:r>
              <a:rPr lang="en-US" sz="2000" dirty="0"/>
              <a:t> and explain what this imagery makes you think about.</a:t>
            </a:r>
          </a:p>
          <a:p>
            <a:pPr marL="457200" indent="-457200">
              <a:buAutoNum type="arabicPeriod"/>
            </a:pPr>
            <a:r>
              <a:rPr lang="en-US" sz="2000" dirty="0"/>
              <a:t>In your own words, write a short paragraph (4-5 sentences) explaining what you think this poem is about. What do you think the author is trying to say? (what is the theme/message)? Explain your thoughts clearly.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000" dirty="0"/>
              <a:t>In your own words, write a short paragraph (4-5 sentences) explaining how this poem connects back to our essential question: “Who/what deserves our care and respect?” Explain your thoughts clearly.</a:t>
            </a:r>
          </a:p>
        </p:txBody>
      </p:sp>
    </p:spTree>
    <p:extLst>
      <p:ext uri="{BB962C8B-B14F-4D97-AF65-F5344CB8AC3E}">
        <p14:creationId xmlns:p14="http://schemas.microsoft.com/office/powerpoint/2010/main" val="13009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2A24-2804-3548-A135-245118E7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009"/>
            <a:ext cx="8275983" cy="639762"/>
          </a:xfrm>
        </p:spPr>
        <p:txBody>
          <a:bodyPr/>
          <a:lstStyle/>
          <a:p>
            <a:r>
              <a:rPr lang="en-US" dirty="0"/>
              <a:t>Week 38, Poetry Journal (40 points)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E4F77-BA6C-B744-B2A0-23BA6B6CD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80" y="1130920"/>
            <a:ext cx="8479631" cy="45509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000" dirty="0"/>
              <a:t>My question about this poem is…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I think I would try to answer my own question by saying…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The sensory image I found is in line ___ and it says: “______________” When I read this, it makes me think about…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I interpret (think) that this poem is about… (4-5 sentences)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Font typeface="Arial" charset="0"/>
              <a:buAutoNum type="arabicPeriod"/>
            </a:pPr>
            <a:r>
              <a:rPr lang="en-US" sz="2000" dirty="0"/>
              <a:t>This poem connects back to our essential question: “Who/what deserves our care and respect?” because… (4-5 sentences)</a:t>
            </a:r>
          </a:p>
        </p:txBody>
      </p:sp>
    </p:spTree>
    <p:extLst>
      <p:ext uri="{BB962C8B-B14F-4D97-AF65-F5344CB8AC3E}">
        <p14:creationId xmlns:p14="http://schemas.microsoft.com/office/powerpoint/2010/main" val="331149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FB00-945E-F441-B51E-346E3D7D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66" y="74506"/>
            <a:ext cx="7522676" cy="650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8F99A-B2DF-384C-ADE7-9EFEAF80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9" y="677334"/>
            <a:ext cx="8812068" cy="55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3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647FC-8FE9-1D43-9B8A-AEB88609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9845"/>
            <a:ext cx="8136469" cy="68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71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{D1078DF0-4EF3-E948-B3B9-FAE58B1F5B56}tf16401378</Template>
  <TotalTime>22968</TotalTime>
  <Words>721</Words>
  <Application>Microsoft Macintosh PowerPoint</Application>
  <PresentationFormat>On-screen Show (4:3)</PresentationFormat>
  <Paragraphs>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ELA, Week 38</vt:lpstr>
      <vt:lpstr>Options for Final Project</vt:lpstr>
      <vt:lpstr>Options for Final Project</vt:lpstr>
      <vt:lpstr>Options for Final Project</vt:lpstr>
      <vt:lpstr>Week 38, Poetry Journal (40 points)</vt:lpstr>
      <vt:lpstr>Week 38, Poetry Journal (40 points)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Mac Home And Student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Adam Haenlein</dc:creator>
  <cp:lastModifiedBy>Brandy Haenlein</cp:lastModifiedBy>
  <cp:revision>720</cp:revision>
  <dcterms:created xsi:type="dcterms:W3CDTF">2017-10-02T01:24:48Z</dcterms:created>
  <dcterms:modified xsi:type="dcterms:W3CDTF">2020-06-04T16:42:44Z</dcterms:modified>
</cp:coreProperties>
</file>