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618" r:id="rId2"/>
    <p:sldId id="641" r:id="rId3"/>
    <p:sldId id="638" r:id="rId4"/>
    <p:sldId id="639" r:id="rId5"/>
    <p:sldId id="640" r:id="rId6"/>
    <p:sldId id="642" r:id="rId7"/>
    <p:sldId id="643" r:id="rId8"/>
    <p:sldId id="644" r:id="rId9"/>
    <p:sldId id="586" r:id="rId10"/>
    <p:sldId id="629" r:id="rId11"/>
    <p:sldId id="619" r:id="rId12"/>
    <p:sldId id="620" r:id="rId13"/>
    <p:sldId id="632" r:id="rId14"/>
    <p:sldId id="637" r:id="rId15"/>
    <p:sldId id="621" r:id="rId16"/>
    <p:sldId id="622" r:id="rId17"/>
    <p:sldId id="623" r:id="rId18"/>
    <p:sldId id="624" r:id="rId19"/>
    <p:sldId id="625" r:id="rId20"/>
    <p:sldId id="626" r:id="rId21"/>
    <p:sldId id="627" r:id="rId22"/>
    <p:sldId id="628" r:id="rId23"/>
    <p:sldId id="630" r:id="rId24"/>
    <p:sldId id="631" r:id="rId25"/>
    <p:sldId id="634" r:id="rId26"/>
    <p:sldId id="635" r:id="rId27"/>
    <p:sldId id="636" r:id="rId2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am Haenlei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50BF2"/>
    <a:srgbClr val="FFE900"/>
    <a:srgbClr val="FDEADA"/>
    <a:srgbClr val="F9F1AF"/>
    <a:srgbClr val="F1F7C2"/>
    <a:srgbClr val="F8F095"/>
    <a:srgbClr val="EAF1DE"/>
    <a:srgbClr val="E4F7FF"/>
    <a:srgbClr val="FCDAA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52" autoAdjust="0"/>
    <p:restoredTop sz="94750"/>
  </p:normalViewPr>
  <p:slideViewPr>
    <p:cSldViewPr snapToGrid="0" snapToObjects="1">
      <p:cViewPr varScale="1">
        <p:scale>
          <a:sx n="191" d="100"/>
          <a:sy n="191" d="100"/>
        </p:scale>
        <p:origin x="192" y="4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672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465138">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0338" y="0"/>
            <a:ext cx="3038475" cy="46672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465138">
              <a:defRPr sz="1200">
                <a:latin typeface="Calibri" pitchFamily="34" charset="0"/>
              </a:defRPr>
            </a:lvl1pPr>
          </a:lstStyle>
          <a:p>
            <a:pPr>
              <a:defRPr/>
            </a:pPr>
            <a:fld id="{D246BA50-6A09-463A-9BF8-C6AB97E79E00}" type="datetimeFigureOut">
              <a:rPr lang="en-US"/>
              <a:pPr>
                <a:defRPr/>
              </a:pPr>
              <a:t>5/29/20</a:t>
            </a:fld>
            <a:endParaRPr lang="en-US"/>
          </a:p>
        </p:txBody>
      </p:sp>
      <p:sp>
        <p:nvSpPr>
          <p:cNvPr id="4" name="Slide Image Placeholder 3"/>
          <p:cNvSpPr>
            <a:spLocks noGrp="1" noRot="1" noChangeAspect="1"/>
          </p:cNvSpPr>
          <p:nvPr>
            <p:ph type="sldImg" idx="2"/>
          </p:nvPr>
        </p:nvSpPr>
        <p:spPr>
          <a:xfrm>
            <a:off x="1412875" y="1162050"/>
            <a:ext cx="4184650"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73575"/>
            <a:ext cx="5607050" cy="366077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829675"/>
            <a:ext cx="3038475" cy="466725"/>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465138">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6725"/>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465138">
              <a:defRPr sz="1200">
                <a:latin typeface="Calibri" pitchFamily="34" charset="0"/>
              </a:defRPr>
            </a:lvl1pPr>
          </a:lstStyle>
          <a:p>
            <a:pPr>
              <a:defRPr/>
            </a:pPr>
            <a:fld id="{1486B23A-4BC5-4E25-9FD5-EE4F3C8B32A8}" type="slidenum">
              <a:rPr lang="en-US"/>
              <a:pPr>
                <a:defRPr/>
              </a:pPr>
              <a:t>‹#›</a:t>
            </a:fld>
            <a:endParaRPr lang="en-US"/>
          </a:p>
        </p:txBody>
      </p:sp>
    </p:spTree>
    <p:extLst>
      <p:ext uri="{BB962C8B-B14F-4D97-AF65-F5344CB8AC3E}">
        <p14:creationId xmlns:p14="http://schemas.microsoft.com/office/powerpoint/2010/main" val="2371971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C475E4B-101F-405D-80F6-D7CD3F297B43}" type="datetimeFigureOut">
              <a:rPr lang="en-US"/>
              <a:pPr>
                <a:defRPr/>
              </a:pPr>
              <a:t>5/29/20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FD0299-0447-4A76-BB5D-459AEE063C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3C62CD8-B6F5-4A19-833F-02C1D476E973}" type="datetimeFigureOut">
              <a:rPr lang="en-US"/>
              <a:pPr>
                <a:defRPr/>
              </a:pPr>
              <a:t>5/29/20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5784B3-E00D-4CD6-BDE7-096BD68E6BF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FD3BFA-C7BF-4211-8A3A-DCCABDD0C3D0}" type="datetimeFigureOut">
              <a:rPr lang="en-US"/>
              <a:pPr>
                <a:defRPr/>
              </a:pPr>
              <a:t>5/29/20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7FA185-5CB4-4A27-99A4-68E5A979406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3F678FCB-9601-4F88-A371-401326800079}" type="datetimeFigureOut">
              <a:rPr lang="en-US"/>
              <a:pPr>
                <a:defRPr/>
              </a:pPr>
              <a:t>5/29/20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AFA39D-0B9D-44A1-9AA4-FECAA4A335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BED4F9-433D-4ABB-BBB4-894B8F9FDE04}" type="datetimeFigureOut">
              <a:rPr lang="en-US"/>
              <a:pPr>
                <a:defRPr/>
              </a:pPr>
              <a:t>5/29/20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16AF3D-83BC-4405-99EE-7A54EA540B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7695E4D-D905-4600-A7C7-DE59C3A82439}" type="datetimeFigureOut">
              <a:rPr lang="en-US"/>
              <a:pPr>
                <a:defRPr/>
              </a:pPr>
              <a:t>5/29/20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76AB91-1BA7-4516-B401-7AF516ADF9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4F0136-BE29-4A8A-A25A-BBEF850A05F0}" type="datetimeFigureOut">
              <a:rPr lang="en-US"/>
              <a:pPr>
                <a:defRPr/>
              </a:pPr>
              <a:t>5/29/20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7C18F4-B4CA-4A4A-A6D7-1141BA7781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BD3805A-0B2E-457C-A19A-3558459966EA}" type="datetimeFigureOut">
              <a:rPr lang="en-US"/>
              <a:pPr>
                <a:defRPr/>
              </a:pPr>
              <a:t>5/29/20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99A13BE-A4C4-49F6-87C6-0D88E999B7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0C92E14-57BF-4500-BF32-D1499EBF7CC1}" type="datetimeFigureOut">
              <a:rPr lang="en-US"/>
              <a:pPr>
                <a:defRPr/>
              </a:pPr>
              <a:t>5/29/20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C48DB0-1FD2-41DE-B188-2F8D53C709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80346CE-8DB8-4067-9E11-3809B6BB753A}" type="datetimeFigureOut">
              <a:rPr lang="en-US"/>
              <a:pPr>
                <a:defRPr/>
              </a:pPr>
              <a:t>5/29/20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3FD4B32-0709-455C-87A7-33CAE9EC80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8FD1F-B358-434A-A219-166310203C48}" type="datetimeFigureOut">
              <a:rPr lang="en-US"/>
              <a:pPr>
                <a:defRPr/>
              </a:pPr>
              <a:t>5/29/20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41E660-8998-4EBF-A770-F527796A13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22567B4-0A47-4062-83F9-211AEAE07C08}" type="datetimeFigureOut">
              <a:rPr lang="en-US"/>
              <a:pPr>
                <a:defRPr/>
              </a:pPr>
              <a:t>5/29/20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26C12F-1EE1-4051-9A55-5A621A3A60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5AB55-45E7-4BEF-A657-843B1722E1C9}" type="datetimeFigureOut">
              <a:rPr lang="en-US"/>
              <a:pPr>
                <a:defRPr/>
              </a:pPr>
              <a:t>5/29/20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A02EE0B-D71D-43DF-AF22-29DCE5A8D1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hakespeare-online.com/sonnets/12.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hakespeare-online.com/sonnets/18detail.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hakespeare-online.com/sonnets/29detail.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channel/UCDsB8dIcaWRbMq8YIeNh1VQ/featured" TargetMode="External"/><Relationship Id="rId2" Type="http://schemas.openxmlformats.org/officeDocument/2006/relationships/hyperlink" Target="https://www.sparknotes.com/nofear/shakespeare/romeojuli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ADA"/>
        </a:soli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a:xfrm>
            <a:off x="477982" y="62345"/>
            <a:ext cx="8229600" cy="600220"/>
          </a:xfrm>
        </p:spPr>
        <p:txBody>
          <a:bodyPr/>
          <a:lstStyle/>
          <a:p>
            <a:pPr eaLnBrk="1" hangingPunct="1"/>
            <a:r>
              <a:rPr lang="en-US" dirty="0"/>
              <a:t>ELA, Week 37</a:t>
            </a:r>
          </a:p>
        </p:txBody>
      </p:sp>
      <p:sp>
        <p:nvSpPr>
          <p:cNvPr id="32771" name="Content Placeholder 2"/>
          <p:cNvSpPr>
            <a:spLocks noGrp="1"/>
          </p:cNvSpPr>
          <p:nvPr>
            <p:ph idx="1"/>
          </p:nvPr>
        </p:nvSpPr>
        <p:spPr>
          <a:xfrm>
            <a:off x="287482" y="739933"/>
            <a:ext cx="8610600" cy="5886162"/>
          </a:xfrm>
        </p:spPr>
        <p:txBody>
          <a:bodyPr/>
          <a:lstStyle/>
          <a:p>
            <a:pPr eaLnBrk="1" hangingPunct="1">
              <a:spcBef>
                <a:spcPct val="0"/>
              </a:spcBef>
            </a:pPr>
            <a:r>
              <a:rPr lang="en-US" u="sng" dirty="0"/>
              <a:t>Content Objectives</a:t>
            </a:r>
          </a:p>
          <a:p>
            <a:pPr marL="514350" lvl="1" indent="0" eaLnBrk="1" hangingPunct="1">
              <a:spcBef>
                <a:spcPct val="0"/>
              </a:spcBef>
              <a:buFont typeface="Arial" charset="0"/>
              <a:buNone/>
            </a:pPr>
            <a:r>
              <a:rPr lang="en-US" sz="3200" dirty="0"/>
              <a:t>I can analyze Unit 7’s essential question (EQ): “</a:t>
            </a:r>
            <a:r>
              <a:rPr lang="en-US" sz="3200" i="1" dirty="0"/>
              <a:t>What deserves our care and respect?</a:t>
            </a:r>
            <a:r>
              <a:rPr lang="en-US" sz="3200" dirty="0"/>
              <a:t>” by reading and discussing Romeo and Juliet by William Shakespeare and identifying iambic pentameter poetry.</a:t>
            </a:r>
          </a:p>
          <a:p>
            <a:pPr marL="514350" lvl="1" indent="0" eaLnBrk="1" hangingPunct="1">
              <a:spcBef>
                <a:spcPct val="0"/>
              </a:spcBef>
              <a:buFont typeface="Arial" charset="0"/>
              <a:buNone/>
            </a:pPr>
            <a:endParaRPr lang="en-US" sz="3200" dirty="0"/>
          </a:p>
          <a:p>
            <a:pPr eaLnBrk="1" hangingPunct="1">
              <a:spcBef>
                <a:spcPct val="0"/>
              </a:spcBef>
            </a:pPr>
            <a:r>
              <a:rPr lang="en-US" u="sng" dirty="0"/>
              <a:t>Language Objectives</a:t>
            </a:r>
          </a:p>
          <a:p>
            <a:pPr marL="514350" lvl="1" indent="0" eaLnBrk="1" hangingPunct="1">
              <a:spcBef>
                <a:spcPct val="0"/>
              </a:spcBef>
              <a:buFont typeface="Arial" charset="0"/>
              <a:buNone/>
            </a:pPr>
            <a:r>
              <a:rPr lang="en-US" sz="3200" dirty="0"/>
              <a:t>I can write to explain details about the unit and its focus on respect by learning how to read poetry, reading drama, and relating each text’s themes back to the unit’s EQ.</a:t>
            </a:r>
          </a:p>
        </p:txBody>
      </p:sp>
    </p:spTree>
    <p:extLst>
      <p:ext uri="{BB962C8B-B14F-4D97-AF65-F5344CB8AC3E}">
        <p14:creationId xmlns:p14="http://schemas.microsoft.com/office/powerpoint/2010/main" val="874086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5"/>
            <a:ext cx="8229600" cy="1218500"/>
          </a:xfrm>
        </p:spPr>
        <p:txBody>
          <a:bodyPr/>
          <a:lstStyle/>
          <a:p>
            <a:pPr marL="0" indent="0">
              <a:buNone/>
            </a:pPr>
            <a:r>
              <a:rPr lang="en-US" b="1" dirty="0"/>
              <a:t>Shakespearean Sonnet: Iambic Pentameter and the English Sonnet Style</a:t>
            </a:r>
            <a:endParaRPr lang="en-US" dirty="0"/>
          </a:p>
        </p:txBody>
      </p:sp>
      <p:pic>
        <p:nvPicPr>
          <p:cNvPr id="4" name="Picture 3" descr="http://shakespeare.mit.edu/shake.gif">
            <a:extLst>
              <a:ext uri="{FF2B5EF4-FFF2-40B4-BE49-F238E27FC236}">
                <a16:creationId xmlns:a16="http://schemas.microsoft.com/office/drawing/2014/main" id="{6C4153B5-E912-054B-92FA-8E274AABB40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85813" y="2374085"/>
            <a:ext cx="3590750" cy="4161724"/>
          </a:xfrm>
          <a:prstGeom prst="rect">
            <a:avLst/>
          </a:prstGeom>
          <a:noFill/>
        </p:spPr>
      </p:pic>
    </p:spTree>
    <p:extLst>
      <p:ext uri="{BB962C8B-B14F-4D97-AF65-F5344CB8AC3E}">
        <p14:creationId xmlns:p14="http://schemas.microsoft.com/office/powerpoint/2010/main" val="1051836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b="1" dirty="0"/>
              <a:t>Shakespearean Sonnet: Iambic Pentameter and the English Sonnet Style</a:t>
            </a:r>
            <a:endParaRPr lang="en-US" dirty="0"/>
          </a:p>
          <a:p>
            <a:pPr marL="0" indent="0">
              <a:buNone/>
            </a:pPr>
            <a:endParaRPr lang="en-US" dirty="0"/>
          </a:p>
          <a:p>
            <a:pPr marL="0" indent="0">
              <a:buNone/>
            </a:pPr>
            <a:r>
              <a:rPr lang="en-US" dirty="0"/>
              <a:t>Shakespeare's sonnets are written in a style called </a:t>
            </a:r>
            <a:r>
              <a:rPr lang="en-US" b="1" dirty="0"/>
              <a:t>iambic pentameter</a:t>
            </a:r>
            <a:r>
              <a:rPr lang="en-US" dirty="0"/>
              <a:t>, a rhyme scheme where each sonnet line is made of ten syllables. The syllables are divided into five pairs called iambs or iambic feet. An iamb is a metrical unit made up of one unstressed syllable followed by one stressed syllable. </a:t>
            </a:r>
          </a:p>
        </p:txBody>
      </p:sp>
    </p:spTree>
    <p:extLst>
      <p:ext uri="{BB962C8B-B14F-4D97-AF65-F5344CB8AC3E}">
        <p14:creationId xmlns:p14="http://schemas.microsoft.com/office/powerpoint/2010/main" val="944276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b="1" dirty="0"/>
              <a:t>Shakespearean Sonnet: Iambic Pentameter and the English Sonnet Style</a:t>
            </a:r>
            <a:endParaRPr lang="en-US" dirty="0"/>
          </a:p>
          <a:p>
            <a:pPr marL="0" indent="0">
              <a:buNone/>
            </a:pPr>
            <a:endParaRPr lang="en-US" dirty="0"/>
          </a:p>
          <a:p>
            <a:pPr marL="0" indent="0">
              <a:buNone/>
            </a:pPr>
            <a:r>
              <a:rPr lang="en-US" dirty="0"/>
              <a:t>An example of an iamb would be </a:t>
            </a:r>
            <a:r>
              <a:rPr lang="en-US" i="1" dirty="0"/>
              <a:t>good BYE</a:t>
            </a:r>
            <a:r>
              <a:rPr lang="en-US" dirty="0"/>
              <a:t>. A line of iambic pentameter flows like this: </a:t>
            </a:r>
            <a:br>
              <a:rPr lang="en-US" dirty="0"/>
            </a:br>
            <a:br>
              <a:rPr lang="en-US" dirty="0"/>
            </a:br>
            <a:r>
              <a:rPr lang="en-US" dirty="0" err="1"/>
              <a:t>baBOOM</a:t>
            </a:r>
            <a:r>
              <a:rPr lang="en-US" dirty="0"/>
              <a:t> / </a:t>
            </a:r>
            <a:r>
              <a:rPr lang="en-US" dirty="0" err="1"/>
              <a:t>baBOOM</a:t>
            </a:r>
            <a:r>
              <a:rPr lang="en-US" dirty="0"/>
              <a:t> / </a:t>
            </a:r>
            <a:r>
              <a:rPr lang="en-US" dirty="0" err="1"/>
              <a:t>baBOOM</a:t>
            </a:r>
            <a:r>
              <a:rPr lang="en-US" dirty="0"/>
              <a:t> / </a:t>
            </a:r>
            <a:r>
              <a:rPr lang="en-US" dirty="0" err="1"/>
              <a:t>baBOOM</a:t>
            </a:r>
            <a:r>
              <a:rPr lang="en-US" dirty="0"/>
              <a:t> / </a:t>
            </a:r>
            <a:r>
              <a:rPr lang="en-US" dirty="0" err="1"/>
              <a:t>baBOOM</a:t>
            </a:r>
            <a:r>
              <a:rPr lang="en-US" dirty="0"/>
              <a:t>.</a:t>
            </a:r>
          </a:p>
        </p:txBody>
      </p:sp>
    </p:spTree>
    <p:extLst>
      <p:ext uri="{BB962C8B-B14F-4D97-AF65-F5344CB8AC3E}">
        <p14:creationId xmlns:p14="http://schemas.microsoft.com/office/powerpoint/2010/main" val="756114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1" y="1155584"/>
            <a:ext cx="9067218" cy="5220049"/>
          </a:xfrm>
        </p:spPr>
        <p:txBody>
          <a:bodyPr/>
          <a:lstStyle/>
          <a:p>
            <a:pPr marL="0" indent="0">
              <a:buNone/>
            </a:pPr>
            <a:r>
              <a:rPr lang="en-US" dirty="0"/>
              <a:t>S= syllable, . = unstressed, .. = stressed</a:t>
            </a:r>
            <a:br>
              <a:rPr lang="en-US" dirty="0"/>
            </a:br>
            <a:br>
              <a:rPr lang="en-US" dirty="0"/>
            </a:br>
            <a:r>
              <a:rPr lang="en-US" dirty="0" err="1"/>
              <a:t>baBOOM</a:t>
            </a:r>
            <a:r>
              <a:rPr lang="en-US" dirty="0"/>
              <a:t> /</a:t>
            </a:r>
            <a:r>
              <a:rPr lang="en-US" dirty="0" err="1"/>
              <a:t>baBOOM</a:t>
            </a:r>
            <a:r>
              <a:rPr lang="en-US" dirty="0"/>
              <a:t> /</a:t>
            </a:r>
            <a:r>
              <a:rPr lang="en-US" dirty="0" err="1"/>
              <a:t>baBOOM</a:t>
            </a:r>
            <a:r>
              <a:rPr lang="en-US" dirty="0"/>
              <a:t> /</a:t>
            </a:r>
            <a:r>
              <a:rPr lang="en-US" dirty="0" err="1"/>
              <a:t>baBOOM</a:t>
            </a:r>
            <a:r>
              <a:rPr lang="en-US" dirty="0"/>
              <a:t> / </a:t>
            </a:r>
            <a:r>
              <a:rPr lang="en-US" dirty="0" err="1"/>
              <a:t>baBOOM</a:t>
            </a:r>
            <a:r>
              <a:rPr lang="en-US" dirty="0"/>
              <a:t>.</a:t>
            </a:r>
          </a:p>
          <a:p>
            <a:pPr marL="0" indent="0">
              <a:buNone/>
            </a:pPr>
            <a:r>
              <a:rPr lang="en-US" u="sng" dirty="0"/>
              <a:t>S1</a:t>
            </a:r>
            <a:r>
              <a:rPr lang="en-US" dirty="0"/>
              <a:t>	 </a:t>
            </a:r>
            <a:r>
              <a:rPr lang="en-US" u="sng" dirty="0"/>
              <a:t>S2</a:t>
            </a:r>
            <a:r>
              <a:rPr lang="en-US" dirty="0"/>
              <a:t>	     </a:t>
            </a:r>
            <a:r>
              <a:rPr lang="en-US" u="sng" dirty="0"/>
              <a:t>S3</a:t>
            </a:r>
            <a:r>
              <a:rPr lang="en-US" dirty="0"/>
              <a:t>	 </a:t>
            </a:r>
            <a:r>
              <a:rPr lang="en-US" u="sng" dirty="0"/>
              <a:t>S4</a:t>
            </a:r>
            <a:r>
              <a:rPr lang="en-US" dirty="0"/>
              <a:t>	    </a:t>
            </a:r>
            <a:r>
              <a:rPr lang="en-US" u="sng" dirty="0"/>
              <a:t>S5</a:t>
            </a:r>
            <a:r>
              <a:rPr lang="en-US" dirty="0"/>
              <a:t>	</a:t>
            </a:r>
            <a:r>
              <a:rPr lang="en-US" u="sng" dirty="0"/>
              <a:t>S6	</a:t>
            </a:r>
            <a:r>
              <a:rPr lang="en-US" dirty="0"/>
              <a:t>	   </a:t>
            </a:r>
            <a:r>
              <a:rPr lang="en-US" u="sng" dirty="0"/>
              <a:t>S7</a:t>
            </a:r>
            <a:r>
              <a:rPr lang="en-US" dirty="0"/>
              <a:t>  </a:t>
            </a:r>
            <a:r>
              <a:rPr lang="en-US" u="sng" dirty="0"/>
              <a:t>S8</a:t>
            </a:r>
            <a:r>
              <a:rPr lang="en-US" dirty="0"/>
              <a:t>		   </a:t>
            </a:r>
            <a:r>
              <a:rPr lang="en-US" u="sng" dirty="0"/>
              <a:t>S9</a:t>
            </a:r>
            <a:r>
              <a:rPr lang="en-US" dirty="0"/>
              <a:t>	</a:t>
            </a:r>
            <a:r>
              <a:rPr lang="en-US" u="sng" dirty="0"/>
              <a:t>S10</a:t>
            </a:r>
          </a:p>
          <a:p>
            <a:pPr marL="0" indent="0">
              <a:buNone/>
            </a:pPr>
            <a:r>
              <a:rPr lang="en-US" dirty="0"/>
              <a:t>.	 ..			.     ..			. 	..		    .	..		    .	..</a:t>
            </a:r>
          </a:p>
          <a:p>
            <a:pPr marL="0" indent="0">
              <a:buNone/>
            </a:pPr>
            <a:endParaRPr lang="en-US" dirty="0"/>
          </a:p>
          <a:p>
            <a:pPr marL="0" indent="0">
              <a:buNone/>
            </a:pPr>
            <a:r>
              <a:rPr lang="en-US" dirty="0"/>
              <a:t>Iambic pentameter is not hard.</a:t>
            </a:r>
          </a:p>
          <a:p>
            <a:pPr marL="0" indent="0">
              <a:buNone/>
            </a:pPr>
            <a:r>
              <a:rPr lang="en-US" dirty="0"/>
              <a:t>. ../ .       .. / .    ../ .   ../  .      ..</a:t>
            </a:r>
          </a:p>
        </p:txBody>
      </p:sp>
    </p:spTree>
    <p:extLst>
      <p:ext uri="{BB962C8B-B14F-4D97-AF65-F5344CB8AC3E}">
        <p14:creationId xmlns:p14="http://schemas.microsoft.com/office/powerpoint/2010/main" val="2621473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606670" y="1173169"/>
            <a:ext cx="7658099" cy="5220049"/>
          </a:xfrm>
        </p:spPr>
        <p:txBody>
          <a:bodyPr/>
          <a:lstStyle/>
          <a:p>
            <a:pPr marL="0" indent="0">
              <a:buNone/>
            </a:pPr>
            <a:r>
              <a:rPr lang="en-US" dirty="0"/>
              <a:t>S= syllable, </a:t>
            </a:r>
            <a:r>
              <a:rPr lang="en-US" dirty="0">
                <a:solidFill>
                  <a:srgbClr val="050BF2"/>
                </a:solidFill>
              </a:rPr>
              <a:t>Blue</a:t>
            </a:r>
            <a:r>
              <a:rPr lang="en-US" dirty="0"/>
              <a:t> = unstressed, </a:t>
            </a:r>
            <a:r>
              <a:rPr lang="en-US" dirty="0">
                <a:solidFill>
                  <a:srgbClr val="FF0000"/>
                </a:solidFill>
              </a:rPr>
              <a:t>Red</a:t>
            </a:r>
            <a:r>
              <a:rPr lang="en-US" dirty="0"/>
              <a:t> = stressed</a:t>
            </a:r>
            <a:br>
              <a:rPr lang="en-US" dirty="0"/>
            </a:br>
            <a:br>
              <a:rPr lang="en-US" dirty="0"/>
            </a:br>
            <a:r>
              <a:rPr lang="en-US" dirty="0">
                <a:solidFill>
                  <a:srgbClr val="050BF2"/>
                </a:solidFill>
              </a:rPr>
              <a:t>Shall</a:t>
            </a:r>
            <a:r>
              <a:rPr lang="en-US" dirty="0"/>
              <a:t> </a:t>
            </a:r>
            <a:r>
              <a:rPr lang="en-US" dirty="0">
                <a:solidFill>
                  <a:srgbClr val="FF0000"/>
                </a:solidFill>
              </a:rPr>
              <a:t>I</a:t>
            </a:r>
            <a:r>
              <a:rPr lang="en-US" dirty="0"/>
              <a:t> /</a:t>
            </a:r>
            <a:r>
              <a:rPr lang="en-US" b="1" u="sng" dirty="0">
                <a:solidFill>
                  <a:srgbClr val="050BF2"/>
                </a:solidFill>
              </a:rPr>
              <a:t>com</a:t>
            </a:r>
            <a:r>
              <a:rPr lang="en-US" b="1" u="sng" dirty="0">
                <a:solidFill>
                  <a:srgbClr val="FF0000"/>
                </a:solidFill>
              </a:rPr>
              <a:t>pare</a:t>
            </a:r>
            <a:r>
              <a:rPr lang="en-US" dirty="0"/>
              <a:t> /</a:t>
            </a:r>
            <a:r>
              <a:rPr lang="en-US" dirty="0">
                <a:solidFill>
                  <a:srgbClr val="050BF2"/>
                </a:solidFill>
              </a:rPr>
              <a:t>you</a:t>
            </a:r>
            <a:r>
              <a:rPr lang="en-US" dirty="0"/>
              <a:t> </a:t>
            </a:r>
            <a:r>
              <a:rPr lang="en-US" dirty="0">
                <a:solidFill>
                  <a:srgbClr val="FF0000"/>
                </a:solidFill>
              </a:rPr>
              <a:t>to</a:t>
            </a:r>
            <a:r>
              <a:rPr lang="en-US" dirty="0"/>
              <a:t> /</a:t>
            </a:r>
            <a:r>
              <a:rPr lang="en-US" dirty="0">
                <a:solidFill>
                  <a:srgbClr val="050BF2"/>
                </a:solidFill>
              </a:rPr>
              <a:t>a</a:t>
            </a:r>
            <a:r>
              <a:rPr lang="en-US" dirty="0"/>
              <a:t> </a:t>
            </a:r>
            <a:r>
              <a:rPr lang="en-US" b="1" u="sng" dirty="0">
                <a:solidFill>
                  <a:srgbClr val="FF0000"/>
                </a:solidFill>
              </a:rPr>
              <a:t>sum</a:t>
            </a:r>
            <a:r>
              <a:rPr lang="en-US" dirty="0"/>
              <a:t> /</a:t>
            </a:r>
            <a:r>
              <a:rPr lang="en-US" b="1" u="sng" dirty="0" err="1">
                <a:solidFill>
                  <a:srgbClr val="050BF2"/>
                </a:solidFill>
              </a:rPr>
              <a:t>mer</a:t>
            </a:r>
            <a:r>
              <a:rPr lang="en-US" dirty="0" err="1">
                <a:solidFill>
                  <a:srgbClr val="050BF2"/>
                </a:solidFill>
              </a:rPr>
              <a:t>’s</a:t>
            </a:r>
            <a:r>
              <a:rPr lang="en-US" dirty="0"/>
              <a:t> </a:t>
            </a:r>
            <a:r>
              <a:rPr lang="en-US" dirty="0">
                <a:solidFill>
                  <a:srgbClr val="FF0000"/>
                </a:solidFill>
              </a:rPr>
              <a:t>day</a:t>
            </a:r>
            <a:r>
              <a:rPr lang="en-US" dirty="0"/>
              <a:t>?</a:t>
            </a:r>
          </a:p>
          <a:p>
            <a:pPr marL="0" indent="0">
              <a:buNone/>
            </a:pPr>
            <a:r>
              <a:rPr lang="en-US" dirty="0"/>
              <a:t>S1    S2  S3 S4     S5   S6 S7  S8 S9	   S10</a:t>
            </a:r>
          </a:p>
          <a:p>
            <a:pPr marL="0" indent="0">
              <a:buNone/>
            </a:pPr>
            <a:endParaRPr lang="en-US" dirty="0"/>
          </a:p>
          <a:p>
            <a:pPr marL="0" indent="0">
              <a:buNone/>
            </a:pPr>
            <a:r>
              <a:rPr lang="en-US" dirty="0">
                <a:solidFill>
                  <a:srgbClr val="050BF2"/>
                </a:solidFill>
              </a:rPr>
              <a:t>He</a:t>
            </a:r>
            <a:r>
              <a:rPr lang="en-US" dirty="0"/>
              <a:t> </a:t>
            </a:r>
            <a:r>
              <a:rPr lang="en-US" b="1" u="sng" dirty="0">
                <a:solidFill>
                  <a:srgbClr val="FF0000"/>
                </a:solidFill>
              </a:rPr>
              <a:t>com</a:t>
            </a:r>
            <a:r>
              <a:rPr lang="en-US" dirty="0"/>
              <a:t> /</a:t>
            </a:r>
            <a:r>
              <a:rPr lang="en-US" b="1" u="sng" dirty="0">
                <a:solidFill>
                  <a:srgbClr val="050BF2"/>
                </a:solidFill>
              </a:rPr>
              <a:t>pares</a:t>
            </a:r>
            <a:r>
              <a:rPr lang="en-US" dirty="0"/>
              <a:t> </a:t>
            </a:r>
            <a:r>
              <a:rPr lang="en-US" dirty="0">
                <a:solidFill>
                  <a:srgbClr val="FF0000"/>
                </a:solidFill>
              </a:rPr>
              <a:t>me</a:t>
            </a:r>
            <a:r>
              <a:rPr lang="en-US" dirty="0"/>
              <a:t> /</a:t>
            </a:r>
            <a:r>
              <a:rPr lang="en-US" dirty="0">
                <a:solidFill>
                  <a:srgbClr val="050BF2"/>
                </a:solidFill>
              </a:rPr>
              <a:t>to</a:t>
            </a:r>
            <a:r>
              <a:rPr lang="en-US" dirty="0"/>
              <a:t> </a:t>
            </a:r>
            <a:r>
              <a:rPr lang="en-US" dirty="0">
                <a:solidFill>
                  <a:srgbClr val="FF0000"/>
                </a:solidFill>
              </a:rPr>
              <a:t>a</a:t>
            </a:r>
            <a:r>
              <a:rPr lang="en-US" dirty="0"/>
              <a:t> /</a:t>
            </a:r>
            <a:r>
              <a:rPr lang="en-US" b="1" u="sng" dirty="0">
                <a:solidFill>
                  <a:srgbClr val="050BF2"/>
                </a:solidFill>
              </a:rPr>
              <a:t>sum</a:t>
            </a:r>
            <a:r>
              <a:rPr lang="en-US" b="1" u="sng" dirty="0">
                <a:solidFill>
                  <a:srgbClr val="FF0000"/>
                </a:solidFill>
              </a:rPr>
              <a:t>mer</a:t>
            </a:r>
            <a:r>
              <a:rPr lang="en-US" dirty="0">
                <a:solidFill>
                  <a:srgbClr val="FF0000"/>
                </a:solidFill>
              </a:rPr>
              <a:t>’s</a:t>
            </a:r>
            <a:r>
              <a:rPr lang="en-US" dirty="0"/>
              <a:t> /</a:t>
            </a:r>
            <a:r>
              <a:rPr lang="en-US" dirty="0">
                <a:solidFill>
                  <a:srgbClr val="050BF2"/>
                </a:solidFill>
              </a:rPr>
              <a:t>eve</a:t>
            </a:r>
            <a:r>
              <a:rPr lang="en-US" dirty="0">
                <a:solidFill>
                  <a:srgbClr val="FF0000"/>
                </a:solidFill>
              </a:rPr>
              <a:t>ning</a:t>
            </a:r>
            <a:r>
              <a:rPr lang="en-US" dirty="0"/>
              <a:t>.</a:t>
            </a:r>
          </a:p>
          <a:p>
            <a:pPr marL="0" indent="0">
              <a:buNone/>
            </a:pPr>
            <a:r>
              <a:rPr lang="en-US" dirty="0"/>
              <a:t>S1  S2      S3       S4   S5 S6 S7    S8       S9  S10</a:t>
            </a:r>
          </a:p>
        </p:txBody>
      </p:sp>
    </p:spTree>
    <p:extLst>
      <p:ext uri="{BB962C8B-B14F-4D97-AF65-F5344CB8AC3E}">
        <p14:creationId xmlns:p14="http://schemas.microsoft.com/office/powerpoint/2010/main" val="573475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dirty="0"/>
              <a:t>Here are some examples from the sonnets:</a:t>
            </a:r>
          </a:p>
          <a:p>
            <a:pPr marL="0" indent="0">
              <a:buNone/>
            </a:pPr>
            <a:endParaRPr lang="en-US" dirty="0"/>
          </a:p>
          <a:p>
            <a:pPr marL="0" indent="0">
              <a:buNone/>
            </a:pPr>
            <a:r>
              <a:rPr lang="en-US" dirty="0"/>
              <a:t>When I do count the clock that tells the time</a:t>
            </a:r>
          </a:p>
          <a:p>
            <a:pPr marL="0" indent="0">
              <a:buNone/>
            </a:pPr>
            <a:endParaRPr lang="en-US" dirty="0"/>
          </a:p>
          <a:p>
            <a:pPr marL="0" indent="0">
              <a:buNone/>
            </a:pPr>
            <a:r>
              <a:rPr lang="en-US" dirty="0"/>
              <a:t>When I / do COUNT / the CLOCK / that TELLS / the TIME (</a:t>
            </a:r>
            <a:r>
              <a:rPr lang="en-US" dirty="0">
                <a:hlinkClick r:id="rId2"/>
              </a:rPr>
              <a:t>Sonnet 12</a:t>
            </a:r>
            <a:r>
              <a:rPr lang="en-US" dirty="0"/>
              <a:t>)</a:t>
            </a:r>
          </a:p>
        </p:txBody>
      </p:sp>
    </p:spTree>
    <p:extLst>
      <p:ext uri="{BB962C8B-B14F-4D97-AF65-F5344CB8AC3E}">
        <p14:creationId xmlns:p14="http://schemas.microsoft.com/office/powerpoint/2010/main" val="1865335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631110"/>
          </a:xfrm>
        </p:spPr>
        <p:txBody>
          <a:bodyPr/>
          <a:lstStyle/>
          <a:p>
            <a:pPr marL="0" indent="0">
              <a:buNone/>
            </a:pPr>
            <a:r>
              <a:rPr lang="en-US" dirty="0"/>
              <a:t>Here are some examples from the sonnets:</a:t>
            </a:r>
          </a:p>
          <a:p>
            <a:pPr marL="0" indent="0">
              <a:buNone/>
            </a:pPr>
            <a:endParaRPr lang="en-US" dirty="0"/>
          </a:p>
          <a:p>
            <a:pPr marL="0" indent="0">
              <a:buNone/>
            </a:pPr>
            <a:r>
              <a:rPr lang="en-US" dirty="0"/>
              <a:t>Shall I compare thee to a summer's day?</a:t>
            </a:r>
          </a:p>
          <a:p>
            <a:pPr marL="0" indent="0">
              <a:buNone/>
            </a:pPr>
            <a:r>
              <a:rPr lang="en-US" dirty="0"/>
              <a:t>Shall I / com PARE/ thee TO / a SUM / </a:t>
            </a:r>
            <a:r>
              <a:rPr lang="en-US" dirty="0" err="1"/>
              <a:t>mer's</a:t>
            </a:r>
            <a:r>
              <a:rPr lang="en-US" dirty="0"/>
              <a:t> DAY? </a:t>
            </a:r>
            <a:br>
              <a:rPr lang="en-US" dirty="0"/>
            </a:br>
            <a:endParaRPr lang="en-US" dirty="0"/>
          </a:p>
          <a:p>
            <a:pPr marL="0" indent="0">
              <a:buNone/>
            </a:pPr>
            <a:r>
              <a:rPr lang="en-US" dirty="0"/>
              <a:t>Thou art more lovely and more temperate</a:t>
            </a:r>
          </a:p>
          <a:p>
            <a:pPr marL="0" indent="0">
              <a:buNone/>
            </a:pPr>
            <a:r>
              <a:rPr lang="en-US" dirty="0"/>
              <a:t>Thou ART / more LOVE / </a:t>
            </a:r>
            <a:r>
              <a:rPr lang="en-US" dirty="0" err="1"/>
              <a:t>ly</a:t>
            </a:r>
            <a:r>
              <a:rPr lang="en-US" dirty="0"/>
              <a:t> AND / more TEM / per ATE </a:t>
            </a:r>
          </a:p>
          <a:p>
            <a:pPr marL="0" indent="0">
              <a:buNone/>
            </a:pPr>
            <a:r>
              <a:rPr lang="en-US" dirty="0"/>
              <a:t>(</a:t>
            </a:r>
            <a:r>
              <a:rPr lang="en-US" dirty="0">
                <a:hlinkClick r:id="rId2"/>
              </a:rPr>
              <a:t>Sonnet 18</a:t>
            </a:r>
            <a:r>
              <a:rPr lang="en-US" dirty="0"/>
              <a:t>)</a:t>
            </a:r>
          </a:p>
        </p:txBody>
      </p:sp>
    </p:spTree>
    <p:extLst>
      <p:ext uri="{BB962C8B-B14F-4D97-AF65-F5344CB8AC3E}">
        <p14:creationId xmlns:p14="http://schemas.microsoft.com/office/powerpoint/2010/main" val="3717224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dirty="0"/>
              <a:t>Here are some examples from the sonnets:</a:t>
            </a:r>
          </a:p>
          <a:p>
            <a:pPr marL="0" indent="0">
              <a:buNone/>
            </a:pPr>
            <a:endParaRPr lang="en-US" dirty="0"/>
          </a:p>
          <a:p>
            <a:pPr marL="0" indent="0">
              <a:buNone/>
            </a:pPr>
            <a:r>
              <a:rPr lang="en-US" dirty="0"/>
              <a:t>When, in disgrace with fortune and men's eyes</a:t>
            </a:r>
          </a:p>
          <a:p>
            <a:pPr marL="0" indent="0">
              <a:buNone/>
            </a:pPr>
            <a:r>
              <a:rPr lang="en-US" dirty="0"/>
              <a:t>When IN / dis GRACE / with FOR / tune AND / men's EYES</a:t>
            </a:r>
            <a:br>
              <a:rPr lang="en-US" dirty="0"/>
            </a:br>
            <a:endParaRPr lang="en-US" dirty="0"/>
          </a:p>
          <a:p>
            <a:pPr marL="0" indent="0">
              <a:buNone/>
            </a:pPr>
            <a:r>
              <a:rPr lang="en-US" dirty="0"/>
              <a:t>I all alone beweep my outcast state</a:t>
            </a:r>
          </a:p>
          <a:p>
            <a:pPr marL="0" indent="0">
              <a:buNone/>
            </a:pPr>
            <a:r>
              <a:rPr lang="en-US" dirty="0"/>
              <a:t>I ALL / a LONE / be WEEP / my OUT/ cast STATE </a:t>
            </a:r>
          </a:p>
          <a:p>
            <a:pPr marL="0" indent="0">
              <a:buNone/>
            </a:pPr>
            <a:r>
              <a:rPr lang="en-US" dirty="0"/>
              <a:t>(</a:t>
            </a:r>
            <a:r>
              <a:rPr lang="en-US" dirty="0">
                <a:hlinkClick r:id="rId2"/>
              </a:rPr>
              <a:t>Sonnet 29</a:t>
            </a:r>
            <a:r>
              <a:rPr lang="en-US" dirty="0"/>
              <a:t>)</a:t>
            </a:r>
          </a:p>
        </p:txBody>
      </p:sp>
    </p:spTree>
    <p:extLst>
      <p:ext uri="{BB962C8B-B14F-4D97-AF65-F5344CB8AC3E}">
        <p14:creationId xmlns:p14="http://schemas.microsoft.com/office/powerpoint/2010/main" val="3247852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274638"/>
            <a:ext cx="8229600" cy="639762"/>
          </a:xfrm>
        </p:spPr>
        <p:txBody>
          <a:bodyPr/>
          <a:lstStyle/>
          <a:p>
            <a:r>
              <a:rPr lang="en-US" dirty="0"/>
              <a:t>Iambic Pentameter Poetry</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1155584"/>
            <a:ext cx="8229600" cy="5220049"/>
          </a:xfrm>
        </p:spPr>
        <p:txBody>
          <a:bodyPr/>
          <a:lstStyle/>
          <a:p>
            <a:pPr marL="0" indent="0">
              <a:buNone/>
            </a:pPr>
            <a:r>
              <a:rPr lang="en-US" dirty="0"/>
              <a:t>Also, you will notice that a Shakespearean sonnet follows this rhyme scheme:</a:t>
            </a:r>
          </a:p>
          <a:p>
            <a:pPr marL="0" indent="0">
              <a:buNone/>
            </a:pPr>
            <a:r>
              <a:rPr lang="en-US" dirty="0"/>
              <a:t> </a:t>
            </a:r>
          </a:p>
          <a:p>
            <a:pPr marL="0" indent="0">
              <a:buNone/>
            </a:pPr>
            <a:r>
              <a:rPr lang="en-US" sz="4000" b="1" i="1" dirty="0" err="1">
                <a:solidFill>
                  <a:srgbClr val="FF0000"/>
                </a:solidFill>
              </a:rPr>
              <a:t>a</a:t>
            </a:r>
            <a:r>
              <a:rPr lang="en-US" sz="4000" b="1" i="1" dirty="0" err="1">
                <a:solidFill>
                  <a:srgbClr val="050BF2"/>
                </a:solidFill>
              </a:rPr>
              <a:t>b</a:t>
            </a:r>
            <a:r>
              <a:rPr lang="en-US" sz="4000" b="1" i="1" dirty="0" err="1">
                <a:solidFill>
                  <a:srgbClr val="FF0000"/>
                </a:solidFill>
              </a:rPr>
              <a:t>a</a:t>
            </a:r>
            <a:r>
              <a:rPr lang="en-US" sz="4000" b="1" i="1" dirty="0" err="1">
                <a:solidFill>
                  <a:srgbClr val="050BF2"/>
                </a:solidFill>
              </a:rPr>
              <a:t>b</a:t>
            </a:r>
            <a:r>
              <a:rPr lang="en-US" sz="4000" b="1" i="1" dirty="0"/>
              <a:t>  </a:t>
            </a:r>
            <a:r>
              <a:rPr lang="en-US" sz="4000" b="1" i="1" dirty="0" err="1">
                <a:solidFill>
                  <a:srgbClr val="FFC000"/>
                </a:solidFill>
              </a:rPr>
              <a:t>c</a:t>
            </a:r>
            <a:r>
              <a:rPr lang="en-US" sz="4000" b="1" i="1" dirty="0" err="1">
                <a:solidFill>
                  <a:srgbClr val="00B050"/>
                </a:solidFill>
              </a:rPr>
              <a:t>d</a:t>
            </a:r>
            <a:r>
              <a:rPr lang="en-US" sz="4000" b="1" i="1" dirty="0" err="1">
                <a:solidFill>
                  <a:srgbClr val="FFC000"/>
                </a:solidFill>
              </a:rPr>
              <a:t>c</a:t>
            </a:r>
            <a:r>
              <a:rPr lang="en-US" sz="4000" b="1" i="1" dirty="0" err="1">
                <a:solidFill>
                  <a:srgbClr val="00B050"/>
                </a:solidFill>
              </a:rPr>
              <a:t>d</a:t>
            </a:r>
            <a:r>
              <a:rPr lang="en-US" sz="4000" b="1" i="1" dirty="0"/>
              <a:t>  </a:t>
            </a:r>
            <a:r>
              <a:rPr lang="en-US" sz="4000" b="1" i="1" dirty="0" err="1">
                <a:solidFill>
                  <a:schemeClr val="accent6">
                    <a:lumMod val="75000"/>
                  </a:schemeClr>
                </a:solidFill>
              </a:rPr>
              <a:t>e</a:t>
            </a:r>
            <a:r>
              <a:rPr lang="en-US" sz="4000" b="1" i="1" dirty="0" err="1">
                <a:solidFill>
                  <a:srgbClr val="7030A0"/>
                </a:solidFill>
              </a:rPr>
              <a:t>f</a:t>
            </a:r>
            <a:r>
              <a:rPr lang="en-US" sz="4000" b="1" i="1" dirty="0" err="1">
                <a:solidFill>
                  <a:schemeClr val="accent6">
                    <a:lumMod val="75000"/>
                  </a:schemeClr>
                </a:solidFill>
              </a:rPr>
              <a:t>e</a:t>
            </a:r>
            <a:r>
              <a:rPr lang="en-US" sz="4000" b="1" i="1" dirty="0" err="1">
                <a:solidFill>
                  <a:srgbClr val="7030A0"/>
                </a:solidFill>
              </a:rPr>
              <a:t>f</a:t>
            </a:r>
            <a:r>
              <a:rPr lang="en-US" sz="4000" b="1" i="1" dirty="0"/>
              <a:t>  </a:t>
            </a:r>
            <a:r>
              <a:rPr lang="en-US" sz="4000" b="1" i="1" dirty="0">
                <a:solidFill>
                  <a:schemeClr val="accent5"/>
                </a:solidFill>
              </a:rPr>
              <a:t>gg</a:t>
            </a:r>
            <a:endParaRPr lang="en-US" sz="4000" b="1" dirty="0">
              <a:solidFill>
                <a:schemeClr val="accent5"/>
              </a:solidFill>
            </a:endParaRPr>
          </a:p>
          <a:p>
            <a:pPr marL="0" indent="0">
              <a:buNone/>
            </a:pPr>
            <a:r>
              <a:rPr lang="en-US" dirty="0"/>
              <a:t> </a:t>
            </a:r>
          </a:p>
          <a:p>
            <a:pPr marL="0" indent="0">
              <a:buNone/>
            </a:pPr>
            <a:r>
              <a:rPr lang="en-US" dirty="0"/>
              <a:t>We call the first three parts “quatrains,” or four-line stanzas. The last two are called a “rhyming couplet,” which is almost always used to dramatically fix the problem of the story.</a:t>
            </a:r>
          </a:p>
        </p:txBody>
      </p:sp>
    </p:spTree>
    <p:extLst>
      <p:ext uri="{BB962C8B-B14F-4D97-AF65-F5344CB8AC3E}">
        <p14:creationId xmlns:p14="http://schemas.microsoft.com/office/powerpoint/2010/main" val="4260723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Shall I compare thee to a summer's </a:t>
            </a:r>
            <a:r>
              <a:rPr lang="en-US" dirty="0">
                <a:solidFill>
                  <a:srgbClr val="FF0000"/>
                </a:solidFill>
              </a:rPr>
              <a:t>day</a:t>
            </a:r>
            <a:r>
              <a:rPr lang="en-US" dirty="0"/>
              <a:t>? 		  		1</a:t>
            </a:r>
          </a:p>
          <a:p>
            <a:pPr marL="0" indent="0">
              <a:buNone/>
            </a:pPr>
            <a:r>
              <a:rPr lang="en-US" dirty="0"/>
              <a:t>   .    ../   .     ../     ..      ./ .    ../  .           ..</a:t>
            </a:r>
          </a:p>
          <a:p>
            <a:pPr marL="0" indent="0">
              <a:buNone/>
            </a:pPr>
            <a:r>
              <a:rPr lang="en-US" dirty="0"/>
              <a:t>Thou art more lovely and more temper</a:t>
            </a:r>
            <a:r>
              <a:rPr lang="en-US" dirty="0">
                <a:solidFill>
                  <a:srgbClr val="050BF2"/>
                </a:solidFill>
              </a:rPr>
              <a:t>ate</a:t>
            </a:r>
            <a:r>
              <a:rPr lang="en-US" dirty="0"/>
              <a:t>:			2</a:t>
            </a:r>
            <a:br>
              <a:rPr lang="en-US" dirty="0"/>
            </a:br>
            <a:r>
              <a:rPr lang="en-US" dirty="0"/>
              <a:t>   .       ../    .        ../  .     ../   .           ../ .     ..</a:t>
            </a:r>
          </a:p>
          <a:p>
            <a:pPr marL="0" indent="0">
              <a:buNone/>
            </a:pPr>
            <a:r>
              <a:rPr lang="en-US" dirty="0"/>
              <a:t>Rough winds do shake the darling buds of </a:t>
            </a:r>
            <a:r>
              <a:rPr lang="en-US" dirty="0">
                <a:solidFill>
                  <a:srgbClr val="FF0000"/>
                </a:solidFill>
              </a:rPr>
              <a:t>May</a:t>
            </a:r>
            <a:r>
              <a:rPr lang="en-US" dirty="0"/>
              <a:t>,	3</a:t>
            </a:r>
            <a:br>
              <a:rPr lang="en-US" dirty="0"/>
            </a:br>
            <a:r>
              <a:rPr lang="en-US" dirty="0"/>
              <a:t>  .            ../      .       ../     .       ../  .      ../     .     ..</a:t>
            </a:r>
          </a:p>
          <a:p>
            <a:pPr marL="0" indent="0">
              <a:buNone/>
            </a:pPr>
            <a:r>
              <a:rPr lang="en-US" dirty="0"/>
              <a:t>And summer's lease hath all too short a </a:t>
            </a:r>
            <a:r>
              <a:rPr lang="en-US" dirty="0">
                <a:solidFill>
                  <a:srgbClr val="050BF2"/>
                </a:solidFill>
              </a:rPr>
              <a:t>date</a:t>
            </a:r>
            <a:r>
              <a:rPr lang="en-US" dirty="0"/>
              <a:t>: 		4</a:t>
            </a:r>
            <a:br>
              <a:rPr lang="en-US" dirty="0"/>
            </a:br>
            <a:r>
              <a:rPr lang="en-US" dirty="0"/>
              <a:t>  .        ../  .           ../      .       ../    .      ../   .     ..</a:t>
            </a:r>
          </a:p>
        </p:txBody>
      </p:sp>
      <p:sp>
        <p:nvSpPr>
          <p:cNvPr id="6" name="Title 1">
            <a:extLst>
              <a:ext uri="{FF2B5EF4-FFF2-40B4-BE49-F238E27FC236}">
                <a16:creationId xmlns:a16="http://schemas.microsoft.com/office/drawing/2014/main" id="{4B893579-AC95-7440-AE47-3127E13F9087}"/>
              </a:ext>
            </a:extLst>
          </p:cNvPr>
          <p:cNvSpPr txBox="1">
            <a:spLocks/>
          </p:cNvSpPr>
          <p:nvPr/>
        </p:nvSpPr>
        <p:spPr bwMode="auto">
          <a:xfrm>
            <a:off x="360725" y="123738"/>
            <a:ext cx="8229600" cy="1266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t>Sonnet 18: Quatrain 1</a:t>
            </a:r>
          </a:p>
          <a:p>
            <a:r>
              <a:rPr lang="en-US" b="1" dirty="0"/>
              <a:t>. = unstressed</a:t>
            </a:r>
            <a:r>
              <a:rPr lang="en-US" dirty="0"/>
              <a:t>  </a:t>
            </a:r>
            <a:r>
              <a:rPr lang="en-US" b="1" dirty="0"/>
              <a:t>.. = stressed</a:t>
            </a:r>
          </a:p>
        </p:txBody>
      </p:sp>
    </p:spTree>
    <p:extLst>
      <p:ext uri="{BB962C8B-B14F-4D97-AF65-F5344CB8AC3E}">
        <p14:creationId xmlns:p14="http://schemas.microsoft.com/office/powerpoint/2010/main" val="2178578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144009"/>
            <a:ext cx="8229600" cy="639762"/>
          </a:xfrm>
        </p:spPr>
        <p:txBody>
          <a:bodyPr/>
          <a:lstStyle/>
          <a:p>
            <a:r>
              <a:rPr lang="en-US" dirty="0"/>
              <a:t>Romeo and Juliet</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783771"/>
            <a:ext cx="8446168" cy="4674494"/>
          </a:xfrm>
        </p:spPr>
        <p:txBody>
          <a:bodyPr/>
          <a:lstStyle/>
          <a:p>
            <a:pPr marL="0" indent="0">
              <a:buNone/>
            </a:pPr>
            <a:endParaRPr lang="en-US" b="1" dirty="0"/>
          </a:p>
          <a:p>
            <a:pPr marL="0" indent="0">
              <a:buNone/>
            </a:pPr>
            <a:r>
              <a:rPr lang="en-US" b="1" dirty="0"/>
              <a:t>Tuesday Homework</a:t>
            </a:r>
            <a:endParaRPr lang="en-US" dirty="0"/>
          </a:p>
          <a:p>
            <a:pPr marL="0" indent="0">
              <a:buNone/>
            </a:pPr>
            <a:endParaRPr lang="en-US" sz="2400" dirty="0"/>
          </a:p>
          <a:p>
            <a:r>
              <a:rPr lang="en-US" sz="2400" dirty="0"/>
              <a:t>Re-read the first ten lines of the beginning of the scene on page 706. This is the </a:t>
            </a:r>
            <a:r>
              <a:rPr lang="en-US" sz="2400" b="1" dirty="0"/>
              <a:t>Shakespeare Version </a:t>
            </a:r>
            <a:r>
              <a:rPr lang="en-US" sz="2400" dirty="0"/>
              <a:t>of the play. </a:t>
            </a:r>
          </a:p>
          <a:p>
            <a:r>
              <a:rPr lang="en-US" sz="2400" dirty="0"/>
              <a:t>Next, read the </a:t>
            </a:r>
            <a:r>
              <a:rPr lang="en-US" sz="2400" b="1" dirty="0"/>
              <a:t>Modern Version </a:t>
            </a:r>
            <a:r>
              <a:rPr lang="en-US" sz="2400" dirty="0"/>
              <a:t>of these lines opposite the text on page 707. </a:t>
            </a:r>
          </a:p>
          <a:p>
            <a:r>
              <a:rPr lang="en-US" sz="2400" dirty="0"/>
              <a:t>Finally, write a few sentences in your own words explaining what you think Romeo is saying. </a:t>
            </a:r>
          </a:p>
        </p:txBody>
      </p:sp>
    </p:spTree>
    <p:extLst>
      <p:ext uri="{BB962C8B-B14F-4D97-AF65-F5344CB8AC3E}">
        <p14:creationId xmlns:p14="http://schemas.microsoft.com/office/powerpoint/2010/main" val="3091466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5317-FB61-6C4F-AFF7-1DF2BF24699D}"/>
              </a:ext>
            </a:extLst>
          </p:cNvPr>
          <p:cNvSpPr>
            <a:spLocks noGrp="1"/>
          </p:cNvSpPr>
          <p:nvPr>
            <p:ph type="title"/>
          </p:nvPr>
        </p:nvSpPr>
        <p:spPr>
          <a:xfrm>
            <a:off x="457200" y="274638"/>
            <a:ext cx="8229600" cy="681707"/>
          </a:xfrm>
        </p:spPr>
        <p:txBody>
          <a:bodyPr/>
          <a:lstStyle/>
          <a:p>
            <a:r>
              <a:rPr lang="en-US" dirty="0"/>
              <a:t>Sonnet 18: Quatrain 2</a:t>
            </a:r>
          </a:p>
        </p:txBody>
      </p:sp>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Sometimes too hot the eye of heaven </a:t>
            </a:r>
            <a:r>
              <a:rPr lang="en-US" dirty="0">
                <a:solidFill>
                  <a:srgbClr val="FFC000"/>
                </a:solidFill>
              </a:rPr>
              <a:t>shines</a:t>
            </a:r>
            <a:r>
              <a:rPr lang="en-US" dirty="0"/>
              <a:t>,	5</a:t>
            </a:r>
            <a:br>
              <a:rPr lang="en-US" dirty="0"/>
            </a:br>
            <a:r>
              <a:rPr lang="en-US" dirty="0"/>
              <a:t>    .        ../      .      ../   .      ../  .      ../  .         ..  </a:t>
            </a:r>
          </a:p>
          <a:p>
            <a:pPr marL="0" indent="0">
              <a:buNone/>
            </a:pPr>
            <a:r>
              <a:rPr lang="en-US" dirty="0"/>
              <a:t>And often is his gold complexion </a:t>
            </a:r>
            <a:r>
              <a:rPr lang="en-US" dirty="0" err="1">
                <a:solidFill>
                  <a:srgbClr val="00B050"/>
                </a:solidFill>
              </a:rPr>
              <a:t>dimm'd</a:t>
            </a:r>
            <a:r>
              <a:rPr lang="en-US" dirty="0"/>
              <a:t>; 		6</a:t>
            </a:r>
            <a:br>
              <a:rPr lang="en-US" dirty="0"/>
            </a:br>
            <a:r>
              <a:rPr lang="en-US" dirty="0"/>
              <a:t>   .     ../ .    ../ .      ../     .      ../  .         ..</a:t>
            </a:r>
          </a:p>
          <a:p>
            <a:pPr marL="0" indent="0">
              <a:buNone/>
            </a:pPr>
            <a:r>
              <a:rPr lang="en-US" dirty="0"/>
              <a:t>And every fair from fair sometime </a:t>
            </a:r>
            <a:r>
              <a:rPr lang="en-US" dirty="0">
                <a:solidFill>
                  <a:srgbClr val="FFC000"/>
                </a:solidFill>
              </a:rPr>
              <a:t>declines</a:t>
            </a:r>
            <a:r>
              <a:rPr lang="en-US" dirty="0"/>
              <a:t>,		7</a:t>
            </a:r>
            <a:br>
              <a:rPr lang="en-US" dirty="0"/>
            </a:br>
            <a:r>
              <a:rPr lang="en-US" dirty="0"/>
              <a:t>   .     ../ .     ../     .       ../     .      ../       .     ..</a:t>
            </a:r>
          </a:p>
          <a:p>
            <a:pPr marL="0" indent="0">
              <a:buNone/>
            </a:pPr>
            <a:r>
              <a:rPr lang="en-US" dirty="0"/>
              <a:t>By chance, or nature's changing course, </a:t>
            </a:r>
            <a:r>
              <a:rPr lang="en-US" dirty="0" err="1">
                <a:solidFill>
                  <a:srgbClr val="00B050"/>
                </a:solidFill>
              </a:rPr>
              <a:t>untrimm’d</a:t>
            </a:r>
            <a:r>
              <a:rPr lang="en-US" dirty="0"/>
              <a:t>;   </a:t>
            </a:r>
          </a:p>
          <a:p>
            <a:pPr marL="0" indent="0">
              <a:buNone/>
            </a:pPr>
            <a:r>
              <a:rPr lang="en-US" dirty="0"/>
              <a:t>  .       ../       .     ../  .          ../    .         ../       .        ..</a:t>
            </a:r>
            <a:br>
              <a:rPr lang="en-US" dirty="0"/>
            </a:br>
            <a:br>
              <a:rPr lang="en-US" dirty="0"/>
            </a:br>
            <a:endParaRPr lang="en-US" dirty="0"/>
          </a:p>
        </p:txBody>
      </p:sp>
    </p:spTree>
    <p:extLst>
      <p:ext uri="{BB962C8B-B14F-4D97-AF65-F5344CB8AC3E}">
        <p14:creationId xmlns:p14="http://schemas.microsoft.com/office/powerpoint/2010/main" val="2491597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5317-FB61-6C4F-AFF7-1DF2BF24699D}"/>
              </a:ext>
            </a:extLst>
          </p:cNvPr>
          <p:cNvSpPr>
            <a:spLocks noGrp="1"/>
          </p:cNvSpPr>
          <p:nvPr>
            <p:ph type="title"/>
          </p:nvPr>
        </p:nvSpPr>
        <p:spPr>
          <a:xfrm>
            <a:off x="457200" y="274638"/>
            <a:ext cx="8229600" cy="681707"/>
          </a:xfrm>
        </p:spPr>
        <p:txBody>
          <a:bodyPr/>
          <a:lstStyle/>
          <a:p>
            <a:r>
              <a:rPr lang="en-US" dirty="0"/>
              <a:t>Sonnet 18: Quatrain 3</a:t>
            </a:r>
          </a:p>
        </p:txBody>
      </p:sp>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But thy eternal summer shall not </a:t>
            </a:r>
            <a:r>
              <a:rPr lang="en-US" dirty="0">
                <a:solidFill>
                  <a:schemeClr val="accent6">
                    <a:lumMod val="75000"/>
                  </a:schemeClr>
                </a:solidFill>
              </a:rPr>
              <a:t>fade</a:t>
            </a:r>
            <a:r>
              <a:rPr lang="en-US" dirty="0"/>
              <a:t>					9</a:t>
            </a:r>
            <a:br>
              <a:rPr lang="en-US" dirty="0"/>
            </a:br>
            <a:r>
              <a:rPr lang="en-US" dirty="0"/>
              <a:t>  .      ../ .   ../ .      ../   .       ../     .        ..</a:t>
            </a:r>
          </a:p>
          <a:p>
            <a:pPr marL="0" indent="0">
              <a:buNone/>
            </a:pPr>
            <a:r>
              <a:rPr lang="en-US" dirty="0"/>
              <a:t>Nor lose possession of that fair thou </a:t>
            </a:r>
            <a:r>
              <a:rPr lang="en-US" dirty="0" err="1">
                <a:solidFill>
                  <a:srgbClr val="7030A0"/>
                </a:solidFill>
              </a:rPr>
              <a:t>ow'st</a:t>
            </a:r>
            <a:r>
              <a:rPr lang="en-US" dirty="0"/>
              <a:t>;			10</a:t>
            </a:r>
            <a:br>
              <a:rPr lang="en-US" dirty="0"/>
            </a:br>
            <a:r>
              <a:rPr lang="en-US" dirty="0"/>
              <a:t> .       ../     .     ../  .     ../    .      ../     .       ..</a:t>
            </a:r>
          </a:p>
          <a:p>
            <a:pPr marL="0" indent="0">
              <a:buNone/>
            </a:pPr>
            <a:r>
              <a:rPr lang="en-US" dirty="0"/>
              <a:t>Nor shall Death brag thou </a:t>
            </a:r>
            <a:r>
              <a:rPr lang="en-US" dirty="0" err="1"/>
              <a:t>wander'st</a:t>
            </a:r>
            <a:r>
              <a:rPr lang="en-US" dirty="0"/>
              <a:t> in his </a:t>
            </a:r>
            <a:r>
              <a:rPr lang="en-US" dirty="0">
                <a:solidFill>
                  <a:schemeClr val="accent6">
                    <a:lumMod val="75000"/>
                  </a:schemeClr>
                </a:solidFill>
              </a:rPr>
              <a:t>shade</a:t>
            </a:r>
            <a:r>
              <a:rPr lang="en-US" dirty="0"/>
              <a:t>,	11</a:t>
            </a:r>
            <a:br>
              <a:rPr lang="en-US" dirty="0"/>
            </a:br>
            <a:r>
              <a:rPr lang="en-US" dirty="0"/>
              <a:t> .        ../       .         ../     .          ../    .      ../  .       ..</a:t>
            </a:r>
          </a:p>
          <a:p>
            <a:pPr marL="0" indent="0">
              <a:buNone/>
            </a:pPr>
            <a:r>
              <a:rPr lang="en-US" dirty="0"/>
              <a:t>When in eternal lines to time thou </a:t>
            </a:r>
            <a:r>
              <a:rPr lang="en-US" dirty="0" err="1">
                <a:solidFill>
                  <a:srgbClr val="7030A0"/>
                </a:solidFill>
              </a:rPr>
              <a:t>grow'st</a:t>
            </a:r>
            <a:r>
              <a:rPr lang="en-US" dirty="0"/>
              <a:t>; 			12</a:t>
            </a:r>
            <a:br>
              <a:rPr lang="en-US" dirty="0"/>
            </a:br>
            <a:r>
              <a:rPr lang="en-US" dirty="0"/>
              <a:t> .          ../ .  ../  .      ../   .     ../      .          ..</a:t>
            </a:r>
            <a:br>
              <a:rPr lang="en-US" dirty="0"/>
            </a:br>
            <a:endParaRPr lang="en-US" dirty="0"/>
          </a:p>
        </p:txBody>
      </p:sp>
    </p:spTree>
    <p:extLst>
      <p:ext uri="{BB962C8B-B14F-4D97-AF65-F5344CB8AC3E}">
        <p14:creationId xmlns:p14="http://schemas.microsoft.com/office/powerpoint/2010/main" val="1625986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5317-FB61-6C4F-AFF7-1DF2BF24699D}"/>
              </a:ext>
            </a:extLst>
          </p:cNvPr>
          <p:cNvSpPr>
            <a:spLocks noGrp="1"/>
          </p:cNvSpPr>
          <p:nvPr>
            <p:ph type="title"/>
          </p:nvPr>
        </p:nvSpPr>
        <p:spPr>
          <a:xfrm>
            <a:off x="457200" y="274638"/>
            <a:ext cx="8229600" cy="681707"/>
          </a:xfrm>
        </p:spPr>
        <p:txBody>
          <a:bodyPr/>
          <a:lstStyle/>
          <a:p>
            <a:r>
              <a:rPr lang="en-US" dirty="0"/>
              <a:t>Sonnet 18: Couplet (the end)</a:t>
            </a:r>
          </a:p>
        </p:txBody>
      </p:sp>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So long as men can breathe or eyes can </a:t>
            </a:r>
            <a:r>
              <a:rPr lang="en-US" dirty="0">
                <a:solidFill>
                  <a:schemeClr val="accent5"/>
                </a:solidFill>
              </a:rPr>
              <a:t>see</a:t>
            </a:r>
            <a:r>
              <a:rPr lang="en-US" dirty="0"/>
              <a:t>,		13</a:t>
            </a:r>
            <a:br>
              <a:rPr lang="en-US" dirty="0"/>
            </a:br>
            <a:r>
              <a:rPr lang="en-US" dirty="0"/>
              <a:t> .      ../    .     ../    .         ../        .     ../    .      ..</a:t>
            </a:r>
          </a:p>
          <a:p>
            <a:pPr marL="0" indent="0">
              <a:buNone/>
            </a:pPr>
            <a:r>
              <a:rPr lang="en-US" dirty="0"/>
              <a:t>So long lives this, and this gives life to </a:t>
            </a:r>
            <a:r>
              <a:rPr lang="en-US" dirty="0">
                <a:solidFill>
                  <a:schemeClr val="accent5"/>
                </a:solidFill>
              </a:rPr>
              <a:t>thee</a:t>
            </a:r>
            <a:r>
              <a:rPr lang="en-US" dirty="0"/>
              <a:t>		14</a:t>
            </a:r>
          </a:p>
          <a:p>
            <a:pPr marL="0" indent="0">
              <a:buNone/>
            </a:pPr>
            <a:r>
              <a:rPr lang="en-US" dirty="0"/>
              <a:t>.      ../      .       ../     .       ../     .      ../   .      ..</a:t>
            </a:r>
            <a:br>
              <a:rPr lang="en-US" dirty="0"/>
            </a:br>
            <a:endParaRPr lang="en-US" dirty="0"/>
          </a:p>
        </p:txBody>
      </p:sp>
    </p:spTree>
    <p:extLst>
      <p:ext uri="{BB962C8B-B14F-4D97-AF65-F5344CB8AC3E}">
        <p14:creationId xmlns:p14="http://schemas.microsoft.com/office/powerpoint/2010/main" val="720715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89452-B0D3-7A45-9635-5401B7AF20A1}"/>
              </a:ext>
            </a:extLst>
          </p:cNvPr>
          <p:cNvSpPr>
            <a:spLocks noGrp="1"/>
          </p:cNvSpPr>
          <p:nvPr>
            <p:ph type="title"/>
          </p:nvPr>
        </p:nvSpPr>
        <p:spPr/>
        <p:txBody>
          <a:bodyPr/>
          <a:lstStyle/>
          <a:p>
            <a:r>
              <a:rPr lang="en-US" dirty="0"/>
              <a:t>HOMEWORK: </a:t>
            </a:r>
            <a:r>
              <a:rPr lang="en-US" b="1" dirty="0"/>
              <a:t>Sonnet 29</a:t>
            </a:r>
          </a:p>
        </p:txBody>
      </p:sp>
      <p:sp>
        <p:nvSpPr>
          <p:cNvPr id="3" name="Content Placeholder 2">
            <a:extLst>
              <a:ext uri="{FF2B5EF4-FFF2-40B4-BE49-F238E27FC236}">
                <a16:creationId xmlns:a16="http://schemas.microsoft.com/office/drawing/2014/main" id="{55D84A4F-8B89-5B4B-808F-A3A2F45CA512}"/>
              </a:ext>
            </a:extLst>
          </p:cNvPr>
          <p:cNvSpPr>
            <a:spLocks noGrp="1"/>
          </p:cNvSpPr>
          <p:nvPr>
            <p:ph idx="1"/>
          </p:nvPr>
        </p:nvSpPr>
        <p:spPr>
          <a:xfrm>
            <a:off x="457200" y="1600200"/>
            <a:ext cx="8418352" cy="4525963"/>
          </a:xfrm>
        </p:spPr>
        <p:txBody>
          <a:bodyPr/>
          <a:lstStyle/>
          <a:p>
            <a:pPr marL="0" indent="0">
              <a:buNone/>
            </a:pPr>
            <a:r>
              <a:rPr lang="en-US" dirty="0"/>
              <a:t>Your homework is to write down </a:t>
            </a:r>
            <a:r>
              <a:rPr lang="en-US" b="1" dirty="0"/>
              <a:t>Sonnet 29 </a:t>
            </a:r>
            <a:r>
              <a:rPr lang="en-US" dirty="0"/>
              <a:t>and organize it just like we did in class for </a:t>
            </a:r>
            <a:r>
              <a:rPr lang="en-US" b="1" dirty="0"/>
              <a:t>Sonnet 18</a:t>
            </a:r>
            <a:r>
              <a:rPr lang="en-US" dirty="0"/>
              <a:t>. Write down the unstressed/stressed syllables and identify the rhyme scheme.</a:t>
            </a:r>
          </a:p>
          <a:p>
            <a:pPr marL="0" indent="0">
              <a:buNone/>
            </a:pPr>
            <a:endParaRPr lang="en-US" dirty="0"/>
          </a:p>
          <a:p>
            <a:pPr marL="0" indent="0">
              <a:buNone/>
            </a:pPr>
            <a:r>
              <a:rPr lang="en-US" dirty="0"/>
              <a:t>(You can find </a:t>
            </a:r>
            <a:r>
              <a:rPr lang="en-US" b="1" dirty="0"/>
              <a:t>Sonnet 29 </a:t>
            </a:r>
            <a:r>
              <a:rPr lang="en-US" dirty="0"/>
              <a:t>on the “Shakespearean Sonnet” document on Weebly) </a:t>
            </a:r>
          </a:p>
        </p:txBody>
      </p:sp>
    </p:spTree>
    <p:extLst>
      <p:ext uri="{BB962C8B-B14F-4D97-AF65-F5344CB8AC3E}">
        <p14:creationId xmlns:p14="http://schemas.microsoft.com/office/powerpoint/2010/main" val="2117345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When in disgrace with fortune and men’s </a:t>
            </a:r>
            <a:r>
              <a:rPr lang="en-US" dirty="0">
                <a:solidFill>
                  <a:srgbClr val="FF0000"/>
                </a:solidFill>
              </a:rPr>
              <a:t>eyes</a:t>
            </a:r>
            <a:r>
              <a:rPr lang="en-US" dirty="0"/>
              <a:t>,		1</a:t>
            </a:r>
          </a:p>
          <a:p>
            <a:pPr marL="0" indent="0">
              <a:buNone/>
            </a:pPr>
            <a:r>
              <a:rPr lang="en-US" dirty="0"/>
              <a:t>.           ../  .     ../      .       ../   .       ../     .          ..</a:t>
            </a:r>
          </a:p>
          <a:p>
            <a:pPr marL="0" indent="0">
              <a:buNone/>
            </a:pPr>
            <a:r>
              <a:rPr lang="en-US" dirty="0"/>
              <a:t>I all alone beweep my outcast </a:t>
            </a:r>
            <a:r>
              <a:rPr lang="en-US" dirty="0">
                <a:solidFill>
                  <a:srgbClr val="050BF2"/>
                </a:solidFill>
              </a:rPr>
              <a:t>state</a:t>
            </a:r>
            <a:r>
              <a:rPr lang="en-US" dirty="0"/>
              <a:t>,						2</a:t>
            </a:r>
            <a:br>
              <a:rPr lang="en-US" dirty="0"/>
            </a:br>
            <a:r>
              <a:rPr lang="en-US" dirty="0"/>
              <a:t>.  ../ .   ../    .     ../    .     ../    .       ..</a:t>
            </a:r>
          </a:p>
          <a:p>
            <a:pPr marL="0" indent="0">
              <a:buNone/>
            </a:pPr>
            <a:r>
              <a:rPr lang="en-US" dirty="0"/>
              <a:t>And trouble deaf heaven with bootless </a:t>
            </a:r>
            <a:r>
              <a:rPr lang="en-US" dirty="0">
                <a:solidFill>
                  <a:srgbClr val="FF0000"/>
                </a:solidFill>
              </a:rPr>
              <a:t>cries</a:t>
            </a:r>
            <a:r>
              <a:rPr lang="en-US" dirty="0"/>
              <a:t>,		3</a:t>
            </a:r>
            <a:br>
              <a:rPr lang="en-US" dirty="0"/>
            </a:br>
            <a:r>
              <a:rPr lang="en-US" dirty="0"/>
              <a:t>.       ..    /.      ../     .     ../    .       ../     .      ..</a:t>
            </a:r>
          </a:p>
          <a:p>
            <a:pPr marL="0" indent="0">
              <a:buNone/>
            </a:pPr>
            <a:r>
              <a:rPr lang="en-US" dirty="0"/>
              <a:t>And look upon myself, and curse my </a:t>
            </a:r>
            <a:r>
              <a:rPr lang="en-US" dirty="0">
                <a:solidFill>
                  <a:srgbClr val="050BF2"/>
                </a:solidFill>
              </a:rPr>
              <a:t>fate</a:t>
            </a:r>
            <a:r>
              <a:rPr lang="en-US" dirty="0"/>
              <a:t>,		 		4</a:t>
            </a:r>
            <a:br>
              <a:rPr lang="en-US" dirty="0"/>
            </a:br>
            <a:r>
              <a:rPr lang="en-US" dirty="0"/>
              <a:t>.       ../     .    ../  .    ../    .       ../      .     ..</a:t>
            </a:r>
          </a:p>
        </p:txBody>
      </p:sp>
      <p:sp>
        <p:nvSpPr>
          <p:cNvPr id="6" name="Title 1">
            <a:extLst>
              <a:ext uri="{FF2B5EF4-FFF2-40B4-BE49-F238E27FC236}">
                <a16:creationId xmlns:a16="http://schemas.microsoft.com/office/drawing/2014/main" id="{4B893579-AC95-7440-AE47-3127E13F9087}"/>
              </a:ext>
            </a:extLst>
          </p:cNvPr>
          <p:cNvSpPr txBox="1">
            <a:spLocks/>
          </p:cNvSpPr>
          <p:nvPr/>
        </p:nvSpPr>
        <p:spPr bwMode="auto">
          <a:xfrm>
            <a:off x="360725" y="123738"/>
            <a:ext cx="8229600" cy="1266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t>Sonnet 29: Quatrain 1</a:t>
            </a:r>
          </a:p>
          <a:p>
            <a:r>
              <a:rPr lang="en-US" b="1" dirty="0"/>
              <a:t>. = unstressed</a:t>
            </a:r>
            <a:r>
              <a:rPr lang="en-US" dirty="0"/>
              <a:t>  </a:t>
            </a:r>
            <a:r>
              <a:rPr lang="en-US" b="1" dirty="0"/>
              <a:t>.. = stressed</a:t>
            </a:r>
          </a:p>
        </p:txBody>
      </p:sp>
    </p:spTree>
    <p:extLst>
      <p:ext uri="{BB962C8B-B14F-4D97-AF65-F5344CB8AC3E}">
        <p14:creationId xmlns:p14="http://schemas.microsoft.com/office/powerpoint/2010/main" val="366394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Wishing me like to one more rich in hope,			5</a:t>
            </a:r>
          </a:p>
          <a:p>
            <a:pPr marL="0" indent="0">
              <a:buNone/>
            </a:pPr>
            <a:endParaRPr lang="en-US" dirty="0"/>
          </a:p>
          <a:p>
            <a:pPr marL="0" indent="0">
              <a:buNone/>
            </a:pPr>
            <a:r>
              <a:rPr lang="en-US" dirty="0"/>
              <a:t>Featured like him</a:t>
            </a:r>
            <a:r>
              <a:rPr lang="en-US" dirty="0">
                <a:solidFill>
                  <a:srgbClr val="000000"/>
                </a:solidFill>
              </a:rPr>
              <a:t>, like him with friends </a:t>
            </a:r>
            <a:r>
              <a:rPr lang="en-US" dirty="0" err="1">
                <a:solidFill>
                  <a:srgbClr val="000000"/>
                </a:solidFill>
              </a:rPr>
              <a:t>possess’d</a:t>
            </a:r>
            <a:r>
              <a:rPr lang="en-US" dirty="0">
                <a:solidFill>
                  <a:srgbClr val="000000"/>
                </a:solidFill>
              </a:rPr>
              <a:t>,	6</a:t>
            </a:r>
            <a:br>
              <a:rPr lang="en-US" dirty="0">
                <a:solidFill>
                  <a:srgbClr val="000000"/>
                </a:solidFill>
              </a:rPr>
            </a:br>
            <a:endParaRPr lang="en-US" dirty="0">
              <a:solidFill>
                <a:srgbClr val="000000"/>
              </a:solidFill>
            </a:endParaRPr>
          </a:p>
          <a:p>
            <a:pPr marL="0" indent="0">
              <a:buNone/>
            </a:pPr>
            <a:r>
              <a:rPr lang="en-US" dirty="0">
                <a:solidFill>
                  <a:srgbClr val="000000"/>
                </a:solidFill>
              </a:rPr>
              <a:t>Desiring this man’s art and that man’s scope,		7</a:t>
            </a:r>
            <a:br>
              <a:rPr lang="en-US" dirty="0">
                <a:solidFill>
                  <a:srgbClr val="000000"/>
                </a:solidFill>
              </a:rPr>
            </a:br>
            <a:endParaRPr lang="en-US" dirty="0">
              <a:solidFill>
                <a:srgbClr val="000000"/>
              </a:solidFill>
            </a:endParaRPr>
          </a:p>
          <a:p>
            <a:pPr marL="0" indent="0">
              <a:buNone/>
            </a:pPr>
            <a:r>
              <a:rPr lang="en-US" dirty="0">
                <a:solidFill>
                  <a:srgbClr val="000000"/>
                </a:solidFill>
              </a:rPr>
              <a:t>With what I most enjoy contented least,		 		8</a:t>
            </a:r>
            <a:br>
              <a:rPr lang="en-US" dirty="0">
                <a:solidFill>
                  <a:srgbClr val="000000"/>
                </a:solidFill>
              </a:rPr>
            </a:br>
            <a:endParaRPr lang="en-US" dirty="0">
              <a:solidFill>
                <a:srgbClr val="000000"/>
              </a:solidFill>
            </a:endParaRPr>
          </a:p>
        </p:txBody>
      </p:sp>
      <p:sp>
        <p:nvSpPr>
          <p:cNvPr id="6" name="Title 1">
            <a:extLst>
              <a:ext uri="{FF2B5EF4-FFF2-40B4-BE49-F238E27FC236}">
                <a16:creationId xmlns:a16="http://schemas.microsoft.com/office/drawing/2014/main" id="{4B893579-AC95-7440-AE47-3127E13F9087}"/>
              </a:ext>
            </a:extLst>
          </p:cNvPr>
          <p:cNvSpPr txBox="1">
            <a:spLocks/>
          </p:cNvSpPr>
          <p:nvPr/>
        </p:nvSpPr>
        <p:spPr bwMode="auto">
          <a:xfrm>
            <a:off x="360725" y="123738"/>
            <a:ext cx="8229600" cy="1266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t>Sonnet 29: Quatrain 2</a:t>
            </a:r>
          </a:p>
          <a:p>
            <a:r>
              <a:rPr lang="en-US" b="1" dirty="0"/>
              <a:t>. = unstressed</a:t>
            </a:r>
            <a:r>
              <a:rPr lang="en-US" dirty="0"/>
              <a:t>  </a:t>
            </a:r>
            <a:r>
              <a:rPr lang="en-US" b="1" dirty="0"/>
              <a:t>.. = stressed</a:t>
            </a:r>
          </a:p>
        </p:txBody>
      </p:sp>
    </p:spTree>
    <p:extLst>
      <p:ext uri="{BB962C8B-B14F-4D97-AF65-F5344CB8AC3E}">
        <p14:creationId xmlns:p14="http://schemas.microsoft.com/office/powerpoint/2010/main" val="308591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92278" y="1600200"/>
            <a:ext cx="9051721" cy="4525963"/>
          </a:xfrm>
        </p:spPr>
        <p:txBody>
          <a:bodyPr/>
          <a:lstStyle/>
          <a:p>
            <a:pPr marL="0" indent="0">
              <a:buNone/>
            </a:pPr>
            <a:r>
              <a:rPr lang="en-US" dirty="0"/>
              <a:t>Yet in these thoughts myself almost despising,		9</a:t>
            </a:r>
          </a:p>
          <a:p>
            <a:pPr marL="0" indent="0">
              <a:buNone/>
            </a:pPr>
            <a:endParaRPr lang="en-US" dirty="0"/>
          </a:p>
          <a:p>
            <a:pPr marL="0" indent="0">
              <a:buNone/>
            </a:pPr>
            <a:r>
              <a:rPr lang="en-US" dirty="0"/>
              <a:t>Haply I think on thee, and then my state</a:t>
            </a:r>
            <a:r>
              <a:rPr lang="en-US" dirty="0">
                <a:solidFill>
                  <a:srgbClr val="000000"/>
                </a:solidFill>
              </a:rPr>
              <a:t>,				10</a:t>
            </a:r>
            <a:br>
              <a:rPr lang="en-US" dirty="0">
                <a:solidFill>
                  <a:srgbClr val="000000"/>
                </a:solidFill>
              </a:rPr>
            </a:br>
            <a:endParaRPr lang="en-US" dirty="0">
              <a:solidFill>
                <a:srgbClr val="000000"/>
              </a:solidFill>
            </a:endParaRPr>
          </a:p>
          <a:p>
            <a:pPr marL="0" indent="0">
              <a:buNone/>
            </a:pPr>
            <a:r>
              <a:rPr lang="en-US" dirty="0">
                <a:solidFill>
                  <a:srgbClr val="000000"/>
                </a:solidFill>
              </a:rPr>
              <a:t>Like to the lark at break of day arising					11</a:t>
            </a:r>
            <a:br>
              <a:rPr lang="en-US" dirty="0">
                <a:solidFill>
                  <a:srgbClr val="000000"/>
                </a:solidFill>
              </a:rPr>
            </a:br>
            <a:endParaRPr lang="en-US" dirty="0">
              <a:solidFill>
                <a:srgbClr val="000000"/>
              </a:solidFill>
            </a:endParaRPr>
          </a:p>
          <a:p>
            <a:pPr marL="0" indent="0">
              <a:buNone/>
            </a:pPr>
            <a:r>
              <a:rPr lang="en-US" dirty="0">
                <a:solidFill>
                  <a:srgbClr val="000000"/>
                </a:solidFill>
              </a:rPr>
              <a:t>From sullen earth, sings hymns at heaven’s gate;	12</a:t>
            </a:r>
            <a:br>
              <a:rPr lang="en-US" dirty="0">
                <a:solidFill>
                  <a:srgbClr val="000000"/>
                </a:solidFill>
              </a:rPr>
            </a:br>
            <a:endParaRPr lang="en-US" dirty="0">
              <a:solidFill>
                <a:srgbClr val="000000"/>
              </a:solidFill>
            </a:endParaRPr>
          </a:p>
        </p:txBody>
      </p:sp>
      <p:sp>
        <p:nvSpPr>
          <p:cNvPr id="6" name="Title 1">
            <a:extLst>
              <a:ext uri="{FF2B5EF4-FFF2-40B4-BE49-F238E27FC236}">
                <a16:creationId xmlns:a16="http://schemas.microsoft.com/office/drawing/2014/main" id="{4B893579-AC95-7440-AE47-3127E13F9087}"/>
              </a:ext>
            </a:extLst>
          </p:cNvPr>
          <p:cNvSpPr txBox="1">
            <a:spLocks/>
          </p:cNvSpPr>
          <p:nvPr/>
        </p:nvSpPr>
        <p:spPr bwMode="auto">
          <a:xfrm>
            <a:off x="360725" y="123738"/>
            <a:ext cx="8229600" cy="1266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dirty="0"/>
              <a:t>Sonnet 29: Quatrain 3</a:t>
            </a:r>
          </a:p>
          <a:p>
            <a:r>
              <a:rPr lang="en-US" b="1" dirty="0"/>
              <a:t>. = unstressed</a:t>
            </a:r>
            <a:r>
              <a:rPr lang="en-US" dirty="0"/>
              <a:t>  </a:t>
            </a:r>
            <a:r>
              <a:rPr lang="en-US" b="1" dirty="0"/>
              <a:t>.. = stressed</a:t>
            </a:r>
          </a:p>
        </p:txBody>
      </p:sp>
    </p:spTree>
    <p:extLst>
      <p:ext uri="{BB962C8B-B14F-4D97-AF65-F5344CB8AC3E}">
        <p14:creationId xmlns:p14="http://schemas.microsoft.com/office/powerpoint/2010/main" val="2017622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5317-FB61-6C4F-AFF7-1DF2BF24699D}"/>
              </a:ext>
            </a:extLst>
          </p:cNvPr>
          <p:cNvSpPr>
            <a:spLocks noGrp="1"/>
          </p:cNvSpPr>
          <p:nvPr>
            <p:ph type="title"/>
          </p:nvPr>
        </p:nvSpPr>
        <p:spPr>
          <a:xfrm>
            <a:off x="457200" y="274638"/>
            <a:ext cx="8229600" cy="1199106"/>
          </a:xfrm>
        </p:spPr>
        <p:txBody>
          <a:bodyPr/>
          <a:lstStyle/>
          <a:p>
            <a:r>
              <a:rPr lang="en-US" dirty="0"/>
              <a:t>Sonnet 29: Couplet (the end)</a:t>
            </a:r>
            <a:br>
              <a:rPr lang="en-US" dirty="0"/>
            </a:br>
            <a:r>
              <a:rPr lang="en-US" b="1" dirty="0"/>
              <a:t>. = unstressed</a:t>
            </a:r>
            <a:r>
              <a:rPr lang="en-US" dirty="0"/>
              <a:t>  </a:t>
            </a:r>
            <a:r>
              <a:rPr lang="en-US" b="1" dirty="0"/>
              <a:t>.. = stressed</a:t>
            </a:r>
            <a:endParaRPr lang="en-US" dirty="0"/>
          </a:p>
        </p:txBody>
      </p:sp>
      <p:sp>
        <p:nvSpPr>
          <p:cNvPr id="3" name="Content Placeholder 2">
            <a:extLst>
              <a:ext uri="{FF2B5EF4-FFF2-40B4-BE49-F238E27FC236}">
                <a16:creationId xmlns:a16="http://schemas.microsoft.com/office/drawing/2014/main" id="{5AF067A6-E3ED-9C4E-B9BF-462B47B894BE}"/>
              </a:ext>
            </a:extLst>
          </p:cNvPr>
          <p:cNvSpPr>
            <a:spLocks noGrp="1"/>
          </p:cNvSpPr>
          <p:nvPr>
            <p:ph idx="1"/>
          </p:nvPr>
        </p:nvSpPr>
        <p:spPr>
          <a:xfrm>
            <a:off x="1" y="2223246"/>
            <a:ext cx="9144000" cy="3372187"/>
          </a:xfrm>
        </p:spPr>
        <p:txBody>
          <a:bodyPr/>
          <a:lstStyle/>
          <a:p>
            <a:pPr marL="0" indent="0">
              <a:buNone/>
            </a:pPr>
            <a:r>
              <a:rPr lang="en-US" dirty="0"/>
              <a:t>For thy sweet love </a:t>
            </a:r>
            <a:r>
              <a:rPr lang="en-US" dirty="0" err="1"/>
              <a:t>remember’d</a:t>
            </a:r>
            <a:r>
              <a:rPr lang="en-US" dirty="0"/>
              <a:t> such wealth brings</a:t>
            </a:r>
            <a:r>
              <a:rPr lang="en-US" dirty="0">
                <a:solidFill>
                  <a:srgbClr val="000000"/>
                </a:solidFill>
              </a:rPr>
              <a:t>,13</a:t>
            </a:r>
            <a:br>
              <a:rPr lang="en-US" dirty="0">
                <a:solidFill>
                  <a:srgbClr val="000000"/>
                </a:solidFill>
              </a:rPr>
            </a:br>
            <a:endParaRPr lang="en-US" dirty="0">
              <a:solidFill>
                <a:srgbClr val="000000"/>
              </a:solidFill>
            </a:endParaRPr>
          </a:p>
          <a:p>
            <a:pPr marL="0" indent="0">
              <a:buNone/>
            </a:pPr>
            <a:r>
              <a:rPr lang="en-US" dirty="0">
                <a:solidFill>
                  <a:srgbClr val="000000"/>
                </a:solidFill>
              </a:rPr>
              <a:t>That then I scorn to change my state with kings	</a:t>
            </a:r>
            <a:r>
              <a:rPr lang="en-US" dirty="0"/>
              <a:t>14</a:t>
            </a:r>
          </a:p>
          <a:p>
            <a:pPr marL="0" indent="0">
              <a:buNone/>
            </a:pPr>
            <a:br>
              <a:rPr lang="en-US" dirty="0"/>
            </a:br>
            <a:endParaRPr lang="en-US" dirty="0"/>
          </a:p>
        </p:txBody>
      </p:sp>
    </p:spTree>
    <p:extLst>
      <p:ext uri="{BB962C8B-B14F-4D97-AF65-F5344CB8AC3E}">
        <p14:creationId xmlns:p14="http://schemas.microsoft.com/office/powerpoint/2010/main" val="1976925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144009"/>
            <a:ext cx="8229600" cy="639762"/>
          </a:xfrm>
        </p:spPr>
        <p:txBody>
          <a:bodyPr/>
          <a:lstStyle/>
          <a:p>
            <a:r>
              <a:rPr lang="en-US" dirty="0"/>
              <a:t>Romeo and Juliet</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783771"/>
            <a:ext cx="8446168" cy="5878286"/>
          </a:xfrm>
        </p:spPr>
        <p:txBody>
          <a:bodyPr/>
          <a:lstStyle/>
          <a:p>
            <a:pPr marL="0" indent="0">
              <a:buNone/>
            </a:pPr>
            <a:r>
              <a:rPr lang="en-US" b="1" dirty="0"/>
              <a:t>Summary of Families and Characters:</a:t>
            </a:r>
            <a:endParaRPr lang="en-US" dirty="0"/>
          </a:p>
          <a:p>
            <a:pPr marL="0" indent="0">
              <a:buNone/>
            </a:pPr>
            <a:endParaRPr lang="en-US" sz="2400" dirty="0"/>
          </a:p>
          <a:p>
            <a:pPr marL="0" indent="0">
              <a:buNone/>
            </a:pPr>
            <a:r>
              <a:rPr lang="en-US" sz="2400" b="1" dirty="0"/>
              <a:t>The Montagues</a:t>
            </a:r>
            <a:r>
              <a:rPr lang="en-US" sz="2400" dirty="0"/>
              <a:t>: Romeo’s family, has a rivalry with the Capulets</a:t>
            </a:r>
          </a:p>
          <a:p>
            <a:pPr marL="0" indent="0">
              <a:buNone/>
            </a:pPr>
            <a:endParaRPr lang="en-US" sz="2400" dirty="0"/>
          </a:p>
          <a:p>
            <a:pPr marL="0" indent="0">
              <a:buNone/>
            </a:pPr>
            <a:r>
              <a:rPr lang="en-US" sz="2400" b="1" dirty="0"/>
              <a:t>The Capulets</a:t>
            </a:r>
            <a:r>
              <a:rPr lang="en-US" sz="2400" dirty="0"/>
              <a:t>: Juliet’s family, has a rivalry with the Montagues</a:t>
            </a:r>
          </a:p>
          <a:p>
            <a:pPr marL="0" indent="0">
              <a:buNone/>
            </a:pPr>
            <a:endParaRPr lang="en-US" sz="2400" dirty="0"/>
          </a:p>
          <a:p>
            <a:pPr marL="0" indent="0">
              <a:buNone/>
            </a:pPr>
            <a:r>
              <a:rPr lang="en-US" sz="2400" b="1" dirty="0"/>
              <a:t>Romeo</a:t>
            </a:r>
            <a:r>
              <a:rPr lang="en-US" sz="2400" dirty="0"/>
              <a:t>: The hero of the story, in love with Juliet</a:t>
            </a:r>
          </a:p>
          <a:p>
            <a:pPr marL="0" indent="0">
              <a:buNone/>
            </a:pPr>
            <a:endParaRPr lang="en-US" sz="2400" dirty="0"/>
          </a:p>
          <a:p>
            <a:pPr marL="0" indent="0">
              <a:buNone/>
            </a:pPr>
            <a:r>
              <a:rPr lang="en-US" sz="2400" b="1" dirty="0"/>
              <a:t>Juliet</a:t>
            </a:r>
            <a:r>
              <a:rPr lang="en-US" sz="2400" dirty="0"/>
              <a:t>: The heroine of the story, in love with Romeo</a:t>
            </a:r>
          </a:p>
          <a:p>
            <a:pPr marL="0" indent="0">
              <a:buNone/>
            </a:pPr>
            <a:endParaRPr lang="en-US" sz="2400" dirty="0"/>
          </a:p>
          <a:p>
            <a:pPr marL="0" indent="0">
              <a:buNone/>
            </a:pPr>
            <a:r>
              <a:rPr lang="en-US" sz="2400" b="1" dirty="0"/>
              <a:t>Tybalt</a:t>
            </a:r>
            <a:r>
              <a:rPr lang="en-US" sz="2400" dirty="0"/>
              <a:t>: Juliet’s cousin, starts a fight in the beginning of the story</a:t>
            </a:r>
          </a:p>
          <a:p>
            <a:pPr marL="0" indent="0">
              <a:buNone/>
            </a:pPr>
            <a:endParaRPr lang="en-US" sz="2400" dirty="0"/>
          </a:p>
          <a:p>
            <a:pPr marL="0" indent="0">
              <a:buNone/>
            </a:pPr>
            <a:r>
              <a:rPr lang="en-US" sz="2400" b="1" dirty="0"/>
              <a:t>Mercutio</a:t>
            </a:r>
            <a:r>
              <a:rPr lang="en-US" sz="2400" dirty="0"/>
              <a:t>: Romeo’s friend, the prince’s cousin</a:t>
            </a:r>
          </a:p>
          <a:p>
            <a:pPr marL="0" indent="0">
              <a:buNone/>
            </a:pPr>
            <a:endParaRPr lang="en-US" sz="2400" dirty="0"/>
          </a:p>
        </p:txBody>
      </p:sp>
    </p:spTree>
    <p:extLst>
      <p:ext uri="{BB962C8B-B14F-4D97-AF65-F5344CB8AC3E}">
        <p14:creationId xmlns:p14="http://schemas.microsoft.com/office/powerpoint/2010/main" val="157388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144009"/>
            <a:ext cx="8229600" cy="639762"/>
          </a:xfrm>
        </p:spPr>
        <p:txBody>
          <a:bodyPr/>
          <a:lstStyle/>
          <a:p>
            <a:r>
              <a:rPr lang="en-US" dirty="0"/>
              <a:t>Romeo and Juliet</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457200" y="783771"/>
            <a:ext cx="8446168" cy="5878286"/>
          </a:xfrm>
        </p:spPr>
        <p:txBody>
          <a:bodyPr/>
          <a:lstStyle/>
          <a:p>
            <a:pPr marL="0" indent="0">
              <a:buNone/>
            </a:pPr>
            <a:r>
              <a:rPr lang="en-US" b="1" dirty="0"/>
              <a:t>Summary of Act 1:</a:t>
            </a:r>
            <a:endParaRPr lang="en-US" dirty="0"/>
          </a:p>
          <a:p>
            <a:pPr marL="0" indent="0">
              <a:buNone/>
            </a:pPr>
            <a:endParaRPr lang="en-US" sz="2400" dirty="0"/>
          </a:p>
          <a:p>
            <a:pPr marL="0" indent="0">
              <a:buNone/>
            </a:pPr>
            <a:r>
              <a:rPr lang="en-US" sz="2400" dirty="0"/>
              <a:t>The setting is Verona, Italy. The story starts with a street fight between members of the Montagues and Capulets. The Prince of the city breaks up the fight. He tells the two families that anyone caught fighting in the streets again will be exiled from the city.</a:t>
            </a:r>
          </a:p>
          <a:p>
            <a:pPr marL="0" indent="0">
              <a:buNone/>
            </a:pPr>
            <a:endParaRPr lang="en-US" sz="2400" dirty="0"/>
          </a:p>
          <a:p>
            <a:pPr marL="0" indent="0">
              <a:buNone/>
            </a:pPr>
            <a:r>
              <a:rPr lang="en-US" sz="2400" dirty="0"/>
              <a:t>Later, Romeo, Mercutio, and their friends sneak into a party that the Capulets are having. Romeo and Juliet see each other at the party and fall in love. However, after they leave, Tybalt learns that Romeo was there, and he swears that he will make him pay.</a:t>
            </a:r>
          </a:p>
          <a:p>
            <a:pPr marL="0" indent="0">
              <a:buNone/>
            </a:pPr>
            <a:endParaRPr lang="en-US" sz="2400" dirty="0"/>
          </a:p>
          <a:p>
            <a:pPr marL="0" indent="0">
              <a:buNone/>
            </a:pPr>
            <a:r>
              <a:rPr lang="en-US" sz="2400" dirty="0"/>
              <a:t>When our scene starts, Romeo is by himself and thinking about Juliet.</a:t>
            </a:r>
          </a:p>
        </p:txBody>
      </p:sp>
    </p:spTree>
    <p:extLst>
      <p:ext uri="{BB962C8B-B14F-4D97-AF65-F5344CB8AC3E}">
        <p14:creationId xmlns:p14="http://schemas.microsoft.com/office/powerpoint/2010/main" val="1732764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2A24-2804-3548-A135-245118E742D8}"/>
              </a:ext>
            </a:extLst>
          </p:cNvPr>
          <p:cNvSpPr>
            <a:spLocks noGrp="1"/>
          </p:cNvSpPr>
          <p:nvPr>
            <p:ph type="title"/>
          </p:nvPr>
        </p:nvSpPr>
        <p:spPr>
          <a:xfrm>
            <a:off x="457200" y="144009"/>
            <a:ext cx="8229600" cy="639762"/>
          </a:xfrm>
        </p:spPr>
        <p:txBody>
          <a:bodyPr/>
          <a:lstStyle/>
          <a:p>
            <a:r>
              <a:rPr lang="en-US" dirty="0"/>
              <a:t>Romeo and Juliet Questions</a:t>
            </a:r>
          </a:p>
        </p:txBody>
      </p:sp>
      <p:sp>
        <p:nvSpPr>
          <p:cNvPr id="3" name="Content Placeholder 2">
            <a:extLst>
              <a:ext uri="{FF2B5EF4-FFF2-40B4-BE49-F238E27FC236}">
                <a16:creationId xmlns:a16="http://schemas.microsoft.com/office/drawing/2014/main" id="{7A4E4F77-BA6C-B744-B2A0-23BA6B6CDFDA}"/>
              </a:ext>
            </a:extLst>
          </p:cNvPr>
          <p:cNvSpPr>
            <a:spLocks noGrp="1"/>
          </p:cNvSpPr>
          <p:nvPr>
            <p:ph idx="1"/>
          </p:nvPr>
        </p:nvSpPr>
        <p:spPr>
          <a:xfrm>
            <a:off x="332184" y="783771"/>
            <a:ext cx="8479631" cy="5878286"/>
          </a:xfrm>
        </p:spPr>
        <p:txBody>
          <a:bodyPr/>
          <a:lstStyle/>
          <a:p>
            <a:pPr marL="0" indent="0">
              <a:buNone/>
            </a:pPr>
            <a:r>
              <a:rPr lang="en-US" sz="2400" b="1" dirty="0"/>
              <a:t>Directions: </a:t>
            </a:r>
            <a:r>
              <a:rPr lang="en-US" sz="2400" dirty="0"/>
              <a:t>Answer the questions in complete sentences.</a:t>
            </a:r>
          </a:p>
          <a:p>
            <a:pPr marL="0" indent="0">
              <a:buNone/>
            </a:pPr>
            <a:endParaRPr lang="en-US" sz="2400" dirty="0"/>
          </a:p>
          <a:p>
            <a:pPr marL="457200" indent="-457200">
              <a:buAutoNum type="arabicPeriod"/>
            </a:pPr>
            <a:r>
              <a:rPr lang="en-US" sz="2400" dirty="0"/>
              <a:t>How do Romeo and Juliet feel about each other and their families? What do they consider to be important? How can you tell? Quote and example from the text to support your answer.</a:t>
            </a:r>
          </a:p>
          <a:p>
            <a:pPr marL="457200" indent="-457200">
              <a:buAutoNum type="arabicPeriod"/>
            </a:pPr>
            <a:r>
              <a:rPr lang="en-US" sz="2400" dirty="0"/>
              <a:t>The Montagues and the Capulets have been fighting for a long time. How has this feud/rivalry between the families affected Romeo and Juliet?</a:t>
            </a:r>
          </a:p>
          <a:p>
            <a:pPr marL="457200" indent="-457200">
              <a:buAutoNum type="arabicPeriod"/>
            </a:pPr>
            <a:r>
              <a:rPr lang="en-US" sz="2400" dirty="0"/>
              <a:t>How are the Shakespeare version and the Modern version of the play different? Which one is better in your opinion? Explain your answer clearly.</a:t>
            </a:r>
          </a:p>
          <a:p>
            <a:pPr marL="457200" indent="-457200">
              <a:buAutoNum type="arabicPeriod"/>
            </a:pPr>
            <a:r>
              <a:rPr lang="en-US" sz="2400" dirty="0"/>
              <a:t>How do you think Romeo and Juliet would answer our essential question: “What deserves our care and respect?” Write a paragraph (5-8 sentences) explaining your answer.</a:t>
            </a:r>
          </a:p>
        </p:txBody>
      </p:sp>
    </p:spTree>
    <p:extLst>
      <p:ext uri="{BB962C8B-B14F-4D97-AF65-F5344CB8AC3E}">
        <p14:creationId xmlns:p14="http://schemas.microsoft.com/office/powerpoint/2010/main" val="4058723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A873-75FB-004B-81BE-C977D1FADB10}"/>
              </a:ext>
            </a:extLst>
          </p:cNvPr>
          <p:cNvSpPr>
            <a:spLocks noGrp="1"/>
          </p:cNvSpPr>
          <p:nvPr>
            <p:ph type="title"/>
          </p:nvPr>
        </p:nvSpPr>
        <p:spPr>
          <a:xfrm>
            <a:off x="457200" y="73302"/>
            <a:ext cx="8229600" cy="715263"/>
          </a:xfrm>
        </p:spPr>
        <p:txBody>
          <a:bodyPr/>
          <a:lstStyle/>
          <a:p>
            <a:r>
              <a:rPr lang="en-US" dirty="0"/>
              <a:t>Options for Final Project</a:t>
            </a:r>
          </a:p>
        </p:txBody>
      </p:sp>
      <p:sp>
        <p:nvSpPr>
          <p:cNvPr id="3" name="Content Placeholder 2">
            <a:extLst>
              <a:ext uri="{FF2B5EF4-FFF2-40B4-BE49-F238E27FC236}">
                <a16:creationId xmlns:a16="http://schemas.microsoft.com/office/drawing/2014/main" id="{D4FE60E6-BF9E-EC4B-8AAB-72B8CCE2B416}"/>
              </a:ext>
            </a:extLst>
          </p:cNvPr>
          <p:cNvSpPr>
            <a:spLocks noGrp="1"/>
          </p:cNvSpPr>
          <p:nvPr>
            <p:ph idx="1"/>
          </p:nvPr>
        </p:nvSpPr>
        <p:spPr>
          <a:xfrm>
            <a:off x="457200" y="861969"/>
            <a:ext cx="8229600" cy="4867712"/>
          </a:xfrm>
        </p:spPr>
        <p:txBody>
          <a:bodyPr/>
          <a:lstStyle/>
          <a:p>
            <a:pPr marL="0" indent="0">
              <a:buNone/>
            </a:pPr>
            <a:r>
              <a:rPr lang="en-US" sz="2400" dirty="0"/>
              <a:t>Choose one option for your final project (100 points):</a:t>
            </a:r>
          </a:p>
          <a:p>
            <a:pPr marL="0" indent="0">
              <a:buNone/>
            </a:pPr>
            <a:endParaRPr lang="en-US" sz="2400" dirty="0"/>
          </a:p>
          <a:p>
            <a:pPr marL="0" indent="0">
              <a:buNone/>
            </a:pPr>
            <a:r>
              <a:rPr lang="en-US" sz="2400" dirty="0"/>
              <a:t>1) Write your own </a:t>
            </a:r>
            <a:r>
              <a:rPr lang="en-US" sz="2400" b="1" dirty="0"/>
              <a:t>Shakespearean Sonnet</a:t>
            </a:r>
            <a:r>
              <a:rPr lang="en-US" sz="2400" dirty="0"/>
              <a:t>. In your sonnet you must include:</a:t>
            </a:r>
          </a:p>
          <a:p>
            <a:endParaRPr lang="en-US" sz="2400" dirty="0"/>
          </a:p>
          <a:p>
            <a:r>
              <a:rPr lang="en-US" sz="2400" dirty="0"/>
              <a:t>iambic Pentameter = 10 syllables in each line, 5 iambic feet</a:t>
            </a:r>
          </a:p>
          <a:p>
            <a:r>
              <a:rPr lang="en-US" sz="2400" dirty="0"/>
              <a:t>unstressed &amp; stressed pattern (</a:t>
            </a:r>
            <a:r>
              <a:rPr lang="en-US" sz="2400" dirty="0" err="1"/>
              <a:t>baBoom</a:t>
            </a:r>
            <a:r>
              <a:rPr lang="en-US" sz="2400" dirty="0"/>
              <a:t> </a:t>
            </a:r>
            <a:r>
              <a:rPr lang="en-US" sz="2400" dirty="0" err="1"/>
              <a:t>baBoom</a:t>
            </a:r>
            <a:r>
              <a:rPr lang="en-US" sz="2400" dirty="0"/>
              <a:t> …)</a:t>
            </a:r>
          </a:p>
          <a:p>
            <a:r>
              <a:rPr lang="en-US" sz="2400" dirty="0"/>
              <a:t>14 lines total = 3 quatrains + 1 couplet</a:t>
            </a:r>
          </a:p>
          <a:p>
            <a:r>
              <a:rPr lang="en-US" sz="2400" dirty="0"/>
              <a:t>rhyme scheme</a:t>
            </a:r>
            <a:r>
              <a:rPr lang="en-US" sz="2400" i="1" dirty="0"/>
              <a:t>:</a:t>
            </a:r>
            <a:r>
              <a:rPr lang="en-US" sz="2400" b="1" i="1" dirty="0"/>
              <a:t> </a:t>
            </a:r>
            <a:r>
              <a:rPr lang="en-US" sz="2400" b="1" i="1" dirty="0" err="1">
                <a:solidFill>
                  <a:srgbClr val="FF0000"/>
                </a:solidFill>
              </a:rPr>
              <a:t>a</a:t>
            </a:r>
            <a:r>
              <a:rPr lang="en-US" sz="2400" b="1" i="1" dirty="0" err="1">
                <a:solidFill>
                  <a:srgbClr val="050BF2"/>
                </a:solidFill>
              </a:rPr>
              <a:t>b</a:t>
            </a:r>
            <a:r>
              <a:rPr lang="en-US" sz="2400" b="1" i="1" dirty="0" err="1">
                <a:solidFill>
                  <a:srgbClr val="FF0000"/>
                </a:solidFill>
              </a:rPr>
              <a:t>a</a:t>
            </a:r>
            <a:r>
              <a:rPr lang="en-US" sz="2400" b="1" i="1" dirty="0" err="1">
                <a:solidFill>
                  <a:srgbClr val="050BF2"/>
                </a:solidFill>
              </a:rPr>
              <a:t>b</a:t>
            </a:r>
            <a:r>
              <a:rPr lang="en-US" sz="2400" b="1" i="1" dirty="0"/>
              <a:t>  </a:t>
            </a:r>
            <a:r>
              <a:rPr lang="en-US" sz="2400" b="1" i="1" dirty="0" err="1">
                <a:solidFill>
                  <a:srgbClr val="FFC000"/>
                </a:solidFill>
              </a:rPr>
              <a:t>c</a:t>
            </a:r>
            <a:r>
              <a:rPr lang="en-US" sz="2400" b="1" i="1" dirty="0" err="1">
                <a:solidFill>
                  <a:srgbClr val="00B050"/>
                </a:solidFill>
              </a:rPr>
              <a:t>d</a:t>
            </a:r>
            <a:r>
              <a:rPr lang="en-US" sz="2400" b="1" i="1" dirty="0" err="1">
                <a:solidFill>
                  <a:srgbClr val="FFC000"/>
                </a:solidFill>
              </a:rPr>
              <a:t>c</a:t>
            </a:r>
            <a:r>
              <a:rPr lang="en-US" sz="2400" b="1" i="1" dirty="0" err="1">
                <a:solidFill>
                  <a:srgbClr val="00B050"/>
                </a:solidFill>
              </a:rPr>
              <a:t>d</a:t>
            </a:r>
            <a:r>
              <a:rPr lang="en-US" sz="2400" b="1" i="1" dirty="0"/>
              <a:t>  </a:t>
            </a:r>
            <a:r>
              <a:rPr lang="en-US" sz="2400" b="1" i="1" dirty="0" err="1">
                <a:solidFill>
                  <a:schemeClr val="accent6">
                    <a:lumMod val="75000"/>
                  </a:schemeClr>
                </a:solidFill>
              </a:rPr>
              <a:t>e</a:t>
            </a:r>
            <a:r>
              <a:rPr lang="en-US" sz="2400" b="1" i="1" dirty="0" err="1">
                <a:solidFill>
                  <a:srgbClr val="7030A0"/>
                </a:solidFill>
              </a:rPr>
              <a:t>f</a:t>
            </a:r>
            <a:r>
              <a:rPr lang="en-US" sz="2400" b="1" i="1" dirty="0" err="1">
                <a:solidFill>
                  <a:schemeClr val="accent6">
                    <a:lumMod val="75000"/>
                  </a:schemeClr>
                </a:solidFill>
              </a:rPr>
              <a:t>e</a:t>
            </a:r>
            <a:r>
              <a:rPr lang="en-US" sz="2400" b="1" i="1" dirty="0" err="1">
                <a:solidFill>
                  <a:srgbClr val="7030A0"/>
                </a:solidFill>
              </a:rPr>
              <a:t>f</a:t>
            </a:r>
            <a:r>
              <a:rPr lang="en-US" sz="2400" b="1" i="1" dirty="0"/>
              <a:t>  </a:t>
            </a:r>
            <a:r>
              <a:rPr lang="en-US" sz="2400" b="1" i="1" dirty="0">
                <a:solidFill>
                  <a:schemeClr val="accent5"/>
                </a:solidFill>
              </a:rPr>
              <a:t>gg</a:t>
            </a:r>
            <a:endParaRPr lang="en-US" sz="2400" dirty="0"/>
          </a:p>
          <a:p>
            <a:r>
              <a:rPr lang="en-US" sz="2400" dirty="0"/>
              <a:t>There must be a story in the sonnet: it cannot be random lines with ideas that do not connect to each other.</a:t>
            </a:r>
          </a:p>
        </p:txBody>
      </p:sp>
    </p:spTree>
    <p:extLst>
      <p:ext uri="{BB962C8B-B14F-4D97-AF65-F5344CB8AC3E}">
        <p14:creationId xmlns:p14="http://schemas.microsoft.com/office/powerpoint/2010/main" val="186244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A873-75FB-004B-81BE-C977D1FADB10}"/>
              </a:ext>
            </a:extLst>
          </p:cNvPr>
          <p:cNvSpPr>
            <a:spLocks noGrp="1"/>
          </p:cNvSpPr>
          <p:nvPr>
            <p:ph type="title"/>
          </p:nvPr>
        </p:nvSpPr>
        <p:spPr>
          <a:xfrm>
            <a:off x="457200" y="73302"/>
            <a:ext cx="8229600" cy="715263"/>
          </a:xfrm>
        </p:spPr>
        <p:txBody>
          <a:bodyPr/>
          <a:lstStyle/>
          <a:p>
            <a:r>
              <a:rPr lang="en-US" dirty="0"/>
              <a:t>Options for Final Project</a:t>
            </a:r>
          </a:p>
        </p:txBody>
      </p:sp>
      <p:sp>
        <p:nvSpPr>
          <p:cNvPr id="3" name="Content Placeholder 2">
            <a:extLst>
              <a:ext uri="{FF2B5EF4-FFF2-40B4-BE49-F238E27FC236}">
                <a16:creationId xmlns:a16="http://schemas.microsoft.com/office/drawing/2014/main" id="{D4FE60E6-BF9E-EC4B-8AAB-72B8CCE2B416}"/>
              </a:ext>
            </a:extLst>
          </p:cNvPr>
          <p:cNvSpPr>
            <a:spLocks noGrp="1"/>
          </p:cNvSpPr>
          <p:nvPr>
            <p:ph idx="1"/>
          </p:nvPr>
        </p:nvSpPr>
        <p:spPr>
          <a:xfrm>
            <a:off x="457199" y="861969"/>
            <a:ext cx="8359629" cy="4525963"/>
          </a:xfrm>
        </p:spPr>
        <p:txBody>
          <a:bodyPr/>
          <a:lstStyle/>
          <a:p>
            <a:pPr marL="0" indent="0">
              <a:buNone/>
            </a:pPr>
            <a:r>
              <a:rPr lang="en-US" sz="2400" dirty="0"/>
              <a:t>Choose one option for your final project (100 points):</a:t>
            </a:r>
          </a:p>
          <a:p>
            <a:pPr marL="0" indent="0">
              <a:buNone/>
            </a:pPr>
            <a:endParaRPr lang="en-US" sz="2400" dirty="0"/>
          </a:p>
          <a:p>
            <a:pPr marL="0" indent="0">
              <a:buNone/>
            </a:pPr>
            <a:r>
              <a:rPr lang="en-US" sz="2400" dirty="0"/>
              <a:t>2) Write your own sonnet </a:t>
            </a:r>
            <a:r>
              <a:rPr lang="en-US" sz="2400" b="1" dirty="0"/>
              <a:t>based on a different type of sonnet</a:t>
            </a:r>
            <a:r>
              <a:rPr lang="en-US" sz="2400" dirty="0"/>
              <a:t> besides the one we learned (for example: Miltonic, Spenserian, Bengali, etc.)</a:t>
            </a:r>
          </a:p>
          <a:p>
            <a:endParaRPr lang="en-US" sz="2400" dirty="0"/>
          </a:p>
          <a:p>
            <a:r>
              <a:rPr lang="en-US" sz="2400" dirty="0"/>
              <a:t>Include a poem from a published author of this different type of sonnet so I can compare them.</a:t>
            </a:r>
          </a:p>
          <a:p>
            <a:r>
              <a:rPr lang="en-US" sz="2400" dirty="0"/>
              <a:t>Follow the rules (rhyme scheme, etc.) of your sonnet.</a:t>
            </a:r>
          </a:p>
          <a:p>
            <a:r>
              <a:rPr lang="en-US" sz="2400" dirty="0"/>
              <a:t>There must be a story in the sonnet: it cannot be random lines with ideas that do not connect to each other.</a:t>
            </a:r>
          </a:p>
        </p:txBody>
      </p:sp>
    </p:spTree>
    <p:extLst>
      <p:ext uri="{BB962C8B-B14F-4D97-AF65-F5344CB8AC3E}">
        <p14:creationId xmlns:p14="http://schemas.microsoft.com/office/powerpoint/2010/main" val="335589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A873-75FB-004B-81BE-C977D1FADB10}"/>
              </a:ext>
            </a:extLst>
          </p:cNvPr>
          <p:cNvSpPr>
            <a:spLocks noGrp="1"/>
          </p:cNvSpPr>
          <p:nvPr>
            <p:ph type="title"/>
          </p:nvPr>
        </p:nvSpPr>
        <p:spPr>
          <a:xfrm>
            <a:off x="457200" y="73302"/>
            <a:ext cx="8229600" cy="715263"/>
          </a:xfrm>
        </p:spPr>
        <p:txBody>
          <a:bodyPr/>
          <a:lstStyle/>
          <a:p>
            <a:r>
              <a:rPr lang="en-US" dirty="0"/>
              <a:t>Options for Final Project</a:t>
            </a:r>
          </a:p>
        </p:txBody>
      </p:sp>
      <p:sp>
        <p:nvSpPr>
          <p:cNvPr id="3" name="Content Placeholder 2">
            <a:extLst>
              <a:ext uri="{FF2B5EF4-FFF2-40B4-BE49-F238E27FC236}">
                <a16:creationId xmlns:a16="http://schemas.microsoft.com/office/drawing/2014/main" id="{D4FE60E6-BF9E-EC4B-8AAB-72B8CCE2B416}"/>
              </a:ext>
            </a:extLst>
          </p:cNvPr>
          <p:cNvSpPr>
            <a:spLocks noGrp="1"/>
          </p:cNvSpPr>
          <p:nvPr>
            <p:ph idx="1"/>
          </p:nvPr>
        </p:nvSpPr>
        <p:spPr>
          <a:xfrm>
            <a:off x="457199" y="861969"/>
            <a:ext cx="8485465" cy="5745739"/>
          </a:xfrm>
        </p:spPr>
        <p:txBody>
          <a:bodyPr/>
          <a:lstStyle/>
          <a:p>
            <a:pPr marL="0" indent="0">
              <a:buNone/>
            </a:pPr>
            <a:r>
              <a:rPr lang="en-US" sz="2400" dirty="0"/>
              <a:t>Choose one option for your final project (100 points):</a:t>
            </a:r>
          </a:p>
          <a:p>
            <a:pPr marL="0" indent="0">
              <a:buNone/>
            </a:pPr>
            <a:endParaRPr lang="en-US" sz="1200" dirty="0"/>
          </a:p>
          <a:p>
            <a:pPr marL="0" indent="0">
              <a:buNone/>
            </a:pPr>
            <a:r>
              <a:rPr lang="en-US" sz="2400" dirty="0"/>
              <a:t>3) </a:t>
            </a:r>
            <a:r>
              <a:rPr lang="en-US" sz="2400" b="1" dirty="0"/>
              <a:t>Write a 2 page essay </a:t>
            </a:r>
            <a:r>
              <a:rPr lang="en-US" sz="2400" dirty="0"/>
              <a:t>(MLA format) summarizing a scene from Shakespeare’s play </a:t>
            </a:r>
            <a:r>
              <a:rPr lang="en-US" sz="2400" b="1" dirty="0"/>
              <a:t>Romeo and Juliet </a:t>
            </a:r>
            <a:r>
              <a:rPr lang="en-US" sz="2400" dirty="0"/>
              <a:t>(besides the one we read). Then explain why it is important and how it connects to our essential question: “Who/What deserves our care and respect?”</a:t>
            </a:r>
          </a:p>
          <a:p>
            <a:endParaRPr lang="en-US" sz="1200" dirty="0"/>
          </a:p>
          <a:p>
            <a:r>
              <a:rPr lang="en-US" sz="2400" dirty="0"/>
              <a:t>Shakespeare / Modern scenes translated: </a:t>
            </a:r>
            <a:r>
              <a:rPr lang="en-US" sz="2400" dirty="0">
                <a:hlinkClick r:id="rId2"/>
              </a:rPr>
              <a:t>https://www.sparknotes.com/nofear/shakespeare/romeojuliet/</a:t>
            </a:r>
            <a:r>
              <a:rPr lang="en-US" sz="2400" dirty="0"/>
              <a:t> </a:t>
            </a:r>
          </a:p>
          <a:p>
            <a:r>
              <a:rPr lang="en-US" sz="2400" dirty="0"/>
              <a:t>Shakespeare / Modern scenes read with audio: </a:t>
            </a:r>
            <a:r>
              <a:rPr lang="en-US" sz="2400" dirty="0">
                <a:hlinkClick r:id="rId3"/>
              </a:rPr>
              <a:t>https://www.youtube.com/channel/UCDsB8dIcaWRbMq8YIeNh1VQ/featured</a:t>
            </a:r>
            <a:r>
              <a:rPr lang="en-US" sz="2400" dirty="0"/>
              <a:t> </a:t>
            </a:r>
          </a:p>
          <a:p>
            <a:r>
              <a:rPr lang="en-US" sz="2400" dirty="0"/>
              <a:t>You must include at least four quotes (modern version counts) from the story to support your arguments.</a:t>
            </a:r>
          </a:p>
          <a:p>
            <a:r>
              <a:rPr lang="en-US" sz="2400" dirty="0"/>
              <a:t>You must write your essay in your words, NO PLAGIARISM</a:t>
            </a:r>
          </a:p>
        </p:txBody>
      </p:sp>
    </p:spTree>
    <p:extLst>
      <p:ext uri="{BB962C8B-B14F-4D97-AF65-F5344CB8AC3E}">
        <p14:creationId xmlns:p14="http://schemas.microsoft.com/office/powerpoint/2010/main" val="84164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57200" y="243281"/>
            <a:ext cx="8272463" cy="592968"/>
          </a:xfrm>
        </p:spPr>
        <p:txBody>
          <a:bodyPr/>
          <a:lstStyle/>
          <a:p>
            <a:r>
              <a:rPr lang="en-US" dirty="0"/>
              <a:t>Week 37, Key Vocabulary (</a:t>
            </a:r>
            <a:r>
              <a:rPr lang="en-US" b="1" dirty="0"/>
              <a:t>p.702</a:t>
            </a:r>
            <a:r>
              <a:rPr lang="en-US" dirty="0"/>
              <a:t>)</a:t>
            </a:r>
          </a:p>
        </p:txBody>
      </p:sp>
      <p:sp>
        <p:nvSpPr>
          <p:cNvPr id="24578" name="Content Placeholder 2"/>
          <p:cNvSpPr>
            <a:spLocks noGrp="1"/>
          </p:cNvSpPr>
          <p:nvPr>
            <p:ph idx="4294967295"/>
          </p:nvPr>
        </p:nvSpPr>
        <p:spPr>
          <a:xfrm>
            <a:off x="586677" y="1029195"/>
            <a:ext cx="7870204" cy="5495925"/>
          </a:xfrm>
        </p:spPr>
        <p:txBody>
          <a:bodyPr/>
          <a:lstStyle/>
          <a:p>
            <a:pPr marL="609600" indent="-609600">
              <a:buFont typeface="Calibri" pitchFamily="34" charset="0"/>
              <a:buAutoNum type="arabicPeriod"/>
            </a:pPr>
            <a:r>
              <a:rPr lang="en-US" sz="2000" b="1" dirty="0"/>
              <a:t>attitude</a:t>
            </a:r>
            <a:r>
              <a:rPr lang="en-US" sz="2000" dirty="0"/>
              <a:t> (noun): the way you think or feel about things based on your experiences and beliefs</a:t>
            </a:r>
          </a:p>
          <a:p>
            <a:pPr marL="609600" indent="-609600">
              <a:buFont typeface="Calibri" pitchFamily="34" charset="0"/>
              <a:buAutoNum type="arabicPeriod"/>
            </a:pPr>
            <a:r>
              <a:rPr lang="en-US" sz="2000" b="1" dirty="0">
                <a:solidFill>
                  <a:srgbClr val="660066"/>
                </a:solidFill>
              </a:rPr>
              <a:t>dense </a:t>
            </a:r>
            <a:r>
              <a:rPr lang="en-US" sz="2000" dirty="0">
                <a:solidFill>
                  <a:srgbClr val="660066"/>
                </a:solidFill>
              </a:rPr>
              <a:t>(adjective): crowded and close together</a:t>
            </a:r>
          </a:p>
          <a:p>
            <a:pPr marL="609600" indent="-609600">
              <a:buFont typeface="Calibri" pitchFamily="34" charset="0"/>
              <a:buAutoNum type="arabicPeriod"/>
            </a:pPr>
            <a:r>
              <a:rPr lang="en-US" sz="2000" b="1" dirty="0"/>
              <a:t>envious </a:t>
            </a:r>
            <a:r>
              <a:rPr lang="en-US" sz="2000" dirty="0"/>
              <a:t>(adjective): when you wish you had someone else’s things, character traits, or luck</a:t>
            </a:r>
          </a:p>
          <a:p>
            <a:pPr marL="609600" indent="-609600">
              <a:buFont typeface="Calibri" pitchFamily="34" charset="0"/>
              <a:buAutoNum type="arabicPeriod"/>
            </a:pPr>
            <a:r>
              <a:rPr lang="en-US" sz="2000" b="1" dirty="0">
                <a:solidFill>
                  <a:srgbClr val="660066"/>
                </a:solidFill>
              </a:rPr>
              <a:t>feud </a:t>
            </a:r>
            <a:r>
              <a:rPr lang="en-US" sz="2000" dirty="0">
                <a:solidFill>
                  <a:srgbClr val="660066"/>
                </a:solidFill>
              </a:rPr>
              <a:t>(noun): a long-lasting conflict between families or groups of people</a:t>
            </a:r>
          </a:p>
          <a:p>
            <a:pPr marL="609600" indent="-609600">
              <a:buFont typeface="Calibri" pitchFamily="34" charset="0"/>
              <a:buAutoNum type="arabicPeriod" startAt="5"/>
            </a:pPr>
            <a:r>
              <a:rPr lang="en-US" sz="2000" b="1" dirty="0"/>
              <a:t>fractured </a:t>
            </a:r>
            <a:r>
              <a:rPr lang="en-US" sz="2000" dirty="0"/>
              <a:t>(adjective): broken or cracked</a:t>
            </a:r>
          </a:p>
          <a:p>
            <a:pPr marL="609600" indent="-609600">
              <a:buFont typeface="Calibri" pitchFamily="34" charset="0"/>
              <a:buAutoNum type="arabicPeriod" startAt="5"/>
            </a:pPr>
            <a:r>
              <a:rPr lang="en-US" sz="2000" b="1" dirty="0">
                <a:solidFill>
                  <a:srgbClr val="660066"/>
                </a:solidFill>
              </a:rPr>
              <a:t>mature </a:t>
            </a:r>
            <a:r>
              <a:rPr lang="en-US" sz="2000" dirty="0">
                <a:solidFill>
                  <a:srgbClr val="660066"/>
                </a:solidFill>
              </a:rPr>
              <a:t>(adjective): something that is fully developed and complete in its natural growth</a:t>
            </a:r>
          </a:p>
          <a:p>
            <a:pPr marL="609600" indent="-609600">
              <a:buFont typeface="Calibri" pitchFamily="34" charset="0"/>
              <a:buAutoNum type="arabicPeriod" startAt="5"/>
            </a:pPr>
            <a:r>
              <a:rPr lang="en-US" sz="2000" b="1" dirty="0"/>
              <a:t>perfection </a:t>
            </a:r>
            <a:r>
              <a:rPr lang="en-US" sz="2000" dirty="0"/>
              <a:t>(noun): the quality of being without faults</a:t>
            </a:r>
          </a:p>
          <a:p>
            <a:pPr marL="609600" indent="-609600">
              <a:buFont typeface="Calibri" pitchFamily="34" charset="0"/>
              <a:buAutoNum type="arabicPeriod" startAt="5"/>
            </a:pPr>
            <a:r>
              <a:rPr lang="en-US" sz="2000" b="1" dirty="0">
                <a:solidFill>
                  <a:srgbClr val="660066"/>
                </a:solidFill>
              </a:rPr>
              <a:t>resolution </a:t>
            </a:r>
            <a:r>
              <a:rPr lang="en-US" sz="2000" dirty="0">
                <a:solidFill>
                  <a:srgbClr val="660066"/>
                </a:solidFill>
              </a:rPr>
              <a:t>(noun): a strong decision to do or not to do something</a:t>
            </a:r>
          </a:p>
          <a:p>
            <a:pPr marL="609600" indent="-609600">
              <a:buFont typeface="Calibri" pitchFamily="34" charset="0"/>
              <a:buNone/>
            </a:pPr>
            <a:endParaRPr lang="en-US" sz="2000" dirty="0">
              <a:solidFill>
                <a:srgbClr val="660066"/>
              </a:solidFill>
            </a:endParaRPr>
          </a:p>
          <a:p>
            <a:pPr marL="609600" indent="-609600">
              <a:buFont typeface="Calibri" pitchFamily="34" charset="0"/>
              <a:buNone/>
            </a:pPr>
            <a:r>
              <a:rPr lang="en-US" sz="2000" b="1" dirty="0">
                <a:solidFill>
                  <a:srgbClr val="660066"/>
                </a:solidFill>
              </a:rPr>
              <a:t>Compound</a:t>
            </a:r>
            <a:r>
              <a:rPr lang="en-US" sz="2000" dirty="0">
                <a:solidFill>
                  <a:srgbClr val="660066"/>
                </a:solidFill>
              </a:rPr>
              <a:t>: </a:t>
            </a:r>
            <a:r>
              <a:rPr lang="en-US" sz="2000" b="1" dirty="0"/>
              <a:t>F</a:t>
            </a:r>
            <a:r>
              <a:rPr lang="en-US" sz="2000" dirty="0"/>
              <a:t>or, </a:t>
            </a:r>
            <a:r>
              <a:rPr lang="en-US" sz="2000" b="1" dirty="0"/>
              <a:t>A</a:t>
            </a:r>
            <a:r>
              <a:rPr lang="en-US" sz="2000" dirty="0"/>
              <a:t>nd, </a:t>
            </a:r>
            <a:r>
              <a:rPr lang="en-US" sz="2000" b="1" dirty="0"/>
              <a:t>N</a:t>
            </a:r>
            <a:r>
              <a:rPr lang="en-US" sz="2000" dirty="0"/>
              <a:t>or, </a:t>
            </a:r>
            <a:r>
              <a:rPr lang="en-US" sz="2000" b="1" dirty="0"/>
              <a:t>B</a:t>
            </a:r>
            <a:r>
              <a:rPr lang="en-US" sz="2000" dirty="0"/>
              <a:t>ut, </a:t>
            </a:r>
            <a:r>
              <a:rPr lang="en-US" sz="2000" b="1" dirty="0"/>
              <a:t>O</a:t>
            </a:r>
            <a:r>
              <a:rPr lang="en-US" sz="2000" dirty="0"/>
              <a:t>r, </a:t>
            </a:r>
            <a:r>
              <a:rPr lang="en-US" sz="2000" b="1" dirty="0"/>
              <a:t>Y</a:t>
            </a:r>
            <a:r>
              <a:rPr lang="en-US" sz="2000" dirty="0"/>
              <a:t>et, </a:t>
            </a:r>
            <a:r>
              <a:rPr lang="en-US" sz="2000" b="1" dirty="0"/>
              <a:t>S</a:t>
            </a:r>
            <a:r>
              <a:rPr lang="en-US" sz="2000" dirty="0"/>
              <a:t>o (</a:t>
            </a:r>
            <a:r>
              <a:rPr lang="en-US" sz="2000" b="1" dirty="0"/>
              <a:t>FANBOYS</a:t>
            </a:r>
            <a:r>
              <a:rPr lang="en-US" sz="2000" dirty="0"/>
              <a:t>)</a:t>
            </a:r>
          </a:p>
          <a:p>
            <a:pPr marL="609600" indent="-609600">
              <a:buFont typeface="Calibri" pitchFamily="34" charset="0"/>
              <a:buNone/>
            </a:pPr>
            <a:r>
              <a:rPr lang="en-US" sz="2000" b="1" dirty="0">
                <a:solidFill>
                  <a:srgbClr val="660066"/>
                </a:solidFill>
              </a:rPr>
              <a:t>Complex</a:t>
            </a:r>
            <a:r>
              <a:rPr lang="en-US" sz="2000" dirty="0">
                <a:solidFill>
                  <a:srgbClr val="660066"/>
                </a:solidFill>
              </a:rPr>
              <a:t>: </a:t>
            </a:r>
            <a:r>
              <a:rPr lang="en-US" sz="2000" i="1" dirty="0"/>
              <a:t>after, before, whenever, while, when, until, because, since, if, unless, although, even though</a:t>
            </a:r>
          </a:p>
        </p:txBody>
      </p:sp>
    </p:spTree>
    <p:extLst>
      <p:ext uri="{BB962C8B-B14F-4D97-AF65-F5344CB8AC3E}">
        <p14:creationId xmlns:p14="http://schemas.microsoft.com/office/powerpoint/2010/main" val="1003822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{D1078DF0-4EF3-E948-B3B9-FAE58B1F5B56}tf16401378</Template>
  <TotalTime>22499</TotalTime>
  <Words>2184</Words>
  <Application>Microsoft Macintosh PowerPoint</Application>
  <PresentationFormat>On-screen Show (4:3)</PresentationFormat>
  <Paragraphs>183</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ELA, Week 37</vt:lpstr>
      <vt:lpstr>Romeo and Juliet</vt:lpstr>
      <vt:lpstr>Romeo and Juliet</vt:lpstr>
      <vt:lpstr>Romeo and Juliet</vt:lpstr>
      <vt:lpstr>Romeo and Juliet Questions</vt:lpstr>
      <vt:lpstr>Options for Final Project</vt:lpstr>
      <vt:lpstr>Options for Final Project</vt:lpstr>
      <vt:lpstr>Options for Final Project</vt:lpstr>
      <vt:lpstr>Week 37, Key Vocabulary (p.702)</vt:lpstr>
      <vt:lpstr>Iambic Pentameter Poetry</vt:lpstr>
      <vt:lpstr>Iambic Pentameter Poetry</vt:lpstr>
      <vt:lpstr>Iambic Pentameter Poetry</vt:lpstr>
      <vt:lpstr>Iambic Pentameter Poetry</vt:lpstr>
      <vt:lpstr>Iambic Pentameter Poetry</vt:lpstr>
      <vt:lpstr>Iambic Pentameter Poetry</vt:lpstr>
      <vt:lpstr>Iambic Pentameter Poetry</vt:lpstr>
      <vt:lpstr>Iambic Pentameter Poetry</vt:lpstr>
      <vt:lpstr>Iambic Pentameter Poetry</vt:lpstr>
      <vt:lpstr>PowerPoint Presentation</vt:lpstr>
      <vt:lpstr>Sonnet 18: Quatrain 2</vt:lpstr>
      <vt:lpstr>Sonnet 18: Quatrain 3</vt:lpstr>
      <vt:lpstr>Sonnet 18: Couplet (the end)</vt:lpstr>
      <vt:lpstr>HOMEWORK: Sonnet 29</vt:lpstr>
      <vt:lpstr>PowerPoint Presentation</vt:lpstr>
      <vt:lpstr>PowerPoint Presentation</vt:lpstr>
      <vt:lpstr>PowerPoint Presentation</vt:lpstr>
      <vt:lpstr>Sonnet 29: Couplet (the end) . = unstressed  .. = stressed</vt:lpstr>
    </vt:vector>
  </TitlesOfParts>
  <Company>Mac Home And Student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Haenlein</dc:creator>
  <cp:lastModifiedBy>Brandy Haenlein</cp:lastModifiedBy>
  <cp:revision>705</cp:revision>
  <dcterms:created xsi:type="dcterms:W3CDTF">2017-10-02T01:24:48Z</dcterms:created>
  <dcterms:modified xsi:type="dcterms:W3CDTF">2020-05-29T17:59:38Z</dcterms:modified>
</cp:coreProperties>
</file>