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618" r:id="rId2"/>
    <p:sldId id="629" r:id="rId3"/>
    <p:sldId id="619" r:id="rId4"/>
    <p:sldId id="620" r:id="rId5"/>
    <p:sldId id="632" r:id="rId6"/>
    <p:sldId id="621" r:id="rId7"/>
    <p:sldId id="622" r:id="rId8"/>
    <p:sldId id="623" r:id="rId9"/>
    <p:sldId id="624" r:id="rId10"/>
    <p:sldId id="625" r:id="rId11"/>
    <p:sldId id="626" r:id="rId12"/>
    <p:sldId id="627" r:id="rId13"/>
    <p:sldId id="628" r:id="rId14"/>
    <p:sldId id="630" r:id="rId15"/>
    <p:sldId id="631" r:id="rId1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Haenlei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900"/>
    <a:srgbClr val="050BF2"/>
    <a:srgbClr val="FDEADA"/>
    <a:srgbClr val="F9F1AF"/>
    <a:srgbClr val="F1F7C2"/>
    <a:srgbClr val="F8F095"/>
    <a:srgbClr val="EAF1DE"/>
    <a:srgbClr val="E4F7FF"/>
    <a:srgbClr val="FCDAA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93" autoAdjust="0"/>
    <p:restoredTop sz="94750"/>
  </p:normalViewPr>
  <p:slideViewPr>
    <p:cSldViewPr snapToGrid="0" snapToObjects="1">
      <p:cViewPr varScale="1">
        <p:scale>
          <a:sx n="182" d="100"/>
          <a:sy n="182" d="100"/>
        </p:scale>
        <p:origin x="85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465138">
              <a:defRPr sz="1200">
                <a:latin typeface="Calibri" pitchFamily="34" charset="0"/>
              </a:defRPr>
            </a:lvl1pPr>
          </a:lstStyle>
          <a:p>
            <a:pPr>
              <a:defRPr/>
            </a:pPr>
            <a:fld id="{D246BA50-6A09-463A-9BF8-C6AB97E79E00}" type="datetimeFigureOut">
              <a:rPr lang="en-US"/>
              <a:pPr>
                <a:defRPr/>
              </a:pPr>
              <a:t>5/21/20</a:t>
            </a:fld>
            <a:endParaRPr lang="en-US"/>
          </a:p>
        </p:txBody>
      </p:sp>
      <p:sp>
        <p:nvSpPr>
          <p:cNvPr id="4" name="Slide Image Placeholder 3"/>
          <p:cNvSpPr>
            <a:spLocks noGrp="1" noRot="1" noChangeAspect="1"/>
          </p:cNvSpPr>
          <p:nvPr>
            <p:ph type="sldImg" idx="2"/>
          </p:nvPr>
        </p:nvSpPr>
        <p:spPr>
          <a:xfrm>
            <a:off x="1412875" y="1162050"/>
            <a:ext cx="418465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73575"/>
            <a:ext cx="5607050" cy="366077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465138">
              <a:defRPr sz="1200">
                <a:latin typeface="Calibri" pitchFamily="34" charset="0"/>
              </a:defRPr>
            </a:lvl1pPr>
          </a:lstStyle>
          <a:p>
            <a:pPr>
              <a:defRPr/>
            </a:pPr>
            <a:fld id="{1486B23A-4BC5-4E25-9FD5-EE4F3C8B32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C475E4B-101F-405D-80F6-D7CD3F297B43}"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FD0299-0447-4A76-BB5D-459AEE063C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3C62CD8-B6F5-4A19-833F-02C1D476E973}"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5784B3-E00D-4CD6-BDE7-096BD68E6B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FD3BFA-C7BF-4211-8A3A-DCCABDD0C3D0}"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7FA185-5CB4-4A27-99A4-68E5A979406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3F678FCB-9601-4F88-A371-401326800079}"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FA39D-0B9D-44A1-9AA4-FECAA4A335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BED4F9-433D-4ABB-BBB4-894B8F9FDE04}"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16AF3D-83BC-4405-99EE-7A54EA540B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695E4D-D905-4600-A7C7-DE59C3A82439}" type="datetimeFigureOut">
              <a:rPr lang="en-US"/>
              <a:pPr>
                <a:defRPr/>
              </a:pPr>
              <a:t>5/21/20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6AB91-1BA7-4516-B401-7AF516ADF9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4F0136-BE29-4A8A-A25A-BBEF850A05F0}" type="datetimeFigureOut">
              <a:rPr lang="en-US"/>
              <a:pPr>
                <a:defRPr/>
              </a:pPr>
              <a:t>5/21/20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7C18F4-B4CA-4A4A-A6D7-1141BA778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BD3805A-0B2E-457C-A19A-3558459966EA}" type="datetimeFigureOut">
              <a:rPr lang="en-US"/>
              <a:pPr>
                <a:defRPr/>
              </a:pPr>
              <a:t>5/21/20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9A13BE-A4C4-49F6-87C6-0D88E999B7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0C92E14-57BF-4500-BF32-D1499EBF7CC1}" type="datetimeFigureOut">
              <a:rPr lang="en-US"/>
              <a:pPr>
                <a:defRPr/>
              </a:pPr>
              <a:t>5/21/20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C48DB0-1FD2-41DE-B188-2F8D53C709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0346CE-8DB8-4067-9E11-3809B6BB753A}" type="datetimeFigureOut">
              <a:rPr lang="en-US"/>
              <a:pPr>
                <a:defRPr/>
              </a:pPr>
              <a:t>5/21/20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FD4B32-0709-455C-87A7-33CAE9EC80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8FD1F-B358-434A-A219-166310203C48}" type="datetimeFigureOut">
              <a:rPr lang="en-US"/>
              <a:pPr>
                <a:defRPr/>
              </a:pPr>
              <a:t>5/21/20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41E660-8998-4EBF-A770-F527796A13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2567B4-0A47-4062-83F9-211AEAE07C08}" type="datetimeFigureOut">
              <a:rPr lang="en-US"/>
              <a:pPr>
                <a:defRPr/>
              </a:pPr>
              <a:t>5/21/20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26C12F-1EE1-4051-9A55-5A621A3A60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5AB55-45E7-4BEF-A657-843B1722E1C9}" type="datetimeFigureOut">
              <a:rPr lang="en-US"/>
              <a:pPr>
                <a:defRPr/>
              </a:pPr>
              <a:t>5/21/20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02EE0B-D71D-43DF-AF22-29DCE5A8D1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hakespeare-online.com/sonnets/1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hakespeare-online.com/sonnets/18detail.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hakespeare-online.com/sonnets/29detail.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ADA"/>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77982" y="62345"/>
            <a:ext cx="8229600" cy="600220"/>
          </a:xfrm>
        </p:spPr>
        <p:txBody>
          <a:bodyPr/>
          <a:lstStyle/>
          <a:p>
            <a:pPr eaLnBrk="1" hangingPunct="1"/>
            <a:r>
              <a:rPr lang="en-US" dirty="0"/>
              <a:t>ELA, Week 36</a:t>
            </a:r>
          </a:p>
        </p:txBody>
      </p:sp>
      <p:sp>
        <p:nvSpPr>
          <p:cNvPr id="32771" name="Content Placeholder 2"/>
          <p:cNvSpPr>
            <a:spLocks noGrp="1"/>
          </p:cNvSpPr>
          <p:nvPr>
            <p:ph idx="1"/>
          </p:nvPr>
        </p:nvSpPr>
        <p:spPr>
          <a:xfrm>
            <a:off x="287482" y="739933"/>
            <a:ext cx="8610600" cy="5886162"/>
          </a:xfrm>
        </p:spPr>
        <p:txBody>
          <a:bodyPr/>
          <a:lstStyle/>
          <a:p>
            <a:pPr eaLnBrk="1" hangingPunct="1">
              <a:spcBef>
                <a:spcPct val="0"/>
              </a:spcBef>
            </a:pPr>
            <a:r>
              <a:rPr lang="en-US" u="sng" dirty="0"/>
              <a:t>Content Objectives</a:t>
            </a:r>
          </a:p>
          <a:p>
            <a:pPr marL="514350" lvl="1" indent="0" eaLnBrk="1" hangingPunct="1">
              <a:spcBef>
                <a:spcPct val="0"/>
              </a:spcBef>
              <a:buFont typeface="Arial" charset="0"/>
              <a:buNone/>
            </a:pPr>
            <a:r>
              <a:rPr lang="en-US" sz="3200" dirty="0"/>
              <a:t>I can analyze Unit 7’s essential question (EQ): “</a:t>
            </a:r>
            <a:r>
              <a:rPr lang="en-US" sz="3200" i="1" dirty="0"/>
              <a:t>What deserves our care and respect?</a:t>
            </a:r>
            <a:r>
              <a:rPr lang="en-US" sz="3200" dirty="0"/>
              <a:t>” by reading and discussing sonnets by William Shakespeare and learning about iambic pentameter poetry.</a:t>
            </a:r>
          </a:p>
          <a:p>
            <a:pPr marL="514350" lvl="1" indent="0" eaLnBrk="1" hangingPunct="1">
              <a:spcBef>
                <a:spcPct val="0"/>
              </a:spcBef>
              <a:buFont typeface="Arial" charset="0"/>
              <a:buNone/>
            </a:pPr>
            <a:endParaRPr lang="en-US" sz="3200" dirty="0"/>
          </a:p>
          <a:p>
            <a:pPr eaLnBrk="1" hangingPunct="1">
              <a:spcBef>
                <a:spcPct val="0"/>
              </a:spcBef>
            </a:pPr>
            <a:r>
              <a:rPr lang="en-US" u="sng" dirty="0"/>
              <a:t>Language Objectives</a:t>
            </a:r>
          </a:p>
          <a:p>
            <a:pPr marL="514350" lvl="1" indent="0" eaLnBrk="1" hangingPunct="1">
              <a:spcBef>
                <a:spcPct val="0"/>
              </a:spcBef>
              <a:buFont typeface="Arial" charset="0"/>
              <a:buNone/>
            </a:pPr>
            <a:r>
              <a:rPr lang="en-US" sz="3200" dirty="0"/>
              <a:t>I can write to explain details about the unit and its focus on respect and dedication by learning how to read poetry, reading sonnets, and relating them back to the unit’s EQ.</a:t>
            </a:r>
          </a:p>
        </p:txBody>
      </p:sp>
    </p:spTree>
    <p:extLst>
      <p:ext uri="{BB962C8B-B14F-4D97-AF65-F5344CB8AC3E}">
        <p14:creationId xmlns:p14="http://schemas.microsoft.com/office/powerpoint/2010/main" val="87408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Shall I compare thee to a summer's </a:t>
            </a:r>
            <a:r>
              <a:rPr lang="en-US" dirty="0">
                <a:solidFill>
                  <a:srgbClr val="FF0000"/>
                </a:solidFill>
              </a:rPr>
              <a:t>day</a:t>
            </a:r>
            <a:r>
              <a:rPr lang="en-US" dirty="0"/>
              <a:t>? 		  		1</a:t>
            </a:r>
          </a:p>
          <a:p>
            <a:pPr marL="0" indent="0">
              <a:buNone/>
            </a:pPr>
            <a:r>
              <a:rPr lang="en-US" dirty="0"/>
              <a:t>   .    ../   .     ../     ..      ./ .    ../  .           ..</a:t>
            </a:r>
          </a:p>
          <a:p>
            <a:pPr marL="0" indent="0">
              <a:buNone/>
            </a:pPr>
            <a:r>
              <a:rPr lang="en-US" dirty="0"/>
              <a:t>Thou art more lovely and more temper</a:t>
            </a:r>
            <a:r>
              <a:rPr lang="en-US" dirty="0">
                <a:solidFill>
                  <a:srgbClr val="050BF2"/>
                </a:solidFill>
              </a:rPr>
              <a:t>ate</a:t>
            </a:r>
            <a:r>
              <a:rPr lang="en-US" dirty="0"/>
              <a:t>:			2</a:t>
            </a:r>
            <a:br>
              <a:rPr lang="en-US" dirty="0"/>
            </a:br>
            <a:r>
              <a:rPr lang="en-US" dirty="0"/>
              <a:t>   .       ../    .        ../  .     ../   .           ../ .     ..</a:t>
            </a:r>
          </a:p>
          <a:p>
            <a:pPr marL="0" indent="0">
              <a:buNone/>
            </a:pPr>
            <a:r>
              <a:rPr lang="en-US" dirty="0"/>
              <a:t>Rough winds do shake the darling buds of </a:t>
            </a:r>
            <a:r>
              <a:rPr lang="en-US" dirty="0">
                <a:solidFill>
                  <a:srgbClr val="FF0000"/>
                </a:solidFill>
              </a:rPr>
              <a:t>May</a:t>
            </a:r>
            <a:r>
              <a:rPr lang="en-US" dirty="0"/>
              <a:t>,		3</a:t>
            </a:r>
            <a:br>
              <a:rPr lang="en-US" dirty="0"/>
            </a:br>
            <a:r>
              <a:rPr lang="en-US" dirty="0"/>
              <a:t>  .            ../      .       ../     .       ../  .      ../     .     ..</a:t>
            </a:r>
          </a:p>
          <a:p>
            <a:pPr marL="0" indent="0">
              <a:buNone/>
            </a:pPr>
            <a:r>
              <a:rPr lang="en-US" dirty="0"/>
              <a:t>And summer's lease hath all too short a </a:t>
            </a:r>
            <a:r>
              <a:rPr lang="en-US" dirty="0">
                <a:solidFill>
                  <a:srgbClr val="050BF2"/>
                </a:solidFill>
              </a:rPr>
              <a:t>date</a:t>
            </a:r>
            <a:r>
              <a:rPr lang="en-US" dirty="0"/>
              <a:t>: 		4</a:t>
            </a:r>
            <a:br>
              <a:rPr lang="en-US" dirty="0"/>
            </a:br>
            <a:r>
              <a:rPr lang="en-US" dirty="0"/>
              <a:t>  .        ../  .           ../      .       ../    .      ../   .     ..</a:t>
            </a: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18: Quatrain 1</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2178578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Quatrain 2</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Sometimes too hot the eye of heaven </a:t>
            </a:r>
            <a:r>
              <a:rPr lang="en-US" dirty="0">
                <a:solidFill>
                  <a:srgbClr val="FFC000"/>
                </a:solidFill>
              </a:rPr>
              <a:t>shines</a:t>
            </a:r>
            <a:r>
              <a:rPr lang="en-US" dirty="0"/>
              <a:t>,	5</a:t>
            </a:r>
            <a:br>
              <a:rPr lang="en-US" dirty="0"/>
            </a:br>
            <a:r>
              <a:rPr lang="en-US" dirty="0"/>
              <a:t>    .        ../      .      ../   .      ../  .      ../  .         ..  </a:t>
            </a:r>
          </a:p>
          <a:p>
            <a:pPr marL="0" indent="0">
              <a:buNone/>
            </a:pPr>
            <a:r>
              <a:rPr lang="en-US" dirty="0"/>
              <a:t>And often is his gold complexion </a:t>
            </a:r>
            <a:r>
              <a:rPr lang="en-US" dirty="0" err="1">
                <a:solidFill>
                  <a:srgbClr val="00B050"/>
                </a:solidFill>
              </a:rPr>
              <a:t>dimm'd</a:t>
            </a:r>
            <a:r>
              <a:rPr lang="en-US" dirty="0"/>
              <a:t>; 		6</a:t>
            </a:r>
            <a:br>
              <a:rPr lang="en-US" dirty="0"/>
            </a:br>
            <a:r>
              <a:rPr lang="en-US" dirty="0"/>
              <a:t>   .     ../ .    ../ .      ../     .      ../  .         ..</a:t>
            </a:r>
          </a:p>
          <a:p>
            <a:pPr marL="0" indent="0">
              <a:buNone/>
            </a:pPr>
            <a:r>
              <a:rPr lang="en-US" dirty="0"/>
              <a:t>And every fair from fair sometime </a:t>
            </a:r>
            <a:r>
              <a:rPr lang="en-US" dirty="0">
                <a:solidFill>
                  <a:srgbClr val="FFC000"/>
                </a:solidFill>
              </a:rPr>
              <a:t>declines</a:t>
            </a:r>
            <a:r>
              <a:rPr lang="en-US" dirty="0"/>
              <a:t>,		7</a:t>
            </a:r>
            <a:br>
              <a:rPr lang="en-US" dirty="0"/>
            </a:br>
            <a:r>
              <a:rPr lang="en-US" dirty="0"/>
              <a:t>   .     ../ .     ../     .       ../     .      ../       .     ..</a:t>
            </a:r>
          </a:p>
          <a:p>
            <a:pPr marL="0" indent="0">
              <a:buNone/>
            </a:pPr>
            <a:r>
              <a:rPr lang="en-US" dirty="0"/>
              <a:t>By chance, or nature's changing course, </a:t>
            </a:r>
            <a:r>
              <a:rPr lang="en-US" dirty="0" err="1">
                <a:solidFill>
                  <a:srgbClr val="00B050"/>
                </a:solidFill>
              </a:rPr>
              <a:t>untrimm’d</a:t>
            </a:r>
            <a:r>
              <a:rPr lang="en-US" dirty="0"/>
              <a:t>;   </a:t>
            </a:r>
          </a:p>
          <a:p>
            <a:pPr marL="0" indent="0">
              <a:buNone/>
            </a:pPr>
            <a:r>
              <a:rPr lang="en-US" dirty="0"/>
              <a:t>  .       ../       .     ../  .          ../    .         ../       .        ..</a:t>
            </a:r>
            <a:br>
              <a:rPr lang="en-US" dirty="0"/>
            </a:br>
            <a:br>
              <a:rPr lang="en-US" dirty="0"/>
            </a:br>
            <a:endParaRPr lang="en-US" dirty="0"/>
          </a:p>
        </p:txBody>
      </p:sp>
    </p:spTree>
    <p:extLst>
      <p:ext uri="{BB962C8B-B14F-4D97-AF65-F5344CB8AC3E}">
        <p14:creationId xmlns:p14="http://schemas.microsoft.com/office/powerpoint/2010/main" val="249159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Quatrain 3</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But thy eternal summer shall not </a:t>
            </a:r>
            <a:r>
              <a:rPr lang="en-US" dirty="0">
                <a:solidFill>
                  <a:schemeClr val="accent6">
                    <a:lumMod val="75000"/>
                  </a:schemeClr>
                </a:solidFill>
              </a:rPr>
              <a:t>fade</a:t>
            </a:r>
            <a:r>
              <a:rPr lang="en-US" dirty="0"/>
              <a:t>					9</a:t>
            </a:r>
            <a:br>
              <a:rPr lang="en-US" dirty="0"/>
            </a:br>
            <a:r>
              <a:rPr lang="en-US" dirty="0"/>
              <a:t>  .      ../ .   ../ .      ../   .       ../     .        ..</a:t>
            </a:r>
          </a:p>
          <a:p>
            <a:pPr marL="0" indent="0">
              <a:buNone/>
            </a:pPr>
            <a:r>
              <a:rPr lang="en-US" dirty="0"/>
              <a:t>Nor lose possession of that fair thou </a:t>
            </a:r>
            <a:r>
              <a:rPr lang="en-US" dirty="0" err="1">
                <a:solidFill>
                  <a:srgbClr val="7030A0"/>
                </a:solidFill>
              </a:rPr>
              <a:t>ow'st</a:t>
            </a:r>
            <a:r>
              <a:rPr lang="en-US" dirty="0"/>
              <a:t>;			10</a:t>
            </a:r>
            <a:br>
              <a:rPr lang="en-US" dirty="0"/>
            </a:br>
            <a:r>
              <a:rPr lang="en-US" dirty="0"/>
              <a:t> .       ../     .     ../  .     ../    .      ../     .       ..</a:t>
            </a:r>
          </a:p>
          <a:p>
            <a:pPr marL="0" indent="0">
              <a:buNone/>
            </a:pPr>
            <a:r>
              <a:rPr lang="en-US" dirty="0"/>
              <a:t>Nor shall Death brag thou </a:t>
            </a:r>
            <a:r>
              <a:rPr lang="en-US" dirty="0" err="1"/>
              <a:t>wander'st</a:t>
            </a:r>
            <a:r>
              <a:rPr lang="en-US" dirty="0"/>
              <a:t> in his </a:t>
            </a:r>
            <a:r>
              <a:rPr lang="en-US" dirty="0">
                <a:solidFill>
                  <a:schemeClr val="accent6">
                    <a:lumMod val="75000"/>
                  </a:schemeClr>
                </a:solidFill>
              </a:rPr>
              <a:t>shade</a:t>
            </a:r>
            <a:r>
              <a:rPr lang="en-US" dirty="0"/>
              <a:t>,	11</a:t>
            </a:r>
            <a:br>
              <a:rPr lang="en-US" dirty="0"/>
            </a:br>
            <a:r>
              <a:rPr lang="en-US" dirty="0"/>
              <a:t> .        ../       .         ../     .          ../    .      ../  .       ..</a:t>
            </a:r>
          </a:p>
          <a:p>
            <a:pPr marL="0" indent="0">
              <a:buNone/>
            </a:pPr>
            <a:r>
              <a:rPr lang="en-US" dirty="0"/>
              <a:t>When in eternal lines to time thou </a:t>
            </a:r>
            <a:r>
              <a:rPr lang="en-US" dirty="0" err="1">
                <a:solidFill>
                  <a:srgbClr val="7030A0"/>
                </a:solidFill>
              </a:rPr>
              <a:t>grow'st</a:t>
            </a:r>
            <a:r>
              <a:rPr lang="en-US" dirty="0"/>
              <a:t>; 			12</a:t>
            </a:r>
            <a:br>
              <a:rPr lang="en-US" dirty="0"/>
            </a:br>
            <a:r>
              <a:rPr lang="en-US" dirty="0"/>
              <a:t> .          ../ .  ../  .      ../   .     ../      .          ..</a:t>
            </a:r>
            <a:br>
              <a:rPr lang="en-US" dirty="0"/>
            </a:br>
            <a:endParaRPr lang="en-US" dirty="0"/>
          </a:p>
        </p:txBody>
      </p:sp>
    </p:spTree>
    <p:extLst>
      <p:ext uri="{BB962C8B-B14F-4D97-AF65-F5344CB8AC3E}">
        <p14:creationId xmlns:p14="http://schemas.microsoft.com/office/powerpoint/2010/main" val="1625986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Couplet (the end)</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So long as men can breathe or eyes can </a:t>
            </a:r>
            <a:r>
              <a:rPr lang="en-US" dirty="0">
                <a:solidFill>
                  <a:schemeClr val="accent5"/>
                </a:solidFill>
              </a:rPr>
              <a:t>see</a:t>
            </a:r>
            <a:r>
              <a:rPr lang="en-US" dirty="0"/>
              <a:t>,		13</a:t>
            </a:r>
            <a:br>
              <a:rPr lang="en-US" dirty="0"/>
            </a:br>
            <a:r>
              <a:rPr lang="en-US" dirty="0"/>
              <a:t> .      ../    .     ../    .         ../        .     ../    .      ..</a:t>
            </a:r>
          </a:p>
          <a:p>
            <a:pPr marL="0" indent="0">
              <a:buNone/>
            </a:pPr>
            <a:r>
              <a:rPr lang="en-US" dirty="0"/>
              <a:t>So long lives this, and this gives life to </a:t>
            </a:r>
            <a:r>
              <a:rPr lang="en-US" dirty="0">
                <a:solidFill>
                  <a:schemeClr val="accent5"/>
                </a:solidFill>
              </a:rPr>
              <a:t>thee</a:t>
            </a:r>
            <a:r>
              <a:rPr lang="en-US" dirty="0"/>
              <a:t>		14</a:t>
            </a:r>
          </a:p>
          <a:p>
            <a:pPr marL="0" indent="0">
              <a:buNone/>
            </a:pPr>
            <a:r>
              <a:rPr lang="en-US" dirty="0"/>
              <a:t>.      ../      .       ../     .       ../     .      ../   .      ..</a:t>
            </a:r>
            <a:br>
              <a:rPr lang="en-US" dirty="0"/>
            </a:br>
            <a:endParaRPr lang="en-US" dirty="0"/>
          </a:p>
        </p:txBody>
      </p:sp>
    </p:spTree>
    <p:extLst>
      <p:ext uri="{BB962C8B-B14F-4D97-AF65-F5344CB8AC3E}">
        <p14:creationId xmlns:p14="http://schemas.microsoft.com/office/powerpoint/2010/main" val="720715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89452-B0D3-7A45-9635-5401B7AF20A1}"/>
              </a:ext>
            </a:extLst>
          </p:cNvPr>
          <p:cNvSpPr>
            <a:spLocks noGrp="1"/>
          </p:cNvSpPr>
          <p:nvPr>
            <p:ph type="title"/>
          </p:nvPr>
        </p:nvSpPr>
        <p:spPr/>
        <p:txBody>
          <a:bodyPr/>
          <a:lstStyle/>
          <a:p>
            <a:r>
              <a:rPr lang="en-US" dirty="0"/>
              <a:t>HOMEWORK: </a:t>
            </a:r>
            <a:r>
              <a:rPr lang="en-US" b="1" dirty="0"/>
              <a:t>Sonnet 29</a:t>
            </a:r>
          </a:p>
        </p:txBody>
      </p:sp>
      <p:sp>
        <p:nvSpPr>
          <p:cNvPr id="3" name="Content Placeholder 2">
            <a:extLst>
              <a:ext uri="{FF2B5EF4-FFF2-40B4-BE49-F238E27FC236}">
                <a16:creationId xmlns:a16="http://schemas.microsoft.com/office/drawing/2014/main" id="{55D84A4F-8B89-5B4B-808F-A3A2F45CA512}"/>
              </a:ext>
            </a:extLst>
          </p:cNvPr>
          <p:cNvSpPr>
            <a:spLocks noGrp="1"/>
          </p:cNvSpPr>
          <p:nvPr>
            <p:ph idx="1"/>
          </p:nvPr>
        </p:nvSpPr>
        <p:spPr>
          <a:xfrm>
            <a:off x="457200" y="1600200"/>
            <a:ext cx="8418352" cy="4525963"/>
          </a:xfrm>
        </p:spPr>
        <p:txBody>
          <a:bodyPr/>
          <a:lstStyle/>
          <a:p>
            <a:pPr marL="0" indent="0">
              <a:buNone/>
            </a:pPr>
            <a:r>
              <a:rPr lang="en-US" dirty="0"/>
              <a:t>Your homework is to write down </a:t>
            </a:r>
            <a:r>
              <a:rPr lang="en-US" b="1" dirty="0"/>
              <a:t>Sonnet 29 </a:t>
            </a:r>
            <a:r>
              <a:rPr lang="en-US" dirty="0"/>
              <a:t>and organize it just like we did in class for </a:t>
            </a:r>
            <a:r>
              <a:rPr lang="en-US" b="1" dirty="0"/>
              <a:t>Sonnet 18</a:t>
            </a:r>
            <a:r>
              <a:rPr lang="en-US" dirty="0"/>
              <a:t>. Write down the unstressed/stressed syllables and identify the rhyme scheme.</a:t>
            </a:r>
          </a:p>
          <a:p>
            <a:pPr marL="0" indent="0">
              <a:buNone/>
            </a:pPr>
            <a:endParaRPr lang="en-US" dirty="0"/>
          </a:p>
          <a:p>
            <a:pPr marL="0" indent="0">
              <a:buNone/>
            </a:pPr>
            <a:r>
              <a:rPr lang="en-US" dirty="0"/>
              <a:t>(You can find </a:t>
            </a:r>
            <a:r>
              <a:rPr lang="en-US" b="1" dirty="0"/>
              <a:t>Sonnet 29 </a:t>
            </a:r>
            <a:r>
              <a:rPr lang="en-US" dirty="0"/>
              <a:t>on the “Shakespearean Sonnet” document on Weebly) </a:t>
            </a:r>
          </a:p>
        </p:txBody>
      </p:sp>
    </p:spTree>
    <p:extLst>
      <p:ext uri="{BB962C8B-B14F-4D97-AF65-F5344CB8AC3E}">
        <p14:creationId xmlns:p14="http://schemas.microsoft.com/office/powerpoint/2010/main" val="2117345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When in disgrace with fortune and men’s eyes,		1</a:t>
            </a:r>
          </a:p>
          <a:p>
            <a:pPr marL="0" indent="0">
              <a:buNone/>
            </a:pPr>
            <a:r>
              <a:rPr lang="en-US" dirty="0"/>
              <a:t>.           ../  .     ../      .       ../   .       ../     .          ..</a:t>
            </a:r>
          </a:p>
          <a:p>
            <a:pPr marL="0" indent="0">
              <a:buNone/>
            </a:pPr>
            <a:r>
              <a:rPr lang="en-US" dirty="0"/>
              <a:t>I all alone beweep my outcast state,						2</a:t>
            </a:r>
            <a:br>
              <a:rPr lang="en-US" dirty="0"/>
            </a:br>
            <a:r>
              <a:rPr lang="en-US" dirty="0"/>
              <a:t>.  ../ .   ../    .     ../    .     ../    .       ..</a:t>
            </a:r>
          </a:p>
          <a:p>
            <a:pPr marL="0" indent="0">
              <a:buNone/>
            </a:pPr>
            <a:r>
              <a:rPr lang="en-US" dirty="0"/>
              <a:t>And trouble deaf heaven with bootless cries,		3</a:t>
            </a:r>
            <a:br>
              <a:rPr lang="en-US" dirty="0"/>
            </a:br>
            <a:r>
              <a:rPr lang="en-US" dirty="0"/>
              <a:t>.       ..    /.      ../     .     ../    .       ../     .      ..</a:t>
            </a:r>
          </a:p>
          <a:p>
            <a:pPr marL="0" indent="0">
              <a:buNone/>
            </a:pPr>
            <a:r>
              <a:rPr lang="en-US" dirty="0"/>
              <a:t>And look upon myself, and curse my fate,		 		4</a:t>
            </a:r>
            <a:br>
              <a:rPr lang="en-US" dirty="0"/>
            </a:br>
            <a:r>
              <a:rPr lang="en-US" dirty="0"/>
              <a:t>.       ../     .    ../  .    ../    .       ../      .     ..</a:t>
            </a: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29: Quatrain 1</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3663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5"/>
            <a:ext cx="8229600" cy="1218500"/>
          </a:xfrm>
        </p:spPr>
        <p:txBody>
          <a:bodyPr/>
          <a:lstStyle/>
          <a:p>
            <a:pPr marL="0" indent="0">
              <a:buNone/>
            </a:pPr>
            <a:r>
              <a:rPr lang="en-US" b="1" dirty="0"/>
              <a:t>Shakespearean Sonnet: Iambic Pentameter and the English Sonnet Style</a:t>
            </a:r>
            <a:endParaRPr lang="en-US" dirty="0"/>
          </a:p>
        </p:txBody>
      </p:sp>
      <p:pic>
        <p:nvPicPr>
          <p:cNvPr id="4" name="Picture 3" descr="http://shakespeare.mit.edu/shake.gif">
            <a:extLst>
              <a:ext uri="{FF2B5EF4-FFF2-40B4-BE49-F238E27FC236}">
                <a16:creationId xmlns:a16="http://schemas.microsoft.com/office/drawing/2014/main" id="{6C4153B5-E912-054B-92FA-8E274AABB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85813" y="2374085"/>
            <a:ext cx="3590750" cy="4161724"/>
          </a:xfrm>
          <a:prstGeom prst="rect">
            <a:avLst/>
          </a:prstGeom>
          <a:noFill/>
        </p:spPr>
      </p:pic>
    </p:spTree>
    <p:extLst>
      <p:ext uri="{BB962C8B-B14F-4D97-AF65-F5344CB8AC3E}">
        <p14:creationId xmlns:p14="http://schemas.microsoft.com/office/powerpoint/2010/main" val="105183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b="1" dirty="0"/>
              <a:t>Shakespearean Sonnet: Iambic Pentameter and the English Sonnet Style</a:t>
            </a:r>
            <a:endParaRPr lang="en-US" dirty="0"/>
          </a:p>
          <a:p>
            <a:pPr marL="0" indent="0">
              <a:buNone/>
            </a:pPr>
            <a:endParaRPr lang="en-US" dirty="0"/>
          </a:p>
          <a:p>
            <a:pPr marL="0" indent="0">
              <a:buNone/>
            </a:pPr>
            <a:r>
              <a:rPr lang="en-US" dirty="0"/>
              <a:t>Shakespeare's sonnets are written in a style called </a:t>
            </a:r>
            <a:r>
              <a:rPr lang="en-US" b="1" dirty="0"/>
              <a:t>iambic pentameter</a:t>
            </a:r>
            <a:r>
              <a:rPr lang="en-US" dirty="0"/>
              <a:t>, a rhyme scheme where each sonnet line is made of ten syllables. The syllables are divided into five pairs called iambs or iambic feet. An iamb is a metrical unit made up of one unstressed syllable followed by one stressed syllable. </a:t>
            </a:r>
          </a:p>
        </p:txBody>
      </p:sp>
    </p:spTree>
    <p:extLst>
      <p:ext uri="{BB962C8B-B14F-4D97-AF65-F5344CB8AC3E}">
        <p14:creationId xmlns:p14="http://schemas.microsoft.com/office/powerpoint/2010/main" val="94427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b="1" dirty="0"/>
              <a:t>Shakespearean Sonnet: Iambic Pentameter and the English Sonnet Style</a:t>
            </a:r>
            <a:endParaRPr lang="en-US" dirty="0"/>
          </a:p>
          <a:p>
            <a:pPr marL="0" indent="0">
              <a:buNone/>
            </a:pPr>
            <a:endParaRPr lang="en-US" dirty="0"/>
          </a:p>
          <a:p>
            <a:pPr marL="0" indent="0">
              <a:buNone/>
            </a:pPr>
            <a:r>
              <a:rPr lang="en-US" dirty="0"/>
              <a:t>An example of an iamb would be </a:t>
            </a:r>
            <a:r>
              <a:rPr lang="en-US" i="1" dirty="0"/>
              <a:t>good BYE</a:t>
            </a:r>
            <a:r>
              <a:rPr lang="en-US" dirty="0"/>
              <a:t>. A line of iambic pentameter flows like this: </a:t>
            </a:r>
            <a:br>
              <a:rPr lang="en-US" dirty="0"/>
            </a:br>
            <a:br>
              <a:rPr lang="en-US" dirty="0"/>
            </a:br>
            <a:r>
              <a:rPr lang="en-US" dirty="0" err="1"/>
              <a:t>baBOOM</a:t>
            </a:r>
            <a:r>
              <a:rPr lang="en-US" dirty="0"/>
              <a:t> / </a:t>
            </a:r>
            <a:r>
              <a:rPr lang="en-US" dirty="0" err="1"/>
              <a:t>baBOOM</a:t>
            </a:r>
            <a:r>
              <a:rPr lang="en-US" dirty="0"/>
              <a:t> / </a:t>
            </a:r>
            <a:r>
              <a:rPr lang="en-US" dirty="0" err="1"/>
              <a:t>baBOOM</a:t>
            </a:r>
            <a:r>
              <a:rPr lang="en-US" dirty="0"/>
              <a:t> / </a:t>
            </a:r>
            <a:r>
              <a:rPr lang="en-US" dirty="0" err="1"/>
              <a:t>baBOOM</a:t>
            </a:r>
            <a:r>
              <a:rPr lang="en-US" dirty="0"/>
              <a:t> / </a:t>
            </a:r>
            <a:r>
              <a:rPr lang="en-US" dirty="0" err="1"/>
              <a:t>baBOOM</a:t>
            </a:r>
            <a:r>
              <a:rPr lang="en-US" dirty="0"/>
              <a:t>.</a:t>
            </a:r>
          </a:p>
        </p:txBody>
      </p:sp>
    </p:spTree>
    <p:extLst>
      <p:ext uri="{BB962C8B-B14F-4D97-AF65-F5344CB8AC3E}">
        <p14:creationId xmlns:p14="http://schemas.microsoft.com/office/powerpoint/2010/main" val="756114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1" y="1155584"/>
            <a:ext cx="9067218" cy="5220049"/>
          </a:xfrm>
        </p:spPr>
        <p:txBody>
          <a:bodyPr/>
          <a:lstStyle/>
          <a:p>
            <a:pPr marL="0" indent="0">
              <a:buNone/>
            </a:pPr>
            <a:r>
              <a:rPr lang="en-US" dirty="0"/>
              <a:t>S= syllable, . = unstressed, .. = stressed</a:t>
            </a:r>
            <a:br>
              <a:rPr lang="en-US" dirty="0"/>
            </a:br>
            <a:br>
              <a:rPr lang="en-US" dirty="0"/>
            </a:br>
            <a:r>
              <a:rPr lang="en-US" dirty="0" err="1"/>
              <a:t>baBOOM</a:t>
            </a:r>
            <a:r>
              <a:rPr lang="en-US" dirty="0"/>
              <a:t> /</a:t>
            </a:r>
            <a:r>
              <a:rPr lang="en-US" dirty="0" err="1"/>
              <a:t>baBOOM</a:t>
            </a:r>
            <a:r>
              <a:rPr lang="en-US" dirty="0"/>
              <a:t> /</a:t>
            </a:r>
            <a:r>
              <a:rPr lang="en-US" dirty="0" err="1"/>
              <a:t>baBOOM</a:t>
            </a:r>
            <a:r>
              <a:rPr lang="en-US" dirty="0"/>
              <a:t> /</a:t>
            </a:r>
            <a:r>
              <a:rPr lang="en-US" dirty="0" err="1"/>
              <a:t>baBOOM</a:t>
            </a:r>
            <a:r>
              <a:rPr lang="en-US" dirty="0"/>
              <a:t> / </a:t>
            </a:r>
            <a:r>
              <a:rPr lang="en-US" dirty="0" err="1"/>
              <a:t>baBOOM</a:t>
            </a:r>
            <a:r>
              <a:rPr lang="en-US" dirty="0"/>
              <a:t>.</a:t>
            </a:r>
          </a:p>
          <a:p>
            <a:pPr marL="0" indent="0">
              <a:buNone/>
            </a:pPr>
            <a:r>
              <a:rPr lang="en-US" u="sng" dirty="0"/>
              <a:t>S1</a:t>
            </a:r>
            <a:r>
              <a:rPr lang="en-US" dirty="0"/>
              <a:t>	 </a:t>
            </a:r>
            <a:r>
              <a:rPr lang="en-US" u="sng" dirty="0"/>
              <a:t>S2</a:t>
            </a:r>
            <a:r>
              <a:rPr lang="en-US" dirty="0"/>
              <a:t>	     </a:t>
            </a:r>
            <a:r>
              <a:rPr lang="en-US" u="sng" dirty="0"/>
              <a:t>S3</a:t>
            </a:r>
            <a:r>
              <a:rPr lang="en-US" dirty="0"/>
              <a:t>	 </a:t>
            </a:r>
            <a:r>
              <a:rPr lang="en-US" u="sng" dirty="0"/>
              <a:t>S4</a:t>
            </a:r>
            <a:r>
              <a:rPr lang="en-US" dirty="0"/>
              <a:t>	    </a:t>
            </a:r>
            <a:r>
              <a:rPr lang="en-US" u="sng" dirty="0"/>
              <a:t>S5</a:t>
            </a:r>
            <a:r>
              <a:rPr lang="en-US" dirty="0"/>
              <a:t>	</a:t>
            </a:r>
            <a:r>
              <a:rPr lang="en-US" u="sng" dirty="0"/>
              <a:t>S6	</a:t>
            </a:r>
            <a:r>
              <a:rPr lang="en-US" dirty="0"/>
              <a:t>	   </a:t>
            </a:r>
            <a:r>
              <a:rPr lang="en-US" u="sng" dirty="0"/>
              <a:t>S7</a:t>
            </a:r>
            <a:r>
              <a:rPr lang="en-US" dirty="0"/>
              <a:t>  </a:t>
            </a:r>
            <a:r>
              <a:rPr lang="en-US" u="sng" dirty="0"/>
              <a:t>S8</a:t>
            </a:r>
            <a:r>
              <a:rPr lang="en-US" dirty="0"/>
              <a:t>		   S9	S10</a:t>
            </a:r>
          </a:p>
          <a:p>
            <a:pPr marL="0" indent="0">
              <a:buNone/>
            </a:pPr>
            <a:r>
              <a:rPr lang="en-US" dirty="0"/>
              <a:t>.	 ..			.     ..			. 	..		    .	..		    .	..</a:t>
            </a:r>
          </a:p>
          <a:p>
            <a:pPr marL="0" indent="0">
              <a:buNone/>
            </a:pPr>
            <a:endParaRPr lang="en-US" dirty="0"/>
          </a:p>
          <a:p>
            <a:pPr marL="0" indent="0">
              <a:buNone/>
            </a:pPr>
            <a:r>
              <a:rPr lang="en-US" dirty="0"/>
              <a:t>Iambic pentameter is not hard.</a:t>
            </a:r>
          </a:p>
          <a:p>
            <a:pPr marL="0" indent="0">
              <a:buNone/>
            </a:pPr>
            <a:r>
              <a:rPr lang="en-US" dirty="0"/>
              <a:t>. ../ .       .. / .    ../ .   ../  .      ..</a:t>
            </a:r>
          </a:p>
        </p:txBody>
      </p:sp>
    </p:spTree>
    <p:extLst>
      <p:ext uri="{BB962C8B-B14F-4D97-AF65-F5344CB8AC3E}">
        <p14:creationId xmlns:p14="http://schemas.microsoft.com/office/powerpoint/2010/main" val="262147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Here are some examples from the sonnets:</a:t>
            </a:r>
          </a:p>
          <a:p>
            <a:pPr marL="0" indent="0">
              <a:buNone/>
            </a:pPr>
            <a:endParaRPr lang="en-US" dirty="0"/>
          </a:p>
          <a:p>
            <a:pPr marL="0" indent="0">
              <a:buNone/>
            </a:pPr>
            <a:r>
              <a:rPr lang="en-US" dirty="0"/>
              <a:t>When I do count the clock that tells the time</a:t>
            </a:r>
          </a:p>
          <a:p>
            <a:pPr marL="0" indent="0">
              <a:buNone/>
            </a:pPr>
            <a:endParaRPr lang="en-US" dirty="0"/>
          </a:p>
          <a:p>
            <a:pPr marL="0" indent="0">
              <a:buNone/>
            </a:pPr>
            <a:r>
              <a:rPr lang="en-US" dirty="0"/>
              <a:t>When I / do COUNT / the CLOCK / that TELLS / the TIME (</a:t>
            </a:r>
            <a:r>
              <a:rPr lang="en-US" dirty="0">
                <a:hlinkClick r:id="rId2"/>
              </a:rPr>
              <a:t>Sonnet 12</a:t>
            </a:r>
            <a:r>
              <a:rPr lang="en-US" dirty="0"/>
              <a:t>)</a:t>
            </a:r>
          </a:p>
        </p:txBody>
      </p:sp>
    </p:spTree>
    <p:extLst>
      <p:ext uri="{BB962C8B-B14F-4D97-AF65-F5344CB8AC3E}">
        <p14:creationId xmlns:p14="http://schemas.microsoft.com/office/powerpoint/2010/main" val="1865335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631110"/>
          </a:xfrm>
        </p:spPr>
        <p:txBody>
          <a:bodyPr/>
          <a:lstStyle/>
          <a:p>
            <a:pPr marL="0" indent="0">
              <a:buNone/>
            </a:pPr>
            <a:r>
              <a:rPr lang="en-US" dirty="0"/>
              <a:t>Here are some examples from the sonnets:</a:t>
            </a:r>
          </a:p>
          <a:p>
            <a:pPr marL="0" indent="0">
              <a:buNone/>
            </a:pPr>
            <a:endParaRPr lang="en-US" dirty="0"/>
          </a:p>
          <a:p>
            <a:pPr marL="0" indent="0">
              <a:buNone/>
            </a:pPr>
            <a:r>
              <a:rPr lang="en-US" dirty="0"/>
              <a:t>Shall I compare thee to a summer's day?</a:t>
            </a:r>
          </a:p>
          <a:p>
            <a:pPr marL="0" indent="0">
              <a:buNone/>
            </a:pPr>
            <a:r>
              <a:rPr lang="en-US" dirty="0"/>
              <a:t>Shall I / com PARE/ thee TO / a SUM / </a:t>
            </a:r>
            <a:r>
              <a:rPr lang="en-US" dirty="0" err="1"/>
              <a:t>mer's</a:t>
            </a:r>
            <a:r>
              <a:rPr lang="en-US" dirty="0"/>
              <a:t> DAY? </a:t>
            </a:r>
            <a:br>
              <a:rPr lang="en-US" dirty="0"/>
            </a:br>
            <a:endParaRPr lang="en-US" dirty="0"/>
          </a:p>
          <a:p>
            <a:pPr marL="0" indent="0">
              <a:buNone/>
            </a:pPr>
            <a:r>
              <a:rPr lang="en-US" dirty="0"/>
              <a:t>Thou art more lovely and more temperate</a:t>
            </a:r>
          </a:p>
          <a:p>
            <a:pPr marL="0" indent="0">
              <a:buNone/>
            </a:pPr>
            <a:r>
              <a:rPr lang="en-US" dirty="0"/>
              <a:t>Thou ART / more LOVE / </a:t>
            </a:r>
            <a:r>
              <a:rPr lang="en-US" dirty="0" err="1"/>
              <a:t>ly</a:t>
            </a:r>
            <a:r>
              <a:rPr lang="en-US" dirty="0"/>
              <a:t> AND / more TEM / per ATE </a:t>
            </a:r>
          </a:p>
          <a:p>
            <a:pPr marL="0" indent="0">
              <a:buNone/>
            </a:pPr>
            <a:r>
              <a:rPr lang="en-US" dirty="0"/>
              <a:t>(</a:t>
            </a:r>
            <a:r>
              <a:rPr lang="en-US" dirty="0">
                <a:hlinkClick r:id="rId2"/>
              </a:rPr>
              <a:t>Sonnet 18</a:t>
            </a:r>
            <a:r>
              <a:rPr lang="en-US" dirty="0"/>
              <a:t>)</a:t>
            </a:r>
          </a:p>
        </p:txBody>
      </p:sp>
    </p:spTree>
    <p:extLst>
      <p:ext uri="{BB962C8B-B14F-4D97-AF65-F5344CB8AC3E}">
        <p14:creationId xmlns:p14="http://schemas.microsoft.com/office/powerpoint/2010/main" val="371722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Here are some examples from the sonnets:</a:t>
            </a:r>
          </a:p>
          <a:p>
            <a:pPr marL="0" indent="0">
              <a:buNone/>
            </a:pPr>
            <a:endParaRPr lang="en-US" dirty="0"/>
          </a:p>
          <a:p>
            <a:pPr marL="0" indent="0">
              <a:buNone/>
            </a:pPr>
            <a:r>
              <a:rPr lang="en-US" dirty="0"/>
              <a:t>When, in disgrace with fortune and men's eyes</a:t>
            </a:r>
          </a:p>
          <a:p>
            <a:pPr marL="0" indent="0">
              <a:buNone/>
            </a:pPr>
            <a:r>
              <a:rPr lang="en-US" dirty="0"/>
              <a:t>When IN / dis GRACE / with FOR / tune AND / men's EYES</a:t>
            </a:r>
            <a:br>
              <a:rPr lang="en-US" dirty="0"/>
            </a:br>
            <a:endParaRPr lang="en-US" dirty="0"/>
          </a:p>
          <a:p>
            <a:pPr marL="0" indent="0">
              <a:buNone/>
            </a:pPr>
            <a:r>
              <a:rPr lang="en-US" dirty="0"/>
              <a:t>I all alone beweep my outcast state</a:t>
            </a:r>
          </a:p>
          <a:p>
            <a:pPr marL="0" indent="0">
              <a:buNone/>
            </a:pPr>
            <a:r>
              <a:rPr lang="en-US" dirty="0"/>
              <a:t>I ALL / a LONE / be WEEP / my OUT/ cast STATE </a:t>
            </a:r>
          </a:p>
          <a:p>
            <a:pPr marL="0" indent="0">
              <a:buNone/>
            </a:pPr>
            <a:r>
              <a:rPr lang="en-US" dirty="0"/>
              <a:t>(</a:t>
            </a:r>
            <a:r>
              <a:rPr lang="en-US" dirty="0">
                <a:hlinkClick r:id="rId2"/>
              </a:rPr>
              <a:t>Sonnet 29</a:t>
            </a:r>
            <a:r>
              <a:rPr lang="en-US" dirty="0"/>
              <a:t>)</a:t>
            </a:r>
          </a:p>
        </p:txBody>
      </p:sp>
    </p:spTree>
    <p:extLst>
      <p:ext uri="{BB962C8B-B14F-4D97-AF65-F5344CB8AC3E}">
        <p14:creationId xmlns:p14="http://schemas.microsoft.com/office/powerpoint/2010/main" val="324785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Also, you will notice that a Shakespearean sonnet follows this rhyme scheme:</a:t>
            </a:r>
          </a:p>
          <a:p>
            <a:pPr marL="0" indent="0">
              <a:buNone/>
            </a:pPr>
            <a:r>
              <a:rPr lang="en-US" dirty="0"/>
              <a:t> </a:t>
            </a:r>
          </a:p>
          <a:p>
            <a:pPr marL="0" indent="0">
              <a:buNone/>
            </a:pPr>
            <a:r>
              <a:rPr lang="en-US" sz="4000" b="1" i="1" dirty="0" err="1">
                <a:solidFill>
                  <a:srgbClr val="FF0000"/>
                </a:solidFill>
              </a:rPr>
              <a:t>a</a:t>
            </a:r>
            <a:r>
              <a:rPr lang="en-US" sz="4000" b="1" i="1" dirty="0" err="1">
                <a:solidFill>
                  <a:srgbClr val="050BF2"/>
                </a:solidFill>
              </a:rPr>
              <a:t>b</a:t>
            </a:r>
            <a:r>
              <a:rPr lang="en-US" sz="4000" b="1" i="1" dirty="0" err="1">
                <a:solidFill>
                  <a:srgbClr val="FF0000"/>
                </a:solidFill>
              </a:rPr>
              <a:t>a</a:t>
            </a:r>
            <a:r>
              <a:rPr lang="en-US" sz="4000" b="1" i="1" dirty="0" err="1">
                <a:solidFill>
                  <a:srgbClr val="050BF2"/>
                </a:solidFill>
              </a:rPr>
              <a:t>b</a:t>
            </a:r>
            <a:r>
              <a:rPr lang="en-US" sz="4000" b="1" i="1" dirty="0"/>
              <a:t>  </a:t>
            </a:r>
            <a:r>
              <a:rPr lang="en-US" sz="4000" b="1" i="1" dirty="0" err="1">
                <a:solidFill>
                  <a:srgbClr val="FFC000"/>
                </a:solidFill>
              </a:rPr>
              <a:t>c</a:t>
            </a:r>
            <a:r>
              <a:rPr lang="en-US" sz="4000" b="1" i="1" dirty="0" err="1">
                <a:solidFill>
                  <a:srgbClr val="00B050"/>
                </a:solidFill>
              </a:rPr>
              <a:t>d</a:t>
            </a:r>
            <a:r>
              <a:rPr lang="en-US" sz="4000" b="1" i="1" dirty="0" err="1">
                <a:solidFill>
                  <a:srgbClr val="FFC000"/>
                </a:solidFill>
              </a:rPr>
              <a:t>c</a:t>
            </a:r>
            <a:r>
              <a:rPr lang="en-US" sz="4000" b="1" i="1" dirty="0" err="1">
                <a:solidFill>
                  <a:srgbClr val="00B050"/>
                </a:solidFill>
              </a:rPr>
              <a:t>d</a:t>
            </a:r>
            <a:r>
              <a:rPr lang="en-US" sz="4000" b="1" i="1" dirty="0"/>
              <a:t>  </a:t>
            </a:r>
            <a:r>
              <a:rPr lang="en-US" sz="4000" b="1" i="1" dirty="0" err="1">
                <a:solidFill>
                  <a:schemeClr val="accent6">
                    <a:lumMod val="75000"/>
                  </a:schemeClr>
                </a:solidFill>
              </a:rPr>
              <a:t>e</a:t>
            </a:r>
            <a:r>
              <a:rPr lang="en-US" sz="4000" b="1" i="1" dirty="0" err="1">
                <a:solidFill>
                  <a:srgbClr val="7030A0"/>
                </a:solidFill>
              </a:rPr>
              <a:t>f</a:t>
            </a:r>
            <a:r>
              <a:rPr lang="en-US" sz="4000" b="1" i="1" dirty="0" err="1">
                <a:solidFill>
                  <a:schemeClr val="accent6">
                    <a:lumMod val="75000"/>
                  </a:schemeClr>
                </a:solidFill>
              </a:rPr>
              <a:t>e</a:t>
            </a:r>
            <a:r>
              <a:rPr lang="en-US" sz="4000" b="1" i="1" dirty="0" err="1">
                <a:solidFill>
                  <a:srgbClr val="7030A0"/>
                </a:solidFill>
              </a:rPr>
              <a:t>f</a:t>
            </a:r>
            <a:r>
              <a:rPr lang="en-US" sz="4000" b="1" i="1" dirty="0"/>
              <a:t>  </a:t>
            </a:r>
            <a:r>
              <a:rPr lang="en-US" sz="4000" b="1" i="1" dirty="0">
                <a:solidFill>
                  <a:schemeClr val="accent5"/>
                </a:solidFill>
              </a:rPr>
              <a:t>gg</a:t>
            </a:r>
            <a:endParaRPr lang="en-US" sz="4000" b="1" dirty="0">
              <a:solidFill>
                <a:schemeClr val="accent5"/>
              </a:solidFill>
            </a:endParaRPr>
          </a:p>
          <a:p>
            <a:pPr marL="0" indent="0">
              <a:buNone/>
            </a:pPr>
            <a:r>
              <a:rPr lang="en-US" dirty="0"/>
              <a:t> </a:t>
            </a:r>
          </a:p>
          <a:p>
            <a:pPr marL="0" indent="0">
              <a:buNone/>
            </a:pPr>
            <a:r>
              <a:rPr lang="en-US" dirty="0"/>
              <a:t>We call the first three parts “quatrains,” or four-line stanzas. The last two are called a “rhyming couplet,” which is almost always used to dramatically fix the problem of the story.</a:t>
            </a:r>
          </a:p>
        </p:txBody>
      </p:sp>
    </p:spTree>
    <p:extLst>
      <p:ext uri="{BB962C8B-B14F-4D97-AF65-F5344CB8AC3E}">
        <p14:creationId xmlns:p14="http://schemas.microsoft.com/office/powerpoint/2010/main" val="4260723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{D1078DF0-4EF3-E948-B3B9-FAE58B1F5B56}tf16401378</Template>
  <TotalTime>22089</TotalTime>
  <Words>1051</Words>
  <Application>Microsoft Macintosh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ELA, Week 36</vt:lpstr>
      <vt:lpstr>Iambic Pentameter Poetry</vt:lpstr>
      <vt:lpstr>Iambic Pentameter Poetry</vt:lpstr>
      <vt:lpstr>Iambic Pentameter Poetry</vt:lpstr>
      <vt:lpstr>Iambic Pentameter Poetry</vt:lpstr>
      <vt:lpstr>Iambic Pentameter Poetry</vt:lpstr>
      <vt:lpstr>Iambic Pentameter Poetry</vt:lpstr>
      <vt:lpstr>Iambic Pentameter Poetry</vt:lpstr>
      <vt:lpstr>Iambic Pentameter Poetry</vt:lpstr>
      <vt:lpstr>PowerPoint Presentation</vt:lpstr>
      <vt:lpstr>Sonnet 18: Quatrain 2</vt:lpstr>
      <vt:lpstr>Sonnet 18: Quatrain 3</vt:lpstr>
      <vt:lpstr>Sonnet 18: Couplet (the end)</vt:lpstr>
      <vt:lpstr>HOMEWORK: Sonnet 29</vt:lpstr>
      <vt:lpstr>PowerPoint Presentation</vt:lpstr>
    </vt:vector>
  </TitlesOfParts>
  <Company>Mac Home And Student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Haenlein</dc:creator>
  <cp:lastModifiedBy>Brandy Haenlein</cp:lastModifiedBy>
  <cp:revision>682</cp:revision>
  <dcterms:created xsi:type="dcterms:W3CDTF">2017-10-02T01:24:48Z</dcterms:created>
  <dcterms:modified xsi:type="dcterms:W3CDTF">2020-05-21T17:55:24Z</dcterms:modified>
</cp:coreProperties>
</file>