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566" r:id="rId2"/>
    <p:sldId id="586" r:id="rId3"/>
    <p:sldId id="614" r:id="rId4"/>
    <p:sldId id="615" r:id="rId5"/>
    <p:sldId id="616" r:id="rId6"/>
    <p:sldId id="617" r:id="rId7"/>
    <p:sldId id="612" r:id="rId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am Haenlei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F1AF"/>
    <a:srgbClr val="F1F7C2"/>
    <a:srgbClr val="F8F095"/>
    <a:srgbClr val="EAF1DE"/>
    <a:srgbClr val="FDEADA"/>
    <a:srgbClr val="E4F7FF"/>
    <a:srgbClr val="FCDAA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17" autoAdjust="0"/>
    <p:restoredTop sz="94750"/>
  </p:normalViewPr>
  <p:slideViewPr>
    <p:cSldViewPr snapToGrid="0" snapToObjects="1">
      <p:cViewPr varScale="1">
        <p:scale>
          <a:sx n="169" d="100"/>
          <a:sy n="169" d="100"/>
        </p:scale>
        <p:origin x="208"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672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465138">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0338" y="0"/>
            <a:ext cx="3038475" cy="46672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465138">
              <a:defRPr sz="1200">
                <a:latin typeface="Calibri" pitchFamily="34" charset="0"/>
              </a:defRPr>
            </a:lvl1pPr>
          </a:lstStyle>
          <a:p>
            <a:pPr>
              <a:defRPr/>
            </a:pPr>
            <a:fld id="{D246BA50-6A09-463A-9BF8-C6AB97E79E00}" type="datetimeFigureOut">
              <a:rPr lang="en-US"/>
              <a:pPr>
                <a:defRPr/>
              </a:pPr>
              <a:t>5/14/20</a:t>
            </a:fld>
            <a:endParaRPr lang="en-US"/>
          </a:p>
        </p:txBody>
      </p:sp>
      <p:sp>
        <p:nvSpPr>
          <p:cNvPr id="4" name="Slide Image Placeholder 3"/>
          <p:cNvSpPr>
            <a:spLocks noGrp="1" noRot="1" noChangeAspect="1"/>
          </p:cNvSpPr>
          <p:nvPr>
            <p:ph type="sldImg" idx="2"/>
          </p:nvPr>
        </p:nvSpPr>
        <p:spPr>
          <a:xfrm>
            <a:off x="1412875" y="1162050"/>
            <a:ext cx="4184650"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73575"/>
            <a:ext cx="5607050" cy="366077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29675"/>
            <a:ext cx="3038475" cy="466725"/>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465138">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6725"/>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465138">
              <a:defRPr sz="1200">
                <a:latin typeface="Calibri" pitchFamily="34" charset="0"/>
              </a:defRPr>
            </a:lvl1pPr>
          </a:lstStyle>
          <a:p>
            <a:pPr>
              <a:defRPr/>
            </a:pPr>
            <a:fld id="{1486B23A-4BC5-4E25-9FD5-EE4F3C8B32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C475E4B-101F-405D-80F6-D7CD3F297B43}" type="datetimeFigureOut">
              <a:rPr lang="en-US"/>
              <a:pPr>
                <a:defRPr/>
              </a:pPr>
              <a:t>5/14/20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FD0299-0447-4A76-BB5D-459AEE063C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3C62CD8-B6F5-4A19-833F-02C1D476E973}" type="datetimeFigureOut">
              <a:rPr lang="en-US"/>
              <a:pPr>
                <a:defRPr/>
              </a:pPr>
              <a:t>5/14/20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5784B3-E00D-4CD6-BDE7-096BD68E6B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FD3BFA-C7BF-4211-8A3A-DCCABDD0C3D0}" type="datetimeFigureOut">
              <a:rPr lang="en-US"/>
              <a:pPr>
                <a:defRPr/>
              </a:pPr>
              <a:t>5/14/20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7FA185-5CB4-4A27-99A4-68E5A979406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3F678FCB-9601-4F88-A371-401326800079}" type="datetimeFigureOut">
              <a:rPr lang="en-US"/>
              <a:pPr>
                <a:defRPr/>
              </a:pPr>
              <a:t>5/14/20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AFA39D-0B9D-44A1-9AA4-FECAA4A335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BED4F9-433D-4ABB-BBB4-894B8F9FDE04}" type="datetimeFigureOut">
              <a:rPr lang="en-US"/>
              <a:pPr>
                <a:defRPr/>
              </a:pPr>
              <a:t>5/14/20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16AF3D-83BC-4405-99EE-7A54EA540B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7695E4D-D905-4600-A7C7-DE59C3A82439}" type="datetimeFigureOut">
              <a:rPr lang="en-US"/>
              <a:pPr>
                <a:defRPr/>
              </a:pPr>
              <a:t>5/14/20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76AB91-1BA7-4516-B401-7AF516ADF9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4F0136-BE29-4A8A-A25A-BBEF850A05F0}" type="datetimeFigureOut">
              <a:rPr lang="en-US"/>
              <a:pPr>
                <a:defRPr/>
              </a:pPr>
              <a:t>5/14/20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7C18F4-B4CA-4A4A-A6D7-1141BA7781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BD3805A-0B2E-457C-A19A-3558459966EA}" type="datetimeFigureOut">
              <a:rPr lang="en-US"/>
              <a:pPr>
                <a:defRPr/>
              </a:pPr>
              <a:t>5/14/20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99A13BE-A4C4-49F6-87C6-0D88E999B7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0C92E14-57BF-4500-BF32-D1499EBF7CC1}" type="datetimeFigureOut">
              <a:rPr lang="en-US"/>
              <a:pPr>
                <a:defRPr/>
              </a:pPr>
              <a:t>5/14/20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C48DB0-1FD2-41DE-B188-2F8D53C709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0346CE-8DB8-4067-9E11-3809B6BB753A}" type="datetimeFigureOut">
              <a:rPr lang="en-US"/>
              <a:pPr>
                <a:defRPr/>
              </a:pPr>
              <a:t>5/14/20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FD4B32-0709-455C-87A7-33CAE9EC80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8FD1F-B358-434A-A219-166310203C48}" type="datetimeFigureOut">
              <a:rPr lang="en-US"/>
              <a:pPr>
                <a:defRPr/>
              </a:pPr>
              <a:t>5/14/20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41E660-8998-4EBF-A770-F527796A13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22567B4-0A47-4062-83F9-211AEAE07C08}" type="datetimeFigureOut">
              <a:rPr lang="en-US"/>
              <a:pPr>
                <a:defRPr/>
              </a:pPr>
              <a:t>5/14/20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26C12F-1EE1-4051-9A55-5A621A3A60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5AB55-45E7-4BEF-A657-843B1722E1C9}" type="datetimeFigureOut">
              <a:rPr lang="en-US"/>
              <a:pPr>
                <a:defRPr/>
              </a:pPr>
              <a:t>5/14/20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A02EE0B-D71D-43DF-AF22-29DCE5A8D1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ADA"/>
        </a:soli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a:xfrm>
            <a:off x="477982" y="62345"/>
            <a:ext cx="8229600" cy="600220"/>
          </a:xfrm>
        </p:spPr>
        <p:txBody>
          <a:bodyPr/>
          <a:lstStyle/>
          <a:p>
            <a:pPr eaLnBrk="1" hangingPunct="1"/>
            <a:r>
              <a:rPr lang="en-US" dirty="0"/>
              <a:t>ELA, Week 35</a:t>
            </a:r>
          </a:p>
        </p:txBody>
      </p:sp>
      <p:sp>
        <p:nvSpPr>
          <p:cNvPr id="32771" name="Content Placeholder 2"/>
          <p:cNvSpPr>
            <a:spLocks noGrp="1"/>
          </p:cNvSpPr>
          <p:nvPr>
            <p:ph idx="1"/>
          </p:nvPr>
        </p:nvSpPr>
        <p:spPr>
          <a:xfrm>
            <a:off x="287482" y="798656"/>
            <a:ext cx="8610600" cy="5886162"/>
          </a:xfrm>
        </p:spPr>
        <p:txBody>
          <a:bodyPr/>
          <a:lstStyle/>
          <a:p>
            <a:pPr eaLnBrk="1" hangingPunct="1">
              <a:spcBef>
                <a:spcPct val="0"/>
              </a:spcBef>
            </a:pPr>
            <a:r>
              <a:rPr lang="en-US" u="sng" dirty="0"/>
              <a:t>Content Objectives</a:t>
            </a:r>
          </a:p>
          <a:p>
            <a:pPr marL="514350" lvl="1" indent="0" eaLnBrk="1" hangingPunct="1">
              <a:spcBef>
                <a:spcPct val="0"/>
              </a:spcBef>
              <a:buFont typeface="Arial" charset="0"/>
              <a:buNone/>
            </a:pPr>
            <a:r>
              <a:rPr lang="en-US" sz="3200" dirty="0"/>
              <a:t>I can analyze Unit 7’s essential question (EQ): “</a:t>
            </a:r>
            <a:r>
              <a:rPr lang="en-US" sz="3200" i="1" dirty="0"/>
              <a:t>What deserves our care and respect?</a:t>
            </a:r>
            <a:r>
              <a:rPr lang="en-US" sz="3200" dirty="0"/>
              <a:t>” by reading and discussing the play by James </a:t>
            </a:r>
            <a:r>
              <a:rPr lang="en-US" sz="3200" dirty="0" err="1"/>
              <a:t>Ene</a:t>
            </a:r>
            <a:r>
              <a:rPr lang="en-US" sz="3200" dirty="0"/>
              <a:t> Henshaw: The Jewels of the Shrine (660-690).</a:t>
            </a:r>
          </a:p>
          <a:p>
            <a:pPr marL="514350" lvl="1" indent="0" eaLnBrk="1" hangingPunct="1">
              <a:spcBef>
                <a:spcPct val="0"/>
              </a:spcBef>
              <a:buFont typeface="Arial" charset="0"/>
              <a:buNone/>
            </a:pPr>
            <a:endParaRPr lang="en-US" sz="3200" dirty="0"/>
          </a:p>
          <a:p>
            <a:pPr eaLnBrk="1" hangingPunct="1">
              <a:spcBef>
                <a:spcPct val="0"/>
              </a:spcBef>
            </a:pPr>
            <a:r>
              <a:rPr lang="en-US" u="sng" dirty="0"/>
              <a:t>Language Objectives</a:t>
            </a:r>
          </a:p>
          <a:p>
            <a:pPr marL="514350" lvl="1" indent="0" eaLnBrk="1" hangingPunct="1">
              <a:spcBef>
                <a:spcPct val="0"/>
              </a:spcBef>
              <a:buFont typeface="Arial" charset="0"/>
              <a:buNone/>
            </a:pPr>
            <a:r>
              <a:rPr lang="en-US" sz="3200" dirty="0"/>
              <a:t>I can write to explain details about the unit and its focus on respect and sustainability by reading and analyzing the texts and relating them back to the unit’s EQ and to my own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38815" y="48768"/>
            <a:ext cx="8272463" cy="575183"/>
          </a:xfrm>
        </p:spPr>
        <p:txBody>
          <a:bodyPr/>
          <a:lstStyle/>
          <a:p>
            <a:r>
              <a:rPr lang="en-US" u="sng" dirty="0"/>
              <a:t>Week 35, Key Vocabulary (</a:t>
            </a:r>
            <a:r>
              <a:rPr lang="en-US" b="1" u="sng" dirty="0"/>
              <a:t>p.660</a:t>
            </a:r>
            <a:r>
              <a:rPr lang="en-US" u="sng" dirty="0"/>
              <a:t>)</a:t>
            </a:r>
          </a:p>
        </p:txBody>
      </p:sp>
      <p:sp>
        <p:nvSpPr>
          <p:cNvPr id="24578" name="Content Placeholder 2"/>
          <p:cNvSpPr>
            <a:spLocks noGrp="1"/>
          </p:cNvSpPr>
          <p:nvPr>
            <p:ph idx="4294967295"/>
          </p:nvPr>
        </p:nvSpPr>
        <p:spPr>
          <a:xfrm>
            <a:off x="152400" y="770255"/>
            <a:ext cx="8860971" cy="5984113"/>
          </a:xfrm>
        </p:spPr>
        <p:txBody>
          <a:bodyPr/>
          <a:lstStyle/>
          <a:p>
            <a:pPr marL="609600" indent="-609600">
              <a:buFont typeface="Calibri" pitchFamily="34" charset="0"/>
              <a:buAutoNum type="arabicPeriod"/>
            </a:pPr>
            <a:r>
              <a:rPr lang="en-US" sz="2400" b="1" dirty="0"/>
              <a:t>compensate</a:t>
            </a:r>
            <a:r>
              <a:rPr lang="en-US" sz="2400" dirty="0"/>
              <a:t> (verb): to pay someone for work performed; to reward for a job well done</a:t>
            </a:r>
          </a:p>
          <a:p>
            <a:pPr marL="609600" indent="-609600">
              <a:buFont typeface="Calibri" pitchFamily="34" charset="0"/>
              <a:buAutoNum type="arabicPeriod"/>
            </a:pPr>
            <a:r>
              <a:rPr lang="en-US" sz="2400" b="1" dirty="0">
                <a:solidFill>
                  <a:srgbClr val="660066"/>
                </a:solidFill>
              </a:rPr>
              <a:t>destitute </a:t>
            </a:r>
            <a:r>
              <a:rPr lang="en-US" sz="2400" dirty="0">
                <a:solidFill>
                  <a:srgbClr val="660066"/>
                </a:solidFill>
              </a:rPr>
              <a:t>(adjective): poor; when you do not have any money or belongings</a:t>
            </a:r>
          </a:p>
          <a:p>
            <a:pPr marL="609600" indent="-609600">
              <a:buFont typeface="Calibri" pitchFamily="34" charset="0"/>
              <a:buAutoNum type="arabicPeriod"/>
            </a:pPr>
            <a:r>
              <a:rPr lang="en-US" sz="2400" b="1" dirty="0"/>
              <a:t>impudently </a:t>
            </a:r>
            <a:r>
              <a:rPr lang="en-US" sz="2400" dirty="0"/>
              <a:t>(adverb): to behave impudently means to not show respect for another person or idea</a:t>
            </a:r>
          </a:p>
          <a:p>
            <a:pPr marL="609600" indent="-609600">
              <a:buFont typeface="Calibri" pitchFamily="34" charset="0"/>
              <a:buAutoNum type="arabicPeriod"/>
            </a:pPr>
            <a:r>
              <a:rPr lang="en-US" sz="2400" b="1" dirty="0">
                <a:solidFill>
                  <a:srgbClr val="660066"/>
                </a:solidFill>
              </a:rPr>
              <a:t>infuriate </a:t>
            </a:r>
            <a:r>
              <a:rPr lang="en-US" sz="2400" dirty="0">
                <a:solidFill>
                  <a:srgbClr val="660066"/>
                </a:solidFill>
              </a:rPr>
              <a:t>(verb): to make someone very angry</a:t>
            </a:r>
          </a:p>
          <a:p>
            <a:pPr marL="609600" indent="-609600">
              <a:buFont typeface="Calibri" pitchFamily="34" charset="0"/>
              <a:buAutoNum type="arabicPeriod" startAt="5"/>
            </a:pPr>
            <a:r>
              <a:rPr lang="en-US" sz="2400" b="1" dirty="0"/>
              <a:t>prophecy </a:t>
            </a:r>
            <a:r>
              <a:rPr lang="en-US" sz="2400" dirty="0"/>
              <a:t>(noun): a prediction about something that will happen in the future</a:t>
            </a:r>
          </a:p>
          <a:p>
            <a:pPr marL="609600" indent="-609600">
              <a:buFont typeface="Calibri" pitchFamily="34" charset="0"/>
              <a:buAutoNum type="arabicPeriod" startAt="5"/>
            </a:pPr>
            <a:r>
              <a:rPr lang="en-US" sz="2400" b="1" dirty="0">
                <a:solidFill>
                  <a:srgbClr val="660066"/>
                </a:solidFill>
              </a:rPr>
              <a:t>respectably </a:t>
            </a:r>
            <a:r>
              <a:rPr lang="en-US" sz="2400" dirty="0">
                <a:solidFill>
                  <a:srgbClr val="660066"/>
                </a:solidFill>
              </a:rPr>
              <a:t>(adverb): to behave respectably means to act in a proper or correct way</a:t>
            </a:r>
          </a:p>
          <a:p>
            <a:pPr marL="609600" indent="-609600">
              <a:buFont typeface="Calibri" pitchFamily="34" charset="0"/>
              <a:buAutoNum type="arabicPeriod" startAt="5"/>
            </a:pPr>
            <a:r>
              <a:rPr lang="en-US" sz="2400" b="1" dirty="0"/>
              <a:t>traditional </a:t>
            </a:r>
            <a:r>
              <a:rPr lang="en-US" sz="2400" dirty="0"/>
              <a:t>(adjective): long-lasting, existing as part of tradition</a:t>
            </a:r>
          </a:p>
          <a:p>
            <a:pPr marL="609600" indent="-609600">
              <a:buFont typeface="Calibri" pitchFamily="34" charset="0"/>
              <a:buAutoNum type="arabicPeriod" startAt="5"/>
            </a:pPr>
            <a:r>
              <a:rPr lang="en-US" sz="2400" b="1" dirty="0">
                <a:solidFill>
                  <a:srgbClr val="660066"/>
                </a:solidFill>
              </a:rPr>
              <a:t>sustainability </a:t>
            </a:r>
            <a:r>
              <a:rPr lang="en-US" sz="2400" dirty="0">
                <a:solidFill>
                  <a:srgbClr val="660066"/>
                </a:solidFill>
              </a:rPr>
              <a:t>(noun): the idea of caring for and preserving something, like the environment; self-sufficient</a:t>
            </a:r>
            <a:endParaRPr lang="en-US" sz="2400" dirty="0"/>
          </a:p>
        </p:txBody>
      </p:sp>
    </p:spTree>
    <p:extLst>
      <p:ext uri="{BB962C8B-B14F-4D97-AF65-F5344CB8AC3E}">
        <p14:creationId xmlns:p14="http://schemas.microsoft.com/office/powerpoint/2010/main" val="368533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38815" y="48768"/>
            <a:ext cx="8272463" cy="575183"/>
          </a:xfrm>
        </p:spPr>
        <p:txBody>
          <a:bodyPr/>
          <a:lstStyle/>
          <a:p>
            <a:r>
              <a:rPr lang="en-US" u="sng" dirty="0"/>
              <a:t>Week 35, Vocabulary Assignment</a:t>
            </a:r>
          </a:p>
        </p:txBody>
      </p:sp>
      <p:sp>
        <p:nvSpPr>
          <p:cNvPr id="24578" name="Content Placeholder 2"/>
          <p:cNvSpPr>
            <a:spLocks noGrp="1"/>
          </p:cNvSpPr>
          <p:nvPr>
            <p:ph idx="4294967295"/>
          </p:nvPr>
        </p:nvSpPr>
        <p:spPr>
          <a:xfrm>
            <a:off x="162848" y="791028"/>
            <a:ext cx="8650223" cy="5907315"/>
          </a:xfrm>
        </p:spPr>
        <p:txBody>
          <a:bodyPr/>
          <a:lstStyle/>
          <a:p>
            <a:pPr marL="0" indent="0">
              <a:buNone/>
            </a:pPr>
            <a:r>
              <a:rPr lang="en-US" sz="2400" b="1" dirty="0"/>
              <a:t>Directions:</a:t>
            </a:r>
            <a:r>
              <a:rPr lang="en-US" sz="2400" dirty="0"/>
              <a:t> Write one paragraph (5-8 sentences) summarizing the story of “The Jewels of the Shrine” thus far (</a:t>
            </a:r>
            <a:r>
              <a:rPr lang="en-US" sz="2400" b="1" dirty="0"/>
              <a:t>Act 1 </a:t>
            </a:r>
            <a:r>
              <a:rPr lang="en-US" sz="2400" dirty="0"/>
              <a:t>only, </a:t>
            </a:r>
            <a:r>
              <a:rPr lang="en-US" sz="2400" b="1" dirty="0"/>
              <a:t>pg.664-672</a:t>
            </a:r>
            <a:r>
              <a:rPr lang="en-US" sz="2400" dirty="0"/>
              <a:t>).</a:t>
            </a:r>
          </a:p>
          <a:p>
            <a:pPr marL="0" indent="0">
              <a:buNone/>
            </a:pPr>
            <a:endParaRPr lang="en-US" sz="2400" dirty="0"/>
          </a:p>
          <a:p>
            <a:pPr marL="0" indent="0">
              <a:buNone/>
            </a:pPr>
            <a:r>
              <a:rPr lang="en-US" sz="2400" dirty="0"/>
              <a:t>In your summary, you must use </a:t>
            </a:r>
            <a:r>
              <a:rPr lang="en-US" sz="2400" i="1" dirty="0"/>
              <a:t>at least </a:t>
            </a:r>
            <a:r>
              <a:rPr lang="en-US" sz="2400" b="1" dirty="0"/>
              <a:t>five</a:t>
            </a:r>
            <a:r>
              <a:rPr lang="en-US" sz="2400" dirty="0"/>
              <a:t> of the </a:t>
            </a:r>
            <a:r>
              <a:rPr lang="en-US" sz="2400" b="1" dirty="0"/>
              <a:t>eight</a:t>
            </a:r>
            <a:r>
              <a:rPr lang="en-US" sz="2400" dirty="0"/>
              <a:t> new vocabulary words from your Week 35 vocabulary. You must also use </a:t>
            </a:r>
            <a:r>
              <a:rPr lang="en-US" sz="2400" i="1" dirty="0"/>
              <a:t>at least </a:t>
            </a:r>
            <a:r>
              <a:rPr lang="en-US" sz="2400" b="1" dirty="0"/>
              <a:t>one compound sentence</a:t>
            </a:r>
            <a:r>
              <a:rPr lang="en-US" sz="2400" dirty="0"/>
              <a:t> and </a:t>
            </a:r>
            <a:r>
              <a:rPr lang="en-US" sz="2400" b="1" dirty="0"/>
              <a:t>one complex sentence</a:t>
            </a:r>
            <a:r>
              <a:rPr lang="en-US" sz="2400" dirty="0"/>
              <a:t>. </a:t>
            </a:r>
            <a:r>
              <a:rPr lang="en-US" sz="2400" u="sng" dirty="0"/>
              <a:t>Underline these sentences in your paragraph</a:t>
            </a:r>
            <a:r>
              <a:rPr lang="en-US" sz="2400" dirty="0"/>
              <a:t>. Remember, your conjunctions for these two types of sentences are here:</a:t>
            </a:r>
          </a:p>
          <a:p>
            <a:pPr marL="609600" indent="-609600">
              <a:buFont typeface="Calibri" pitchFamily="34" charset="0"/>
              <a:buNone/>
            </a:pPr>
            <a:endParaRPr lang="en-US" sz="2400" dirty="0">
              <a:solidFill>
                <a:srgbClr val="660066"/>
              </a:solidFill>
            </a:endParaRPr>
          </a:p>
          <a:p>
            <a:pPr marL="609600" indent="-609600">
              <a:buFont typeface="Calibri" pitchFamily="34" charset="0"/>
              <a:buNone/>
            </a:pPr>
            <a:r>
              <a:rPr lang="en-US" sz="2400" b="1" dirty="0">
                <a:solidFill>
                  <a:srgbClr val="660066"/>
                </a:solidFill>
              </a:rPr>
              <a:t>Compound</a:t>
            </a:r>
            <a:r>
              <a:rPr lang="en-US" sz="2400" dirty="0">
                <a:solidFill>
                  <a:srgbClr val="660066"/>
                </a:solidFill>
              </a:rPr>
              <a:t>: </a:t>
            </a:r>
            <a:r>
              <a:rPr lang="en-US" sz="2400" b="1" dirty="0"/>
              <a:t>F</a:t>
            </a:r>
            <a:r>
              <a:rPr lang="en-US" sz="2400" dirty="0"/>
              <a:t>or, </a:t>
            </a:r>
            <a:r>
              <a:rPr lang="en-US" sz="2400" b="1" dirty="0"/>
              <a:t>A</a:t>
            </a:r>
            <a:r>
              <a:rPr lang="en-US" sz="2400" dirty="0"/>
              <a:t>nd, </a:t>
            </a:r>
            <a:r>
              <a:rPr lang="en-US" sz="2400" b="1" dirty="0"/>
              <a:t>N</a:t>
            </a:r>
            <a:r>
              <a:rPr lang="en-US" sz="2400" dirty="0"/>
              <a:t>or, </a:t>
            </a:r>
            <a:r>
              <a:rPr lang="en-US" sz="2400" b="1" dirty="0"/>
              <a:t>B</a:t>
            </a:r>
            <a:r>
              <a:rPr lang="en-US" sz="2400" dirty="0"/>
              <a:t>ut, </a:t>
            </a:r>
            <a:r>
              <a:rPr lang="en-US" sz="2400" b="1" dirty="0"/>
              <a:t>O</a:t>
            </a:r>
            <a:r>
              <a:rPr lang="en-US" sz="2400" dirty="0"/>
              <a:t>r, </a:t>
            </a:r>
            <a:r>
              <a:rPr lang="en-US" sz="2400" b="1" dirty="0"/>
              <a:t>Y</a:t>
            </a:r>
            <a:r>
              <a:rPr lang="en-US" sz="2400" dirty="0"/>
              <a:t>et, </a:t>
            </a:r>
            <a:r>
              <a:rPr lang="en-US" sz="2400" b="1" dirty="0"/>
              <a:t>S</a:t>
            </a:r>
            <a:r>
              <a:rPr lang="en-US" sz="2400" dirty="0"/>
              <a:t>o (</a:t>
            </a:r>
            <a:r>
              <a:rPr lang="en-US" sz="2400" b="1" dirty="0"/>
              <a:t>FANBOYS</a:t>
            </a:r>
            <a:r>
              <a:rPr lang="en-US" sz="2400" dirty="0"/>
              <a:t>)</a:t>
            </a:r>
          </a:p>
          <a:p>
            <a:pPr marL="609600" indent="-609600">
              <a:buFont typeface="Calibri" pitchFamily="34" charset="0"/>
              <a:buNone/>
            </a:pPr>
            <a:r>
              <a:rPr lang="en-US" sz="2400" b="1" dirty="0">
                <a:solidFill>
                  <a:srgbClr val="660066"/>
                </a:solidFill>
              </a:rPr>
              <a:t>Complex</a:t>
            </a:r>
            <a:r>
              <a:rPr lang="en-US" sz="2400" dirty="0">
                <a:solidFill>
                  <a:srgbClr val="660066"/>
                </a:solidFill>
              </a:rPr>
              <a:t>: </a:t>
            </a:r>
            <a:r>
              <a:rPr lang="en-US" sz="2400" i="1" dirty="0"/>
              <a:t>after, before, whenever, while, when, until, because, since, if, unless, although, even though</a:t>
            </a:r>
            <a:endParaRPr lang="en-US" sz="2400" dirty="0"/>
          </a:p>
          <a:p>
            <a:pPr marL="609600" indent="-609600">
              <a:buFont typeface="Calibri" pitchFamily="34" charset="0"/>
              <a:buNone/>
            </a:pPr>
            <a:endParaRPr lang="en-US" sz="2000" dirty="0">
              <a:solidFill>
                <a:srgbClr val="660066"/>
              </a:solidFill>
            </a:endParaRPr>
          </a:p>
          <a:p>
            <a:pPr marL="609600" indent="-609600">
              <a:buFont typeface="Calibri" pitchFamily="34" charset="0"/>
              <a:buNone/>
            </a:pPr>
            <a:r>
              <a:rPr lang="en-US" sz="2000" dirty="0"/>
              <a:t>Due today (Tuesday, May 12</a:t>
            </a:r>
            <a:r>
              <a:rPr lang="en-US" sz="2000" baseline="30000" dirty="0"/>
              <a:t>th</a:t>
            </a:r>
            <a:r>
              <a:rPr lang="en-US" sz="2000" dirty="0"/>
              <a:t>). Send me a google doc, Microsoft word document, a picture of your notebook, or type in the chat (I will be saving it).</a:t>
            </a:r>
          </a:p>
        </p:txBody>
      </p:sp>
    </p:spTree>
    <p:extLst>
      <p:ext uri="{BB962C8B-B14F-4D97-AF65-F5344CB8AC3E}">
        <p14:creationId xmlns:p14="http://schemas.microsoft.com/office/powerpoint/2010/main" val="361825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77982" y="176645"/>
            <a:ext cx="8229600" cy="600220"/>
          </a:xfrm>
        </p:spPr>
        <p:txBody>
          <a:bodyPr/>
          <a:lstStyle/>
          <a:p>
            <a:pPr eaLnBrk="1" hangingPunct="1"/>
            <a:r>
              <a:rPr lang="en-US" u="sng" dirty="0"/>
              <a:t>Act 1, Scene 1-2 (p.662-678)</a:t>
            </a:r>
          </a:p>
        </p:txBody>
      </p:sp>
      <p:sp>
        <p:nvSpPr>
          <p:cNvPr id="32771" name="Content Placeholder 2"/>
          <p:cNvSpPr>
            <a:spLocks noGrp="1"/>
          </p:cNvSpPr>
          <p:nvPr>
            <p:ph idx="1"/>
          </p:nvPr>
        </p:nvSpPr>
        <p:spPr>
          <a:xfrm>
            <a:off x="287482" y="977249"/>
            <a:ext cx="8610600" cy="5559282"/>
          </a:xfrm>
        </p:spPr>
        <p:txBody>
          <a:bodyPr/>
          <a:lstStyle/>
          <a:p>
            <a:pPr marL="0" indent="0" eaLnBrk="1" hangingPunct="1">
              <a:spcBef>
                <a:spcPct val="0"/>
              </a:spcBef>
              <a:buNone/>
            </a:pPr>
            <a:r>
              <a:rPr lang="en-US" sz="1800" u="sng" dirty="0"/>
              <a:t>“The Jewels of the Shrine”</a:t>
            </a:r>
          </a:p>
          <a:p>
            <a:pPr marL="0" indent="0" eaLnBrk="1" hangingPunct="1">
              <a:spcBef>
                <a:spcPct val="0"/>
              </a:spcBef>
              <a:buNone/>
            </a:pPr>
            <a:r>
              <a:rPr lang="en-US" sz="1800" dirty="0"/>
              <a:t>Directions: Outline the following details of the story we have read so far.</a:t>
            </a:r>
          </a:p>
          <a:p>
            <a:pPr marL="0" indent="0" eaLnBrk="1" hangingPunct="1">
              <a:spcBef>
                <a:spcPct val="0"/>
              </a:spcBef>
              <a:buNone/>
            </a:pPr>
            <a:endParaRPr lang="en-US" sz="1800" dirty="0"/>
          </a:p>
          <a:p>
            <a:pPr marL="0" indent="0" eaLnBrk="1" hangingPunct="1">
              <a:spcBef>
                <a:spcPct val="0"/>
              </a:spcBef>
              <a:buNone/>
            </a:pPr>
            <a:r>
              <a:rPr lang="en-US" sz="1800" dirty="0"/>
              <a:t>Setting (place):</a:t>
            </a:r>
          </a:p>
          <a:p>
            <a:pPr marL="0" indent="0" eaLnBrk="1" hangingPunct="1">
              <a:spcBef>
                <a:spcPct val="0"/>
              </a:spcBef>
              <a:buNone/>
            </a:pPr>
            <a:endParaRPr lang="en-US" sz="1800" dirty="0"/>
          </a:p>
          <a:p>
            <a:pPr marL="0" indent="0" eaLnBrk="1" hangingPunct="1">
              <a:spcBef>
                <a:spcPct val="0"/>
              </a:spcBef>
              <a:buNone/>
            </a:pPr>
            <a:r>
              <a:rPr lang="en-US" sz="1800" dirty="0"/>
              <a:t>Characters (describe them):</a:t>
            </a:r>
          </a:p>
          <a:p>
            <a:pPr eaLnBrk="1" hangingPunct="1">
              <a:spcBef>
                <a:spcPct val="0"/>
              </a:spcBef>
            </a:pPr>
            <a:r>
              <a:rPr lang="en-US" sz="1800" dirty="0"/>
              <a:t>________:</a:t>
            </a:r>
          </a:p>
          <a:p>
            <a:pPr eaLnBrk="1" hangingPunct="1">
              <a:spcBef>
                <a:spcPct val="0"/>
              </a:spcBef>
            </a:pPr>
            <a:r>
              <a:rPr lang="en-US" sz="1800" dirty="0"/>
              <a:t>________:</a:t>
            </a:r>
          </a:p>
          <a:p>
            <a:pPr eaLnBrk="1" hangingPunct="1">
              <a:spcBef>
                <a:spcPct val="0"/>
              </a:spcBef>
            </a:pPr>
            <a:r>
              <a:rPr lang="en-US" sz="1800" dirty="0"/>
              <a:t>________:</a:t>
            </a:r>
          </a:p>
          <a:p>
            <a:pPr eaLnBrk="1" hangingPunct="1">
              <a:spcBef>
                <a:spcPct val="0"/>
              </a:spcBef>
            </a:pPr>
            <a:r>
              <a:rPr lang="en-US" sz="1800" dirty="0"/>
              <a:t>________:</a:t>
            </a:r>
          </a:p>
          <a:p>
            <a:pPr eaLnBrk="1" hangingPunct="1">
              <a:spcBef>
                <a:spcPct val="0"/>
              </a:spcBef>
            </a:pPr>
            <a:r>
              <a:rPr lang="en-US" sz="1800" dirty="0"/>
              <a:t>________:</a:t>
            </a:r>
          </a:p>
          <a:p>
            <a:pPr eaLnBrk="1" hangingPunct="1">
              <a:spcBef>
                <a:spcPct val="0"/>
              </a:spcBef>
            </a:pPr>
            <a:endParaRPr lang="en-US" sz="1800" dirty="0"/>
          </a:p>
          <a:p>
            <a:pPr marL="0" indent="0" eaLnBrk="1" hangingPunct="1">
              <a:spcBef>
                <a:spcPct val="0"/>
              </a:spcBef>
              <a:buNone/>
            </a:pPr>
            <a:r>
              <a:rPr lang="en-US" sz="1800" dirty="0"/>
              <a:t>Conflict(s) (problems):</a:t>
            </a:r>
          </a:p>
          <a:p>
            <a:pPr eaLnBrk="1" hangingPunct="1">
              <a:spcBef>
                <a:spcPct val="0"/>
              </a:spcBef>
              <a:buFont typeface="+mj-lt"/>
              <a:buAutoNum type="arabicPeriod"/>
            </a:pPr>
            <a:r>
              <a:rPr lang="en-US" sz="1800" dirty="0"/>
              <a:t>One of the conflicts is…</a:t>
            </a:r>
          </a:p>
          <a:p>
            <a:pPr eaLnBrk="1" hangingPunct="1">
              <a:spcBef>
                <a:spcPct val="0"/>
              </a:spcBef>
              <a:buFont typeface="+mj-lt"/>
              <a:buAutoNum type="arabicPeriod"/>
            </a:pPr>
            <a:r>
              <a:rPr lang="en-US" sz="1800" dirty="0"/>
              <a:t>Another conflict is…</a:t>
            </a:r>
          </a:p>
          <a:p>
            <a:pPr marL="0" indent="0" eaLnBrk="1" hangingPunct="1">
              <a:spcBef>
                <a:spcPct val="0"/>
              </a:spcBef>
              <a:buNone/>
            </a:pPr>
            <a:endParaRPr lang="en-US" sz="1800" dirty="0"/>
          </a:p>
          <a:p>
            <a:pPr marL="0" indent="0" eaLnBrk="1" hangingPunct="1">
              <a:spcBef>
                <a:spcPct val="0"/>
              </a:spcBef>
              <a:buNone/>
            </a:pPr>
            <a:r>
              <a:rPr lang="en-US" sz="1800" dirty="0"/>
              <a:t>Predictions (make two predictions about what you think will happen next):</a:t>
            </a:r>
          </a:p>
          <a:p>
            <a:pPr eaLnBrk="1" hangingPunct="1">
              <a:spcBef>
                <a:spcPct val="0"/>
              </a:spcBef>
              <a:buFont typeface="+mj-lt"/>
              <a:buAutoNum type="arabicPeriod"/>
            </a:pPr>
            <a:r>
              <a:rPr lang="en-US" sz="1800" dirty="0"/>
              <a:t>I think that…</a:t>
            </a:r>
          </a:p>
          <a:p>
            <a:pPr eaLnBrk="1" hangingPunct="1">
              <a:spcBef>
                <a:spcPct val="0"/>
              </a:spcBef>
              <a:buFont typeface="+mj-lt"/>
              <a:buAutoNum type="arabicPeriod"/>
            </a:pPr>
            <a:r>
              <a:rPr lang="en-US" sz="1800" dirty="0"/>
              <a:t>I think that…</a:t>
            </a:r>
          </a:p>
        </p:txBody>
      </p:sp>
    </p:spTree>
    <p:extLst>
      <p:ext uri="{BB962C8B-B14F-4D97-AF65-F5344CB8AC3E}">
        <p14:creationId xmlns:p14="http://schemas.microsoft.com/office/powerpoint/2010/main" val="144573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38815" y="48768"/>
            <a:ext cx="8272463" cy="575183"/>
          </a:xfrm>
        </p:spPr>
        <p:txBody>
          <a:bodyPr/>
          <a:lstStyle/>
          <a:p>
            <a:r>
              <a:rPr lang="en-US" u="sng" dirty="0"/>
              <a:t>Week 35, Analyze Questions</a:t>
            </a:r>
          </a:p>
        </p:txBody>
      </p:sp>
      <p:sp>
        <p:nvSpPr>
          <p:cNvPr id="24578" name="Content Placeholder 2"/>
          <p:cNvSpPr>
            <a:spLocks noGrp="1"/>
          </p:cNvSpPr>
          <p:nvPr>
            <p:ph idx="4294967295"/>
          </p:nvPr>
        </p:nvSpPr>
        <p:spPr>
          <a:xfrm>
            <a:off x="170405" y="738128"/>
            <a:ext cx="8650223" cy="5907315"/>
          </a:xfrm>
        </p:spPr>
        <p:txBody>
          <a:bodyPr/>
          <a:lstStyle/>
          <a:p>
            <a:pPr marL="0" indent="0">
              <a:buNone/>
            </a:pPr>
            <a:r>
              <a:rPr lang="en-US" sz="2400" b="1" dirty="0"/>
              <a:t>Directions:</a:t>
            </a:r>
            <a:r>
              <a:rPr lang="en-US" sz="2400" dirty="0"/>
              <a:t> Write in complete sentences to answer each question.</a:t>
            </a:r>
          </a:p>
          <a:p>
            <a:pPr marL="0" indent="0">
              <a:buNone/>
            </a:pPr>
            <a:endParaRPr lang="en-US" sz="1400" dirty="0"/>
          </a:p>
          <a:p>
            <a:pPr marL="457200" indent="-457200">
              <a:buAutoNum type="arabicPeriod"/>
            </a:pPr>
            <a:r>
              <a:rPr lang="en-US" sz="2400" b="1" dirty="0"/>
              <a:t>Explain</a:t>
            </a:r>
            <a:r>
              <a:rPr lang="en-US" sz="2400" dirty="0"/>
              <a:t>. Does Okorie tell the truth about the jewels? Why or why not? What is he trying to teach his grandsons? Quote one piece of evidence from the text to support your answer.</a:t>
            </a:r>
          </a:p>
          <a:p>
            <a:pPr marL="457200" indent="-457200">
              <a:buAutoNum type="arabicPeriod"/>
            </a:pPr>
            <a:endParaRPr lang="en-US" sz="1400" dirty="0"/>
          </a:p>
          <a:p>
            <a:pPr marL="457200" indent="-457200">
              <a:buFont typeface="Arial" charset="0"/>
              <a:buAutoNum type="arabicPeriod"/>
            </a:pPr>
            <a:r>
              <a:rPr lang="en-US" sz="2400" b="1" dirty="0"/>
              <a:t>Vocabulary</a:t>
            </a:r>
            <a:r>
              <a:rPr lang="en-US" sz="2400" dirty="0"/>
              <a:t>. How respectably do the grandsons treat their grandfather? Quote one piece of evidence from the text to support your answer.</a:t>
            </a:r>
          </a:p>
          <a:p>
            <a:pPr marL="457200" indent="-457200">
              <a:buFont typeface="Arial" charset="0"/>
              <a:buAutoNum type="arabicPeriod"/>
            </a:pPr>
            <a:endParaRPr lang="en-US" sz="1400" dirty="0"/>
          </a:p>
          <a:p>
            <a:pPr marL="457200" indent="-457200">
              <a:buFont typeface="Arial" charset="0"/>
              <a:buAutoNum type="arabicPeriod"/>
            </a:pPr>
            <a:r>
              <a:rPr lang="en-US" sz="2400" b="1" dirty="0"/>
              <a:t>Reread and Write</a:t>
            </a:r>
            <a:r>
              <a:rPr lang="en-US" sz="2400" dirty="0"/>
              <a:t>. Write a paragraph (5-8 sentences): Bassi calls Okorie “Grandfather,” but they are not related. Why does she call him this? How does she treat him? How fairly does Okorie treat her? Reread p. 664-669 and p.687-689. Do they treat each other with the same care and respect? Quote one piece of evidence from the text to support your answer.</a:t>
            </a:r>
          </a:p>
          <a:p>
            <a:pPr marL="457200" indent="-457200">
              <a:buAutoNum type="arabicPeriod"/>
            </a:pPr>
            <a:endParaRPr lang="en-US" sz="2400" dirty="0"/>
          </a:p>
        </p:txBody>
      </p:sp>
    </p:spTree>
    <p:extLst>
      <p:ext uri="{BB962C8B-B14F-4D97-AF65-F5344CB8AC3E}">
        <p14:creationId xmlns:p14="http://schemas.microsoft.com/office/powerpoint/2010/main" val="2809853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38815" y="48768"/>
            <a:ext cx="8272463" cy="575183"/>
          </a:xfrm>
        </p:spPr>
        <p:txBody>
          <a:bodyPr/>
          <a:lstStyle/>
          <a:p>
            <a:r>
              <a:rPr lang="en-US" u="sng" dirty="0"/>
              <a:t>Week 35, Analyze Questions</a:t>
            </a:r>
          </a:p>
        </p:txBody>
      </p:sp>
      <p:sp>
        <p:nvSpPr>
          <p:cNvPr id="24578" name="Content Placeholder 2"/>
          <p:cNvSpPr>
            <a:spLocks noGrp="1"/>
          </p:cNvSpPr>
          <p:nvPr>
            <p:ph idx="4294967295"/>
          </p:nvPr>
        </p:nvSpPr>
        <p:spPr>
          <a:xfrm>
            <a:off x="170405" y="738128"/>
            <a:ext cx="8650223" cy="2322467"/>
          </a:xfrm>
        </p:spPr>
        <p:txBody>
          <a:bodyPr/>
          <a:lstStyle/>
          <a:p>
            <a:pPr marL="0" indent="0">
              <a:buNone/>
            </a:pPr>
            <a:r>
              <a:rPr lang="en-US" sz="2400" b="1" dirty="0"/>
              <a:t>Directions:</a:t>
            </a:r>
            <a:r>
              <a:rPr lang="en-US" sz="2400" dirty="0"/>
              <a:t> Write in complete sentences to answer each question.</a:t>
            </a:r>
          </a:p>
          <a:p>
            <a:pPr marL="0" indent="0">
              <a:buNone/>
            </a:pPr>
            <a:endParaRPr lang="en-US" sz="1400" dirty="0"/>
          </a:p>
          <a:p>
            <a:pPr marL="0" indent="0">
              <a:buNone/>
            </a:pPr>
            <a:r>
              <a:rPr lang="en-US" sz="2400" b="1" dirty="0"/>
              <a:t>4.   Analyze Structure</a:t>
            </a:r>
            <a:r>
              <a:rPr lang="en-US" sz="2400" dirty="0"/>
              <a:t>: </a:t>
            </a:r>
            <a:r>
              <a:rPr lang="en-US" sz="2400" b="1" dirty="0"/>
              <a:t>Script</a:t>
            </a:r>
            <a:r>
              <a:rPr lang="en-US" sz="2400" dirty="0"/>
              <a:t>. In drama, writers choose dialogue 	details to show important information about characters and the 	plot. Find examples of characters talking that show the audience 	who they really are. Use this chart to organize your thoughts:</a:t>
            </a:r>
            <a:endParaRPr lang="en-US" sz="1400" dirty="0"/>
          </a:p>
        </p:txBody>
      </p:sp>
      <p:graphicFrame>
        <p:nvGraphicFramePr>
          <p:cNvPr id="2" name="Table 1">
            <a:extLst>
              <a:ext uri="{FF2B5EF4-FFF2-40B4-BE49-F238E27FC236}">
                <a16:creationId xmlns:a16="http://schemas.microsoft.com/office/drawing/2014/main" id="{4791C836-F190-054D-8A18-E5B1D5581B31}"/>
              </a:ext>
            </a:extLst>
          </p:cNvPr>
          <p:cNvGraphicFramePr>
            <a:graphicFrameLocks noGrp="1"/>
          </p:cNvGraphicFramePr>
          <p:nvPr>
            <p:extLst>
              <p:ext uri="{D42A27DB-BD31-4B8C-83A1-F6EECF244321}">
                <p14:modId xmlns:p14="http://schemas.microsoft.com/office/powerpoint/2010/main" val="3612795807"/>
              </p:ext>
            </p:extLst>
          </p:nvPr>
        </p:nvGraphicFramePr>
        <p:xfrm>
          <a:off x="287167" y="3174772"/>
          <a:ext cx="8424111" cy="3150454"/>
        </p:xfrm>
        <a:graphic>
          <a:graphicData uri="http://schemas.openxmlformats.org/drawingml/2006/table">
            <a:tbl>
              <a:tblPr firstRow="1" bandRow="1">
                <a:tableStyleId>{5C22544A-7EE6-4342-B048-85BDC9FD1C3A}</a:tableStyleId>
              </a:tblPr>
              <a:tblGrid>
                <a:gridCol w="1144818">
                  <a:extLst>
                    <a:ext uri="{9D8B030D-6E8A-4147-A177-3AD203B41FA5}">
                      <a16:colId xmlns:a16="http://schemas.microsoft.com/office/drawing/2014/main" val="3430454513"/>
                    </a:ext>
                  </a:extLst>
                </a:gridCol>
                <a:gridCol w="4471256">
                  <a:extLst>
                    <a:ext uri="{9D8B030D-6E8A-4147-A177-3AD203B41FA5}">
                      <a16:colId xmlns:a16="http://schemas.microsoft.com/office/drawing/2014/main" val="4160737365"/>
                    </a:ext>
                  </a:extLst>
                </a:gridCol>
                <a:gridCol w="2808037">
                  <a:extLst>
                    <a:ext uri="{9D8B030D-6E8A-4147-A177-3AD203B41FA5}">
                      <a16:colId xmlns:a16="http://schemas.microsoft.com/office/drawing/2014/main" val="3358561289"/>
                    </a:ext>
                  </a:extLst>
                </a:gridCol>
              </a:tblGrid>
              <a:tr h="436859">
                <a:tc>
                  <a:txBody>
                    <a:bodyPr/>
                    <a:lstStyle/>
                    <a:p>
                      <a:pPr algn="ctr"/>
                      <a:r>
                        <a:rPr lang="en-US" dirty="0"/>
                        <a:t>Character</a:t>
                      </a:r>
                    </a:p>
                  </a:txBody>
                  <a:tcPr/>
                </a:tc>
                <a:tc>
                  <a:txBody>
                    <a:bodyPr/>
                    <a:lstStyle/>
                    <a:p>
                      <a:pPr algn="ctr"/>
                      <a:r>
                        <a:rPr lang="en-US" dirty="0"/>
                        <a:t>Dialogue</a:t>
                      </a:r>
                    </a:p>
                  </a:txBody>
                  <a:tcPr/>
                </a:tc>
                <a:tc>
                  <a:txBody>
                    <a:bodyPr/>
                    <a:lstStyle/>
                    <a:p>
                      <a:pPr algn="ctr"/>
                      <a:r>
                        <a:rPr lang="en-US" dirty="0"/>
                        <a:t>What it tells us about them</a:t>
                      </a:r>
                    </a:p>
                  </a:txBody>
                  <a:tcPr/>
                </a:tc>
                <a:extLst>
                  <a:ext uri="{0D108BD9-81ED-4DB2-BD59-A6C34878D82A}">
                    <a16:rowId xmlns:a16="http://schemas.microsoft.com/office/drawing/2014/main" val="2421537097"/>
                  </a:ext>
                </a:extLst>
              </a:tr>
              <a:tr h="542719">
                <a:tc>
                  <a:txBody>
                    <a:bodyPr/>
                    <a:lstStyle/>
                    <a:p>
                      <a:r>
                        <a:rPr lang="en-US" sz="1400" b="1" dirty="0"/>
                        <a:t>Arob</a:t>
                      </a:r>
                    </a:p>
                  </a:txBody>
                  <a:tcPr/>
                </a:tc>
                <a:tc>
                  <a:txBody>
                    <a:bodyPr/>
                    <a:lstStyle/>
                    <a:p>
                      <a:r>
                        <a:rPr lang="en-US" sz="1400" dirty="0"/>
                        <a:t>“We have no choice. [Okorie] says that unless we change, he will not leave a penny to us” (p.674).</a:t>
                      </a:r>
                    </a:p>
                  </a:txBody>
                  <a:tcPr/>
                </a:tc>
                <a:tc>
                  <a:txBody>
                    <a:bodyPr/>
                    <a:lstStyle/>
                    <a:p>
                      <a:r>
                        <a:rPr lang="en-US" sz="1400" dirty="0"/>
                        <a:t>Arob cares more about money than about his grandfather.</a:t>
                      </a:r>
                    </a:p>
                  </a:txBody>
                  <a:tcPr/>
                </a:tc>
                <a:extLst>
                  <a:ext uri="{0D108BD9-81ED-4DB2-BD59-A6C34878D82A}">
                    <a16:rowId xmlns:a16="http://schemas.microsoft.com/office/drawing/2014/main" val="1477565626"/>
                  </a:ext>
                </a:extLst>
              </a:tr>
              <a:tr h="542719">
                <a:tc>
                  <a:txBody>
                    <a:bodyPr/>
                    <a:lstStyle/>
                    <a:p>
                      <a:r>
                        <a:rPr lang="en-US" sz="1400" b="1" dirty="0"/>
                        <a:t>Ojima</a:t>
                      </a:r>
                    </a:p>
                  </a:txBody>
                  <a:tcPr/>
                </a:tc>
                <a:tc>
                  <a:txBody>
                    <a:bodyPr/>
                    <a:lstStyle/>
                    <a:p>
                      <a:endParaRPr lang="en-US" sz="1400" dirty="0"/>
                    </a:p>
                  </a:txBody>
                  <a:tcPr/>
                </a:tc>
                <a:tc>
                  <a:txBody>
                    <a:bodyPr/>
                    <a:lstStyle/>
                    <a:p>
                      <a:endParaRPr lang="en-US" sz="1400"/>
                    </a:p>
                  </a:txBody>
                  <a:tcPr/>
                </a:tc>
                <a:extLst>
                  <a:ext uri="{0D108BD9-81ED-4DB2-BD59-A6C34878D82A}">
                    <a16:rowId xmlns:a16="http://schemas.microsoft.com/office/drawing/2014/main" val="4012761840"/>
                  </a:ext>
                </a:extLst>
              </a:tr>
              <a:tr h="542719">
                <a:tc>
                  <a:txBody>
                    <a:bodyPr/>
                    <a:lstStyle/>
                    <a:p>
                      <a:r>
                        <a:rPr lang="en-US" sz="1400" b="1" dirty="0"/>
                        <a:t>Okorie</a:t>
                      </a:r>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74643476"/>
                  </a:ext>
                </a:extLst>
              </a:tr>
              <a:tr h="542719">
                <a:tc>
                  <a:txBody>
                    <a:bodyPr/>
                    <a:lstStyle/>
                    <a:p>
                      <a:r>
                        <a:rPr lang="en-US" sz="1400" b="1" dirty="0"/>
                        <a:t>Bassi</a:t>
                      </a:r>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502820358"/>
                  </a:ext>
                </a:extLst>
              </a:tr>
              <a:tr h="542719">
                <a:tc>
                  <a:txBody>
                    <a:bodyPr/>
                    <a:lstStyle/>
                    <a:p>
                      <a:r>
                        <a:rPr lang="en-US" sz="1400" b="1" dirty="0"/>
                        <a:t>Stranger</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95968253"/>
                  </a:ext>
                </a:extLst>
              </a:tr>
            </a:tbl>
          </a:graphicData>
        </a:graphic>
      </p:graphicFrame>
    </p:spTree>
    <p:extLst>
      <p:ext uri="{BB962C8B-B14F-4D97-AF65-F5344CB8AC3E}">
        <p14:creationId xmlns:p14="http://schemas.microsoft.com/office/powerpoint/2010/main" val="4293097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383D-67FF-0648-BF92-111753708E24}"/>
              </a:ext>
            </a:extLst>
          </p:cNvPr>
          <p:cNvSpPr>
            <a:spLocks noGrp="1"/>
          </p:cNvSpPr>
          <p:nvPr>
            <p:ph type="title"/>
          </p:nvPr>
        </p:nvSpPr>
        <p:spPr>
          <a:xfrm>
            <a:off x="457200" y="321468"/>
            <a:ext cx="8229600" cy="803275"/>
          </a:xfrm>
        </p:spPr>
        <p:txBody>
          <a:bodyPr/>
          <a:lstStyle/>
          <a:p>
            <a:r>
              <a:rPr lang="en-US" u="sng" dirty="0"/>
              <a:t>What is Rhetoric?</a:t>
            </a:r>
          </a:p>
        </p:txBody>
      </p:sp>
      <p:sp>
        <p:nvSpPr>
          <p:cNvPr id="3" name="Content Placeholder 2">
            <a:extLst>
              <a:ext uri="{FF2B5EF4-FFF2-40B4-BE49-F238E27FC236}">
                <a16:creationId xmlns:a16="http://schemas.microsoft.com/office/drawing/2014/main" id="{762B3844-BBC3-B642-822A-0C33CCFA4924}"/>
              </a:ext>
            </a:extLst>
          </p:cNvPr>
          <p:cNvSpPr>
            <a:spLocks noGrp="1"/>
          </p:cNvSpPr>
          <p:nvPr>
            <p:ph idx="1"/>
          </p:nvPr>
        </p:nvSpPr>
        <p:spPr>
          <a:xfrm>
            <a:off x="457200" y="1235869"/>
            <a:ext cx="8229600" cy="4922044"/>
          </a:xfrm>
        </p:spPr>
        <p:txBody>
          <a:bodyPr/>
          <a:lstStyle/>
          <a:p>
            <a:r>
              <a:rPr lang="en-US" dirty="0"/>
              <a:t>Rhetoric is the persuasive way that we speak, write, and make arguments. It uses:</a:t>
            </a:r>
          </a:p>
          <a:p>
            <a:endParaRPr lang="en-US" dirty="0"/>
          </a:p>
          <a:p>
            <a:r>
              <a:rPr lang="en-US" b="1" i="1" dirty="0"/>
              <a:t>Logos</a:t>
            </a:r>
            <a:r>
              <a:rPr lang="en-US" dirty="0"/>
              <a:t>: when you use </a:t>
            </a:r>
            <a:r>
              <a:rPr lang="en-US" i="1" dirty="0"/>
              <a:t>logic/evidence </a:t>
            </a:r>
            <a:r>
              <a:rPr lang="en-US" dirty="0"/>
              <a:t>to make your points</a:t>
            </a:r>
          </a:p>
          <a:p>
            <a:r>
              <a:rPr lang="en-US" b="1" i="1" dirty="0"/>
              <a:t>Pathos</a:t>
            </a:r>
            <a:r>
              <a:rPr lang="en-US" dirty="0"/>
              <a:t>: when you use </a:t>
            </a:r>
            <a:r>
              <a:rPr lang="en-US" i="1" dirty="0"/>
              <a:t>emotions/feelings </a:t>
            </a:r>
            <a:r>
              <a:rPr lang="en-US" dirty="0"/>
              <a:t>to make your points</a:t>
            </a:r>
          </a:p>
          <a:p>
            <a:r>
              <a:rPr lang="en-US" b="1" i="1" dirty="0"/>
              <a:t>Ethos</a:t>
            </a:r>
            <a:r>
              <a:rPr lang="en-US" dirty="0"/>
              <a:t>: when you use </a:t>
            </a:r>
            <a:r>
              <a:rPr lang="en-US" i="1" dirty="0"/>
              <a:t>credibility/trust </a:t>
            </a:r>
            <a:r>
              <a:rPr lang="en-US" dirty="0"/>
              <a:t>to make your points</a:t>
            </a:r>
          </a:p>
        </p:txBody>
      </p:sp>
    </p:spTree>
    <p:extLst>
      <p:ext uri="{BB962C8B-B14F-4D97-AF65-F5344CB8AC3E}">
        <p14:creationId xmlns:p14="http://schemas.microsoft.com/office/powerpoint/2010/main" val="2082578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{D1078DF0-4EF3-E948-B3B9-FAE58B1F5B56}tf16401378</Template>
  <TotalTime>21518</TotalTime>
  <Words>795</Words>
  <Application>Microsoft Macintosh PowerPoint</Application>
  <PresentationFormat>On-screen Show (4:3)</PresentationFormat>
  <Paragraphs>72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ELA, Week 35</vt:lpstr>
      <vt:lpstr>Week 35, Key Vocabulary (p.660)</vt:lpstr>
      <vt:lpstr>Week 35, Vocabulary Assignment</vt:lpstr>
      <vt:lpstr>Act 1, Scene 1-2 (p.662-678)</vt:lpstr>
      <vt:lpstr>Week 35, Analyze Questions</vt:lpstr>
      <vt:lpstr>Week 35, Analyze Questions</vt:lpstr>
      <vt:lpstr>What is Rhetoric?</vt:lpstr>
    </vt:vector>
  </TitlesOfParts>
  <Company>Mac Home And Student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Haenlein</dc:creator>
  <cp:lastModifiedBy>Brandy Haenlein</cp:lastModifiedBy>
  <cp:revision>656</cp:revision>
  <dcterms:created xsi:type="dcterms:W3CDTF">2017-10-02T01:24:48Z</dcterms:created>
  <dcterms:modified xsi:type="dcterms:W3CDTF">2020-05-14T16:40:15Z</dcterms:modified>
</cp:coreProperties>
</file>