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566" r:id="rId2"/>
    <p:sldId id="605" r:id="rId3"/>
    <p:sldId id="606" r:id="rId4"/>
    <p:sldId id="607" r:id="rId5"/>
    <p:sldId id="608" r:id="rId6"/>
    <p:sldId id="609" r:id="rId7"/>
    <p:sldId id="610" r:id="rId8"/>
    <p:sldId id="611" r:id="rId9"/>
    <p:sldId id="612" r:id="rId10"/>
    <p:sldId id="614" r:id="rId11"/>
    <p:sldId id="613" r:id="rId12"/>
    <p:sldId id="604" r:id="rId13"/>
    <p:sldId id="588" r:id="rId14"/>
    <p:sldId id="589" r:id="rId15"/>
    <p:sldId id="597" r:id="rId16"/>
    <p:sldId id="598" r:id="rId17"/>
    <p:sldId id="590" r:id="rId1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Haenlei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1AF"/>
    <a:srgbClr val="F1F7C2"/>
    <a:srgbClr val="F8F095"/>
    <a:srgbClr val="EAF1DE"/>
    <a:srgbClr val="FDEADA"/>
    <a:srgbClr val="E4F7FF"/>
    <a:srgbClr val="FCDAA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4750"/>
  </p:normalViewPr>
  <p:slideViewPr>
    <p:cSldViewPr snapToGrid="0" snapToObjects="1">
      <p:cViewPr varScale="1">
        <p:scale>
          <a:sx n="160" d="100"/>
          <a:sy n="160" d="100"/>
        </p:scale>
        <p:origin x="168"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67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465138">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67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465138">
              <a:defRPr sz="1200">
                <a:latin typeface="Calibri" pitchFamily="34" charset="0"/>
              </a:defRPr>
            </a:lvl1pPr>
          </a:lstStyle>
          <a:p>
            <a:pPr>
              <a:defRPr/>
            </a:pPr>
            <a:fld id="{D246BA50-6A09-463A-9BF8-C6AB97E79E00}" type="datetimeFigureOut">
              <a:rPr lang="en-US"/>
              <a:pPr>
                <a:defRPr/>
              </a:pPr>
              <a:t>5/8/20</a:t>
            </a:fld>
            <a:endParaRPr lang="en-US"/>
          </a:p>
        </p:txBody>
      </p:sp>
      <p:sp>
        <p:nvSpPr>
          <p:cNvPr id="4" name="Slide Image Placeholder 3"/>
          <p:cNvSpPr>
            <a:spLocks noGrp="1" noRot="1" noChangeAspect="1"/>
          </p:cNvSpPr>
          <p:nvPr>
            <p:ph type="sldImg" idx="2"/>
          </p:nvPr>
        </p:nvSpPr>
        <p:spPr>
          <a:xfrm>
            <a:off x="1412875" y="1162050"/>
            <a:ext cx="418465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73575"/>
            <a:ext cx="5607050" cy="366077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6725"/>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465138">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6725"/>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465138">
              <a:defRPr sz="1200">
                <a:latin typeface="Calibri" pitchFamily="34" charset="0"/>
              </a:defRPr>
            </a:lvl1pPr>
          </a:lstStyle>
          <a:p>
            <a:pPr>
              <a:defRPr/>
            </a:pPr>
            <a:fld id="{1486B23A-4BC5-4E25-9FD5-EE4F3C8B32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C475E4B-101F-405D-80F6-D7CD3F297B43}" type="datetimeFigureOut">
              <a:rPr lang="en-US"/>
              <a:pPr>
                <a:defRPr/>
              </a:pPr>
              <a:t>5/8/20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FD0299-0447-4A76-BB5D-459AEE063C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C62CD8-B6F5-4A19-833F-02C1D476E973}" type="datetimeFigureOut">
              <a:rPr lang="en-US"/>
              <a:pPr>
                <a:defRPr/>
              </a:pPr>
              <a:t>5/8/20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5784B3-E00D-4CD6-BDE7-096BD68E6B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FD3BFA-C7BF-4211-8A3A-DCCABDD0C3D0}" type="datetimeFigureOut">
              <a:rPr lang="en-US"/>
              <a:pPr>
                <a:defRPr/>
              </a:pPr>
              <a:t>5/8/20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FA185-5CB4-4A27-99A4-68E5A97940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3F678FCB-9601-4F88-A371-401326800079}" type="datetimeFigureOut">
              <a:rPr lang="en-US"/>
              <a:pPr>
                <a:defRPr/>
              </a:pPr>
              <a:t>5/8/20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AFA39D-0B9D-44A1-9AA4-FECAA4A335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BED4F9-433D-4ABB-BBB4-894B8F9FDE04}" type="datetimeFigureOut">
              <a:rPr lang="en-US"/>
              <a:pPr>
                <a:defRPr/>
              </a:pPr>
              <a:t>5/8/20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16AF3D-83BC-4405-99EE-7A54EA540B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695E4D-D905-4600-A7C7-DE59C3A82439}" type="datetimeFigureOut">
              <a:rPr lang="en-US"/>
              <a:pPr>
                <a:defRPr/>
              </a:pPr>
              <a:t>5/8/20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6AB91-1BA7-4516-B401-7AF516ADF9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4F0136-BE29-4A8A-A25A-BBEF850A05F0}" type="datetimeFigureOut">
              <a:rPr lang="en-US"/>
              <a:pPr>
                <a:defRPr/>
              </a:pPr>
              <a:t>5/8/20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7C18F4-B4CA-4A4A-A6D7-1141BA7781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BD3805A-0B2E-457C-A19A-3558459966EA}" type="datetimeFigureOut">
              <a:rPr lang="en-US"/>
              <a:pPr>
                <a:defRPr/>
              </a:pPr>
              <a:t>5/8/20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9A13BE-A4C4-49F6-87C6-0D88E999B7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C92E14-57BF-4500-BF32-D1499EBF7CC1}" type="datetimeFigureOut">
              <a:rPr lang="en-US"/>
              <a:pPr>
                <a:defRPr/>
              </a:pPr>
              <a:t>5/8/20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C48DB0-1FD2-41DE-B188-2F8D53C709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0346CE-8DB8-4067-9E11-3809B6BB753A}" type="datetimeFigureOut">
              <a:rPr lang="en-US"/>
              <a:pPr>
                <a:defRPr/>
              </a:pPr>
              <a:t>5/8/20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FD4B32-0709-455C-87A7-33CAE9EC80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8FD1F-B358-434A-A219-166310203C48}" type="datetimeFigureOut">
              <a:rPr lang="en-US"/>
              <a:pPr>
                <a:defRPr/>
              </a:pPr>
              <a:t>5/8/20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41E660-8998-4EBF-A770-F527796A13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2567B4-0A47-4062-83F9-211AEAE07C08}" type="datetimeFigureOut">
              <a:rPr lang="en-US"/>
              <a:pPr>
                <a:defRPr/>
              </a:pPr>
              <a:t>5/8/20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26C12F-1EE1-4051-9A55-5A621A3A60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5AB55-45E7-4BEF-A657-843B1722E1C9}" type="datetimeFigureOut">
              <a:rPr lang="en-US"/>
              <a:pPr>
                <a:defRPr/>
              </a:pPr>
              <a:t>5/8/20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02EE0B-D71D-43DF-AF22-29DCE5A8D1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File:Boers_1881.png"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en.wikipedia.org/wiki/File:Flag_of_South_Africa.svg" TargetMode="External"/><Relationship Id="rId1" Type="http://schemas.openxmlformats.org/officeDocument/2006/relationships/slideLayout" Target="../slideLayouts/slideLayout2.xml"/><Relationship Id="rId6" Type="http://schemas.openxmlformats.org/officeDocument/2006/relationships/hyperlink" Target="https://en.wikipedia.org/wiki/File:South_Africa_-_Location_Map_(2013)_-_ZAF_-_UNOCHA.svg" TargetMode="External"/><Relationship Id="rId11" Type="http://schemas.openxmlformats.org/officeDocument/2006/relationships/image" Target="../media/image5.jpeg"/><Relationship Id="rId5" Type="http://schemas.openxmlformats.org/officeDocument/2006/relationships/image" Target="../media/image2.png"/><Relationship Id="rId10" Type="http://schemas.openxmlformats.org/officeDocument/2006/relationships/hyperlink" Target="https://en.wikipedia.org/wiki/File:ApartheidSignEnglishAfrikaans.jpg" TargetMode="External"/><Relationship Id="rId4" Type="http://schemas.openxmlformats.org/officeDocument/2006/relationships/hyperlink" Target="https://en.wikipedia.org/wiki/File:Location_South_Africa_AU_Africa.svg" TargetMode="Externa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File:Nelson_Mandela_tributes_in_Parliament_Square_-_London_-_DSCF0404.jpg" TargetMode="External"/><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hyperlink" Target="https://en.wikipedia.org/wiki/File:Nelson_Mandela-2008_(edit).jpg" TargetMode="External"/><Relationship Id="rId1" Type="http://schemas.openxmlformats.org/officeDocument/2006/relationships/slideLayout" Target="../slideLayouts/slideLayout2.xml"/><Relationship Id="rId6" Type="http://schemas.openxmlformats.org/officeDocument/2006/relationships/hyperlink" Target="https://en.wikipedia.org/wiki/File:African_National_Congress_logo.svg" TargetMode="External"/><Relationship Id="rId5" Type="http://schemas.openxmlformats.org/officeDocument/2006/relationships/image" Target="../media/image7.jpeg"/><Relationship Id="rId4" Type="http://schemas.openxmlformats.org/officeDocument/2006/relationships/hyperlink" Target="https://en.wikipedia.org/wiki/File:Young_Mandela.jpg" TargetMode="External"/><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477982" y="62345"/>
            <a:ext cx="8229600" cy="600220"/>
          </a:xfrm>
        </p:spPr>
        <p:txBody>
          <a:bodyPr/>
          <a:lstStyle/>
          <a:p>
            <a:pPr eaLnBrk="1" hangingPunct="1"/>
            <a:r>
              <a:rPr lang="en-US" dirty="0"/>
              <a:t>ELA, Week 34</a:t>
            </a:r>
          </a:p>
        </p:txBody>
      </p:sp>
      <p:sp>
        <p:nvSpPr>
          <p:cNvPr id="32771" name="Content Placeholder 2"/>
          <p:cNvSpPr>
            <a:spLocks noGrp="1"/>
          </p:cNvSpPr>
          <p:nvPr>
            <p:ph idx="1"/>
          </p:nvPr>
        </p:nvSpPr>
        <p:spPr>
          <a:xfrm>
            <a:off x="287482" y="798656"/>
            <a:ext cx="8610600" cy="5886162"/>
          </a:xfrm>
        </p:spPr>
        <p:txBody>
          <a:bodyPr/>
          <a:lstStyle/>
          <a:p>
            <a:pPr eaLnBrk="1" hangingPunct="1">
              <a:spcBef>
                <a:spcPct val="0"/>
              </a:spcBef>
            </a:pPr>
            <a:r>
              <a:rPr lang="en-US" u="sng" dirty="0"/>
              <a:t>Content Objectives</a:t>
            </a:r>
          </a:p>
          <a:p>
            <a:pPr marL="514350" lvl="1" indent="0" eaLnBrk="1" hangingPunct="1">
              <a:spcBef>
                <a:spcPct val="0"/>
              </a:spcBef>
              <a:buFont typeface="Arial" charset="0"/>
              <a:buNone/>
            </a:pPr>
            <a:r>
              <a:rPr lang="en-US" sz="3200" dirty="0"/>
              <a:t>I can analyze Unit 6’s essential question (EQ): “</a:t>
            </a:r>
            <a:r>
              <a:rPr lang="en-US" sz="3200" i="1" dirty="0"/>
              <a:t>How Can We Balance Everyone’s Rights?</a:t>
            </a:r>
            <a:r>
              <a:rPr lang="en-US" sz="3200" dirty="0"/>
              <a:t>” by reading and discussing the historical texts: The Declaration of Independence and Sentiments (623-626).</a:t>
            </a:r>
          </a:p>
          <a:p>
            <a:pPr marL="514350" lvl="1" indent="0" eaLnBrk="1" hangingPunct="1">
              <a:spcBef>
                <a:spcPct val="0"/>
              </a:spcBef>
              <a:buFont typeface="Arial" charset="0"/>
              <a:buNone/>
            </a:pPr>
            <a:endParaRPr lang="en-US" sz="3200" dirty="0"/>
          </a:p>
          <a:p>
            <a:pPr eaLnBrk="1" hangingPunct="1">
              <a:spcBef>
                <a:spcPct val="0"/>
              </a:spcBef>
            </a:pPr>
            <a:r>
              <a:rPr lang="en-US" u="sng" dirty="0"/>
              <a:t>Language Objectives</a:t>
            </a:r>
          </a:p>
          <a:p>
            <a:pPr marL="514350" lvl="1" indent="0" eaLnBrk="1" hangingPunct="1">
              <a:spcBef>
                <a:spcPct val="0"/>
              </a:spcBef>
              <a:buFont typeface="Arial" charset="0"/>
              <a:buNone/>
            </a:pPr>
            <a:r>
              <a:rPr lang="en-US" sz="3200" dirty="0"/>
              <a:t>I can write to explain details about the unit and its focus on rights and responsibilities by reading and analyzing the texts and relating them back to the unit’s EQ and to my own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DB1B-090E-CB41-929D-A4353B02AE67}"/>
              </a:ext>
            </a:extLst>
          </p:cNvPr>
          <p:cNvSpPr>
            <a:spLocks noGrp="1"/>
          </p:cNvSpPr>
          <p:nvPr>
            <p:ph type="title"/>
          </p:nvPr>
        </p:nvSpPr>
        <p:spPr>
          <a:xfrm>
            <a:off x="457200" y="185738"/>
            <a:ext cx="8229600" cy="721518"/>
          </a:xfrm>
        </p:spPr>
        <p:txBody>
          <a:bodyPr/>
          <a:lstStyle/>
          <a:p>
            <a:r>
              <a:rPr lang="en-US" u="sng" dirty="0"/>
              <a:t>Unit 6 Assignment, 05/08/20</a:t>
            </a:r>
          </a:p>
        </p:txBody>
      </p:sp>
      <p:sp>
        <p:nvSpPr>
          <p:cNvPr id="3" name="Content Placeholder 2">
            <a:extLst>
              <a:ext uri="{FF2B5EF4-FFF2-40B4-BE49-F238E27FC236}">
                <a16:creationId xmlns:a16="http://schemas.microsoft.com/office/drawing/2014/main" id="{C33C75FA-7ADF-B141-97D4-108401CF7371}"/>
              </a:ext>
            </a:extLst>
          </p:cNvPr>
          <p:cNvSpPr>
            <a:spLocks noGrp="1"/>
          </p:cNvSpPr>
          <p:nvPr>
            <p:ph idx="1"/>
          </p:nvPr>
        </p:nvSpPr>
        <p:spPr>
          <a:xfrm>
            <a:off x="457200" y="907255"/>
            <a:ext cx="8229600" cy="5811597"/>
          </a:xfrm>
        </p:spPr>
        <p:txBody>
          <a:bodyPr/>
          <a:lstStyle/>
          <a:p>
            <a:pPr marL="0" indent="0">
              <a:buNone/>
            </a:pPr>
            <a:r>
              <a:rPr lang="en-US" dirty="0"/>
              <a:t>For reference, these are the texts we have read in Unit 6:</a:t>
            </a:r>
          </a:p>
          <a:p>
            <a:endParaRPr lang="en-US" sz="1600" dirty="0"/>
          </a:p>
          <a:p>
            <a:pPr marL="514350" indent="-514350">
              <a:buFont typeface="+mj-lt"/>
              <a:buAutoNum type="arabicPeriod"/>
            </a:pPr>
            <a:r>
              <a:rPr lang="en-US" dirty="0"/>
              <a:t>“Too Young to Drive?” (p.562-569)</a:t>
            </a:r>
          </a:p>
          <a:p>
            <a:pPr marL="514350" indent="-514350">
              <a:buFont typeface="+mj-lt"/>
              <a:buAutoNum type="arabicPeriod"/>
            </a:pPr>
            <a:r>
              <a:rPr lang="en-US" dirty="0"/>
              <a:t>“Piracy Bites” (p.584-592)</a:t>
            </a:r>
          </a:p>
          <a:p>
            <a:pPr marL="514350" indent="-514350">
              <a:buFont typeface="+mj-lt"/>
              <a:buAutoNum type="arabicPeriod"/>
            </a:pPr>
            <a:r>
              <a:rPr lang="en-US" dirty="0"/>
              <a:t>“Long Walk to Freedom” by Nelson Mandela (p. 608-620)</a:t>
            </a:r>
          </a:p>
          <a:p>
            <a:pPr marL="514350" indent="-514350">
              <a:buFont typeface="+mj-lt"/>
              <a:buAutoNum type="arabicPeriod"/>
            </a:pPr>
            <a:r>
              <a:rPr lang="en-US" dirty="0"/>
              <a:t>“The Declaration of Independence and Sentiments” (p.623-625)</a:t>
            </a:r>
          </a:p>
          <a:p>
            <a:pPr marL="514350" indent="-514350">
              <a:buFont typeface="+mj-lt"/>
              <a:buAutoNum type="arabicPeriod"/>
            </a:pPr>
            <a:r>
              <a:rPr lang="en-US" dirty="0"/>
              <a:t>“What to the Slave is the Fourth of July?” by Frederick Douglass (p.630-633)</a:t>
            </a:r>
          </a:p>
        </p:txBody>
      </p:sp>
    </p:spTree>
    <p:extLst>
      <p:ext uri="{BB962C8B-B14F-4D97-AF65-F5344CB8AC3E}">
        <p14:creationId xmlns:p14="http://schemas.microsoft.com/office/powerpoint/2010/main" val="388560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DB1B-090E-CB41-929D-A4353B02AE67}"/>
              </a:ext>
            </a:extLst>
          </p:cNvPr>
          <p:cNvSpPr>
            <a:spLocks noGrp="1"/>
          </p:cNvSpPr>
          <p:nvPr>
            <p:ph type="title"/>
          </p:nvPr>
        </p:nvSpPr>
        <p:spPr>
          <a:xfrm>
            <a:off x="457200" y="185738"/>
            <a:ext cx="8229600" cy="721518"/>
          </a:xfrm>
        </p:spPr>
        <p:txBody>
          <a:bodyPr/>
          <a:lstStyle/>
          <a:p>
            <a:r>
              <a:rPr lang="en-US" u="sng" dirty="0"/>
              <a:t>Unit 6 Assignment, 05/08/20</a:t>
            </a:r>
          </a:p>
        </p:txBody>
      </p:sp>
      <p:sp>
        <p:nvSpPr>
          <p:cNvPr id="3" name="Content Placeholder 2">
            <a:extLst>
              <a:ext uri="{FF2B5EF4-FFF2-40B4-BE49-F238E27FC236}">
                <a16:creationId xmlns:a16="http://schemas.microsoft.com/office/drawing/2014/main" id="{C33C75FA-7ADF-B141-97D4-108401CF7371}"/>
              </a:ext>
            </a:extLst>
          </p:cNvPr>
          <p:cNvSpPr>
            <a:spLocks noGrp="1"/>
          </p:cNvSpPr>
          <p:nvPr>
            <p:ph idx="1"/>
          </p:nvPr>
        </p:nvSpPr>
        <p:spPr>
          <a:xfrm>
            <a:off x="457200" y="907255"/>
            <a:ext cx="8042744" cy="5686425"/>
          </a:xfrm>
        </p:spPr>
        <p:txBody>
          <a:bodyPr/>
          <a:lstStyle/>
          <a:p>
            <a:r>
              <a:rPr lang="en-US" dirty="0"/>
              <a:t>Write a paragraph (5-8 sentences) in your notebook answering the following question:</a:t>
            </a:r>
          </a:p>
          <a:p>
            <a:endParaRPr lang="en-US" dirty="0"/>
          </a:p>
          <a:p>
            <a:r>
              <a:rPr lang="en-US" dirty="0"/>
              <a:t>Which text from Unit 6 was your favorite? What did you like about it? Can you relate to the text in some way? How does the text you have chosen attempt to answer the EQ: “How can we balance everyone’s rights?” Make sure to quote one line from the text (with page #) somewhere in your written response.</a:t>
            </a:r>
          </a:p>
        </p:txBody>
      </p:sp>
    </p:spTree>
    <p:extLst>
      <p:ext uri="{BB962C8B-B14F-4D97-AF65-F5344CB8AC3E}">
        <p14:creationId xmlns:p14="http://schemas.microsoft.com/office/powerpoint/2010/main" val="382821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87087-08B5-7A4F-8D96-26FE42E2BA6A}"/>
              </a:ext>
            </a:extLst>
          </p:cNvPr>
          <p:cNvSpPr>
            <a:spLocks noGrp="1"/>
          </p:cNvSpPr>
          <p:nvPr>
            <p:ph idx="1"/>
          </p:nvPr>
        </p:nvSpPr>
        <p:spPr>
          <a:xfrm>
            <a:off x="186117" y="192185"/>
            <a:ext cx="8779858" cy="6451377"/>
          </a:xfrm>
        </p:spPr>
        <p:txBody>
          <a:bodyPr/>
          <a:lstStyle/>
          <a:p>
            <a:pPr marL="0" indent="0">
              <a:buNone/>
            </a:pPr>
            <a:r>
              <a:rPr lang="en-US" sz="2400" u="sng" dirty="0"/>
              <a:t>Make-up Assignment for Missing Work</a:t>
            </a:r>
            <a:endParaRPr lang="en-US" sz="2400" dirty="0"/>
          </a:p>
          <a:p>
            <a:pPr marL="0" indent="0">
              <a:buNone/>
            </a:pPr>
            <a:endParaRPr lang="en-US" sz="1800" dirty="0"/>
          </a:p>
          <a:p>
            <a:pPr marL="0" indent="0">
              <a:buNone/>
            </a:pPr>
            <a:r>
              <a:rPr lang="en-US" sz="1800" dirty="0"/>
              <a:t>I understand that access to technology and other resources has not been equal for all of you. For those reasons, I also understand it is possible that you missed our Zoom meetings for Week 31/32/33 and the notebook assignments. If you did not turn in the notebook vocabulary and assignments from Week 31/32/33, I am offering students an opportunity to replace those grades with an </a:t>
            </a:r>
            <a:r>
              <a:rPr lang="en-US" sz="1800" b="1" dirty="0"/>
              <a:t>alternative</a:t>
            </a:r>
            <a:r>
              <a:rPr lang="en-US" sz="1800" dirty="0"/>
              <a:t> assignment. </a:t>
            </a:r>
            <a:r>
              <a:rPr lang="en-US" sz="1800" i="1" u="sng" dirty="0"/>
              <a:t>If you already did the work for Week 31/32/33, you do not have to do this assignment, but you may do it if you want extra credit</a:t>
            </a:r>
            <a:r>
              <a:rPr lang="en-US" sz="1800" dirty="0"/>
              <a:t>.</a:t>
            </a:r>
          </a:p>
          <a:p>
            <a:pPr marL="0" indent="0">
              <a:buNone/>
            </a:pPr>
            <a:endParaRPr lang="en-US" sz="1800" dirty="0"/>
          </a:p>
          <a:p>
            <a:pPr marL="0" indent="0">
              <a:buNone/>
            </a:pPr>
            <a:r>
              <a:rPr lang="en-US" sz="1800" dirty="0"/>
              <a:t>Last week (Week 33) we finished Nelson Mandela’s autobiography, “Long Walk to Freedom.” For </a:t>
            </a:r>
            <a:r>
              <a:rPr lang="en-US" sz="1800" b="1" i="1" u="sng" dirty="0"/>
              <a:t>20 points</a:t>
            </a:r>
            <a:r>
              <a:rPr lang="en-US" sz="1800" dirty="0"/>
              <a:t>, write a </a:t>
            </a:r>
            <a:r>
              <a:rPr lang="en-US" sz="1800" b="1" i="1" u="sng" dirty="0"/>
              <a:t>one-page</a:t>
            </a:r>
            <a:r>
              <a:rPr lang="en-US" sz="1800" dirty="0"/>
              <a:t>, </a:t>
            </a:r>
            <a:r>
              <a:rPr lang="en-US" sz="1800" b="1" i="1" u="sng" dirty="0"/>
              <a:t>double-spaced</a:t>
            </a:r>
            <a:r>
              <a:rPr lang="en-US" sz="1800" dirty="0"/>
              <a:t>, </a:t>
            </a:r>
            <a:r>
              <a:rPr lang="en-US" sz="1800" b="1" i="1" u="sng" dirty="0"/>
              <a:t>12-point font</a:t>
            </a:r>
            <a:r>
              <a:rPr lang="en-US" sz="1800" dirty="0"/>
              <a:t>, </a:t>
            </a:r>
            <a:r>
              <a:rPr lang="en-US" sz="1800" b="1" i="1" u="sng" dirty="0"/>
              <a:t>Times New Roman</a:t>
            </a:r>
            <a:r>
              <a:rPr lang="en-US" sz="1800" dirty="0"/>
              <a:t> essay explaining the following points:</a:t>
            </a:r>
          </a:p>
          <a:p>
            <a:pPr marL="0" indent="0">
              <a:buNone/>
            </a:pPr>
            <a:r>
              <a:rPr lang="en-US" sz="1800" dirty="0"/>
              <a:t> </a:t>
            </a:r>
          </a:p>
          <a:p>
            <a:pPr lvl="0">
              <a:buFont typeface="+mj-lt"/>
              <a:buAutoNum type="arabicPeriod"/>
            </a:pPr>
            <a:r>
              <a:rPr lang="en-US" sz="1800" dirty="0"/>
              <a:t>Why is Nelson’s Mandela’s fight to end Apartheid so important to the people of South Africa?</a:t>
            </a:r>
          </a:p>
          <a:p>
            <a:pPr lvl="0">
              <a:buFont typeface="+mj-lt"/>
              <a:buAutoNum type="arabicPeriod"/>
            </a:pPr>
            <a:r>
              <a:rPr lang="en-US" sz="1800" dirty="0"/>
              <a:t>How is Mandela’s story about standing up for equal rights relevant to the current struggles and problems that we are experiencing in our own modern age today? You can talk about racism, segregation, COVID-19, the differences between “rights” and “responsibilities,” etc.</a:t>
            </a:r>
          </a:p>
          <a:p>
            <a:pPr marL="0" indent="0">
              <a:buNone/>
            </a:pPr>
            <a:r>
              <a:rPr lang="en-US" sz="1800" dirty="0"/>
              <a:t> </a:t>
            </a:r>
          </a:p>
          <a:p>
            <a:pPr marL="0" indent="0">
              <a:buNone/>
            </a:pPr>
            <a:r>
              <a:rPr lang="en-US" sz="1800" dirty="0"/>
              <a:t>This assignment will be due by next Friday morning (May 8</a:t>
            </a:r>
            <a:r>
              <a:rPr lang="en-US" sz="1800" baseline="30000" dirty="0"/>
              <a:t>th</a:t>
            </a:r>
            <a:r>
              <a:rPr lang="en-US" sz="1800" dirty="0"/>
              <a:t>). No exceptions.</a:t>
            </a:r>
          </a:p>
        </p:txBody>
      </p:sp>
    </p:spTree>
    <p:extLst>
      <p:ext uri="{BB962C8B-B14F-4D97-AF65-F5344CB8AC3E}">
        <p14:creationId xmlns:p14="http://schemas.microsoft.com/office/powerpoint/2010/main" val="399327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60412"/>
          </a:xfrm>
        </p:spPr>
        <p:txBody>
          <a:bodyPr/>
          <a:lstStyle/>
          <a:p>
            <a:r>
              <a:rPr lang="en-US" dirty="0"/>
              <a:t>South Africa History</a:t>
            </a:r>
          </a:p>
        </p:txBody>
      </p:sp>
      <p:sp>
        <p:nvSpPr>
          <p:cNvPr id="33795" name="Content Placeholder 2"/>
          <p:cNvSpPr>
            <a:spLocks noGrp="1"/>
          </p:cNvSpPr>
          <p:nvPr>
            <p:ph idx="1"/>
          </p:nvPr>
        </p:nvSpPr>
        <p:spPr>
          <a:xfrm>
            <a:off x="176213" y="1562100"/>
            <a:ext cx="4679950" cy="5089525"/>
          </a:xfrm>
        </p:spPr>
        <p:txBody>
          <a:bodyPr/>
          <a:lstStyle/>
          <a:p>
            <a:r>
              <a:rPr lang="en-US" sz="1900" dirty="0"/>
              <a:t>Around </a:t>
            </a:r>
            <a:r>
              <a:rPr lang="en-US" sz="1900" b="1" dirty="0"/>
              <a:t>300 CE</a:t>
            </a:r>
            <a:r>
              <a:rPr lang="en-US" sz="1900" dirty="0"/>
              <a:t>, South Africa was settled by the native Bantu-speaking peoples.</a:t>
            </a:r>
          </a:p>
          <a:p>
            <a:r>
              <a:rPr lang="en-US" sz="1900" dirty="0"/>
              <a:t>However, In the </a:t>
            </a:r>
            <a:r>
              <a:rPr lang="en-US" sz="1900" b="1" dirty="0"/>
              <a:t>1650s</a:t>
            </a:r>
            <a:r>
              <a:rPr lang="en-US" sz="1900" dirty="0"/>
              <a:t>, South Africa was colonized by the Dutch (Netherlands).</a:t>
            </a:r>
          </a:p>
          <a:p>
            <a:r>
              <a:rPr lang="en-US" sz="1900" dirty="0"/>
              <a:t>Those who became farmers on the frontier were called the Boers, who adapted semi-nomadic lifestyles.</a:t>
            </a:r>
          </a:p>
          <a:p>
            <a:r>
              <a:rPr lang="en-US" sz="1900" dirty="0"/>
              <a:t>These two groups fought for a long time, until the country was taken over by Great Britain in the </a:t>
            </a:r>
            <a:r>
              <a:rPr lang="en-US" sz="1900" b="1" dirty="0"/>
              <a:t>1800s</a:t>
            </a:r>
            <a:r>
              <a:rPr lang="en-US" sz="1900" dirty="0"/>
              <a:t>.</a:t>
            </a:r>
          </a:p>
          <a:p>
            <a:r>
              <a:rPr lang="en-US" sz="1900" dirty="0"/>
              <a:t>After the Boer Wars in the early </a:t>
            </a:r>
            <a:r>
              <a:rPr lang="en-US" sz="1900" b="1" dirty="0"/>
              <a:t>1900s</a:t>
            </a:r>
            <a:r>
              <a:rPr lang="en-US" sz="1900" dirty="0"/>
              <a:t>, the country eventually gained independence.</a:t>
            </a:r>
          </a:p>
          <a:p>
            <a:r>
              <a:rPr lang="en-US" sz="1900" dirty="0"/>
              <a:t>Unfortunately, those left in charge began “Apartheid” in </a:t>
            </a:r>
            <a:r>
              <a:rPr lang="en-US" sz="1900" b="1" dirty="0"/>
              <a:t>1948</a:t>
            </a:r>
            <a:r>
              <a:rPr lang="en-US" sz="1900" dirty="0"/>
              <a:t>, a system of racial segregation and violence.</a:t>
            </a:r>
          </a:p>
        </p:txBody>
      </p:sp>
      <p:pic>
        <p:nvPicPr>
          <p:cNvPr id="33796" name="Picture 2" descr="Flag of South Africa">
            <a:hlinkClick r:id="rId2" tooltip="Flag of South Africa"/>
          </p:cNvPr>
          <p:cNvPicPr>
            <a:picLocks noChangeAspect="1" noChangeArrowheads="1"/>
          </p:cNvPicPr>
          <p:nvPr/>
        </p:nvPicPr>
        <p:blipFill>
          <a:blip r:embed="rId3"/>
          <a:srcRect/>
          <a:stretch>
            <a:fillRect/>
          </a:stretch>
        </p:blipFill>
        <p:spPr bwMode="auto">
          <a:xfrm>
            <a:off x="0" y="0"/>
            <a:ext cx="2165350" cy="1438275"/>
          </a:xfrm>
          <a:prstGeom prst="rect">
            <a:avLst/>
          </a:prstGeom>
          <a:noFill/>
          <a:ln w="9525">
            <a:noFill/>
            <a:miter lim="800000"/>
            <a:headEnd/>
            <a:tailEnd/>
          </a:ln>
        </p:spPr>
      </p:pic>
      <p:pic>
        <p:nvPicPr>
          <p:cNvPr id="33797" name="Picture 4" descr="Location of  South Africa  (dark blue) in the African Union  (light blue)">
            <a:hlinkClick r:id="rId4" tooltip="Location of  South Africa  (dark blue) in the African Union  (light blue)"/>
          </p:cNvPr>
          <p:cNvPicPr>
            <a:picLocks noChangeAspect="1" noChangeArrowheads="1"/>
          </p:cNvPicPr>
          <p:nvPr/>
        </p:nvPicPr>
        <p:blipFill>
          <a:blip r:embed="rId5"/>
          <a:srcRect/>
          <a:stretch>
            <a:fillRect/>
          </a:stretch>
        </p:blipFill>
        <p:spPr bwMode="auto">
          <a:xfrm>
            <a:off x="6469063" y="1158875"/>
            <a:ext cx="2368550" cy="2198688"/>
          </a:xfrm>
          <a:prstGeom prst="rect">
            <a:avLst/>
          </a:prstGeom>
          <a:noFill/>
          <a:ln w="9525">
            <a:noFill/>
            <a:miter lim="800000"/>
            <a:headEnd/>
            <a:tailEnd/>
          </a:ln>
        </p:spPr>
      </p:pic>
      <p:pic>
        <p:nvPicPr>
          <p:cNvPr id="33798" name="Picture 6" descr="Location of South Africa">
            <a:hlinkClick r:id="rId6" tooltip="Location of South Africa"/>
          </p:cNvPr>
          <p:cNvPicPr>
            <a:picLocks noChangeAspect="1" noChangeArrowheads="1"/>
          </p:cNvPicPr>
          <p:nvPr/>
        </p:nvPicPr>
        <p:blipFill>
          <a:blip r:embed="rId7"/>
          <a:srcRect/>
          <a:stretch>
            <a:fillRect/>
          </a:stretch>
        </p:blipFill>
        <p:spPr bwMode="auto">
          <a:xfrm>
            <a:off x="4799013" y="1665288"/>
            <a:ext cx="2178050" cy="2178050"/>
          </a:xfrm>
          <a:prstGeom prst="rect">
            <a:avLst/>
          </a:prstGeom>
          <a:noFill/>
          <a:ln w="9525">
            <a:noFill/>
            <a:miter lim="800000"/>
            <a:headEnd/>
            <a:tailEnd/>
          </a:ln>
        </p:spPr>
      </p:pic>
      <p:pic>
        <p:nvPicPr>
          <p:cNvPr id="33799" name="Picture 8" descr="https://upload.wikimedia.org/wikipedia/commons/thumb/c/c2/Boers_1881.png/220px-Boers_1881.png">
            <a:hlinkClick r:id="rId8"/>
          </p:cNvPr>
          <p:cNvPicPr>
            <a:picLocks noChangeAspect="1" noChangeArrowheads="1"/>
          </p:cNvPicPr>
          <p:nvPr/>
        </p:nvPicPr>
        <p:blipFill>
          <a:blip r:embed="rId9"/>
          <a:srcRect/>
          <a:stretch>
            <a:fillRect/>
          </a:stretch>
        </p:blipFill>
        <p:spPr bwMode="auto">
          <a:xfrm>
            <a:off x="7046913" y="3581400"/>
            <a:ext cx="1790700" cy="1889125"/>
          </a:xfrm>
          <a:prstGeom prst="rect">
            <a:avLst/>
          </a:prstGeom>
          <a:noFill/>
          <a:ln w="9525">
            <a:noFill/>
            <a:miter lim="800000"/>
            <a:headEnd/>
            <a:tailEnd/>
          </a:ln>
        </p:spPr>
      </p:pic>
      <p:pic>
        <p:nvPicPr>
          <p:cNvPr id="33800" name="Picture 10" descr="https://upload.wikimedia.org/wikipedia/commons/thumb/1/12/ApartheidSignEnglishAfrikaans.jpg/220px-ApartheidSignEnglishAfrikaans.jpg">
            <a:hlinkClick r:id="rId10"/>
          </p:cNvPr>
          <p:cNvPicPr>
            <a:picLocks noChangeAspect="1" noChangeArrowheads="1"/>
          </p:cNvPicPr>
          <p:nvPr/>
        </p:nvPicPr>
        <p:blipFill>
          <a:blip r:embed="rId11"/>
          <a:srcRect/>
          <a:stretch>
            <a:fillRect/>
          </a:stretch>
        </p:blipFill>
        <p:spPr bwMode="auto">
          <a:xfrm>
            <a:off x="4748213" y="4473575"/>
            <a:ext cx="2279650" cy="2082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96925"/>
          </a:xfrm>
        </p:spPr>
        <p:txBody>
          <a:bodyPr/>
          <a:lstStyle/>
          <a:p>
            <a:r>
              <a:rPr lang="en-US"/>
              <a:t>Nelson Mandela</a:t>
            </a:r>
          </a:p>
        </p:txBody>
      </p:sp>
      <p:sp>
        <p:nvSpPr>
          <p:cNvPr id="34819" name="Content Placeholder 2"/>
          <p:cNvSpPr>
            <a:spLocks noGrp="1"/>
          </p:cNvSpPr>
          <p:nvPr>
            <p:ph idx="1"/>
          </p:nvPr>
        </p:nvSpPr>
        <p:spPr>
          <a:xfrm>
            <a:off x="276225" y="1071563"/>
            <a:ext cx="4632325" cy="5594350"/>
          </a:xfrm>
        </p:spPr>
        <p:txBody>
          <a:bodyPr/>
          <a:lstStyle/>
          <a:p>
            <a:r>
              <a:rPr lang="en-US" sz="1900" dirty="0"/>
              <a:t>Born </a:t>
            </a:r>
            <a:r>
              <a:rPr lang="en-US" sz="1900" b="1" dirty="0"/>
              <a:t>1918</a:t>
            </a:r>
            <a:r>
              <a:rPr lang="en-US" sz="1900" dirty="0"/>
              <a:t> – Died </a:t>
            </a:r>
            <a:r>
              <a:rPr lang="en-US" sz="1900" b="1" dirty="0"/>
              <a:t>2013</a:t>
            </a:r>
          </a:p>
          <a:p>
            <a:r>
              <a:rPr lang="en-US" sz="1900" dirty="0"/>
              <a:t>Mandela was born near Umtata, a city in Eastern South Africa.</a:t>
            </a:r>
          </a:p>
          <a:p>
            <a:r>
              <a:rPr lang="en-US" sz="1900" dirty="0"/>
              <a:t>As a young man, he joined the African National Congress, a group who fought against the unfair rules of Apartheid.</a:t>
            </a:r>
          </a:p>
          <a:p>
            <a:r>
              <a:rPr lang="en-US" sz="1900" dirty="0"/>
              <a:t>Initially, he viewed peaceful protest as the correct way to fight back, but he later believed that “guerilla sabotage” (</a:t>
            </a:r>
            <a:r>
              <a:rPr lang="en-US" sz="1900" i="1" dirty="0"/>
              <a:t>destroying things like power plants, military buildings, and telephone lines when civilians were not present</a:t>
            </a:r>
            <a:r>
              <a:rPr lang="en-US" sz="1900" dirty="0"/>
              <a:t>) was the only way to stop oppression.</a:t>
            </a:r>
          </a:p>
          <a:p>
            <a:r>
              <a:rPr lang="en-US" sz="1900" dirty="0"/>
              <a:t>For this reason, he is still a heroic and controversial figure.</a:t>
            </a:r>
          </a:p>
          <a:p>
            <a:r>
              <a:rPr lang="en-US" sz="1900" dirty="0"/>
              <a:t>He was jailed in </a:t>
            </a:r>
            <a:r>
              <a:rPr lang="en-US" sz="1900" b="1" dirty="0"/>
              <a:t>1962</a:t>
            </a:r>
            <a:r>
              <a:rPr lang="en-US" sz="1900" dirty="0"/>
              <a:t>, but he was later released from prison in </a:t>
            </a:r>
            <a:r>
              <a:rPr lang="en-US" sz="1900" b="1" dirty="0"/>
              <a:t>1990</a:t>
            </a:r>
            <a:r>
              <a:rPr lang="en-US" sz="1900" dirty="0"/>
              <a:t> and elected President of South Africa in </a:t>
            </a:r>
            <a:r>
              <a:rPr lang="en-US" sz="1900" b="1" dirty="0"/>
              <a:t>1994</a:t>
            </a:r>
            <a:r>
              <a:rPr lang="en-US" sz="1900" dirty="0"/>
              <a:t>.</a:t>
            </a:r>
          </a:p>
        </p:txBody>
      </p:sp>
      <p:pic>
        <p:nvPicPr>
          <p:cNvPr id="34820" name="Picture 2" descr="Nelson Mandela-2008 (edit).jpg">
            <a:hlinkClick r:id="rId2"/>
          </p:cNvPr>
          <p:cNvPicPr>
            <a:picLocks noChangeAspect="1" noChangeArrowheads="1"/>
          </p:cNvPicPr>
          <p:nvPr/>
        </p:nvPicPr>
        <p:blipFill>
          <a:blip r:embed="rId3"/>
          <a:srcRect/>
          <a:stretch>
            <a:fillRect/>
          </a:stretch>
        </p:blipFill>
        <p:spPr bwMode="auto">
          <a:xfrm>
            <a:off x="6411913" y="981075"/>
            <a:ext cx="2370137" cy="2813050"/>
          </a:xfrm>
          <a:prstGeom prst="rect">
            <a:avLst/>
          </a:prstGeom>
          <a:noFill/>
          <a:ln w="9525">
            <a:noFill/>
            <a:miter lim="800000"/>
            <a:headEnd/>
            <a:tailEnd/>
          </a:ln>
        </p:spPr>
      </p:pic>
      <p:pic>
        <p:nvPicPr>
          <p:cNvPr id="34821" name="Picture 4" descr="https://upload.wikimedia.org/wikipedia/commons/thumb/1/11/Young_Mandela.jpg/170px-Young_Mandela.jpg">
            <a:hlinkClick r:id="rId4"/>
          </p:cNvPr>
          <p:cNvPicPr>
            <a:picLocks noChangeAspect="1" noChangeArrowheads="1"/>
          </p:cNvPicPr>
          <p:nvPr/>
        </p:nvPicPr>
        <p:blipFill>
          <a:blip r:embed="rId5"/>
          <a:srcRect/>
          <a:stretch>
            <a:fillRect/>
          </a:stretch>
        </p:blipFill>
        <p:spPr bwMode="auto">
          <a:xfrm>
            <a:off x="4918075" y="1985963"/>
            <a:ext cx="1484313" cy="2032000"/>
          </a:xfrm>
          <a:prstGeom prst="rect">
            <a:avLst/>
          </a:prstGeom>
          <a:noFill/>
          <a:ln w="9525">
            <a:noFill/>
            <a:miter lim="800000"/>
            <a:headEnd/>
            <a:tailEnd/>
          </a:ln>
        </p:spPr>
      </p:pic>
      <p:pic>
        <p:nvPicPr>
          <p:cNvPr id="34822" name="Picture 6" descr="African National Congress logo.svg">
            <a:hlinkClick r:id="rId6"/>
          </p:cNvPr>
          <p:cNvPicPr>
            <a:picLocks noChangeAspect="1" noChangeArrowheads="1"/>
          </p:cNvPicPr>
          <p:nvPr/>
        </p:nvPicPr>
        <p:blipFill>
          <a:blip r:embed="rId7"/>
          <a:srcRect/>
          <a:stretch>
            <a:fillRect/>
          </a:stretch>
        </p:blipFill>
        <p:spPr bwMode="auto">
          <a:xfrm>
            <a:off x="4918075" y="4017963"/>
            <a:ext cx="1695450" cy="2363787"/>
          </a:xfrm>
          <a:prstGeom prst="rect">
            <a:avLst/>
          </a:prstGeom>
          <a:noFill/>
          <a:ln w="9525">
            <a:noFill/>
            <a:miter lim="800000"/>
            <a:headEnd/>
            <a:tailEnd/>
          </a:ln>
        </p:spPr>
      </p:pic>
      <p:pic>
        <p:nvPicPr>
          <p:cNvPr id="34823" name="Picture 8" descr="https://upload.wikimedia.org/wikipedia/commons/thumb/0/05/Nelson_Mandela_tributes_in_Parliament_Square_-_London_-_DSCF0404.jpg/220px-Nelson_Mandela_tributes_in_Parliament_Square_-_London_-_DSCF0404.jpg">
            <a:hlinkClick r:id="rId8"/>
          </p:cNvPr>
          <p:cNvPicPr>
            <a:picLocks noChangeAspect="1" noChangeArrowheads="1"/>
          </p:cNvPicPr>
          <p:nvPr/>
        </p:nvPicPr>
        <p:blipFill>
          <a:blip r:embed="rId9"/>
          <a:srcRect/>
          <a:stretch>
            <a:fillRect/>
          </a:stretch>
        </p:blipFill>
        <p:spPr bwMode="auto">
          <a:xfrm>
            <a:off x="6761163" y="3881438"/>
            <a:ext cx="1754187" cy="2628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83212"/>
            <a:ext cx="8229600" cy="633152"/>
          </a:xfrm>
        </p:spPr>
        <p:txBody>
          <a:bodyPr/>
          <a:lstStyle/>
          <a:p>
            <a:r>
              <a:rPr lang="en-US" dirty="0"/>
              <a:t>“Long Walk to Freedom” Notes</a:t>
            </a:r>
          </a:p>
        </p:txBody>
      </p:sp>
      <p:sp>
        <p:nvSpPr>
          <p:cNvPr id="34819" name="Content Placeholder 2"/>
          <p:cNvSpPr>
            <a:spLocks noGrp="1"/>
          </p:cNvSpPr>
          <p:nvPr>
            <p:ph idx="1"/>
          </p:nvPr>
        </p:nvSpPr>
        <p:spPr>
          <a:xfrm>
            <a:off x="307540" y="764676"/>
            <a:ext cx="4632325" cy="6043220"/>
          </a:xfrm>
        </p:spPr>
        <p:txBody>
          <a:bodyPr/>
          <a:lstStyle/>
          <a:p>
            <a:r>
              <a:rPr lang="en-US" sz="1900" b="1" dirty="0"/>
              <a:t>Setting</a:t>
            </a:r>
            <a:r>
              <a:rPr lang="en-US" sz="1900" dirty="0"/>
              <a:t>: Mandela makes his inauguration speech in Pretoria, South Africa.</a:t>
            </a:r>
          </a:p>
          <a:p>
            <a:r>
              <a:rPr lang="en-US" sz="1900" dirty="0"/>
              <a:t>Mandela protested the unfair rules of Apartheid/segregation. </a:t>
            </a:r>
          </a:p>
          <a:p>
            <a:r>
              <a:rPr lang="en-US" sz="1900" dirty="0"/>
              <a:t>South Africa is called the Rainbow Nation.</a:t>
            </a:r>
          </a:p>
          <a:p>
            <a:r>
              <a:rPr lang="en-US" sz="1900" dirty="0"/>
              <a:t>Mandela honors the past by giving credit to all those African leaders and protestors who came before him.</a:t>
            </a:r>
          </a:p>
          <a:p>
            <a:r>
              <a:rPr lang="en-US" sz="1900" dirty="0"/>
              <a:t>(p.614-617) Mandela says that he, and all South Africans, should feel like they are born free.</a:t>
            </a:r>
          </a:p>
          <a:p>
            <a:r>
              <a:rPr lang="en-US" sz="1900" dirty="0"/>
              <a:t>He says that every person is born with a responsibility to take care of their family and their community.</a:t>
            </a:r>
          </a:p>
          <a:p>
            <a:r>
              <a:rPr lang="en-US" sz="1900" dirty="0"/>
              <a:t>When he is in prison, he comes to believe that “the chains on any one of (his) people were the chains on all of them.”</a:t>
            </a:r>
          </a:p>
          <a:p>
            <a:r>
              <a:rPr lang="en-US" sz="1900" dirty="0"/>
              <a:t>He wants to liberate both the oppressed and the oppressor from prejudice.</a:t>
            </a:r>
          </a:p>
          <a:p>
            <a:endParaRPr lang="en-US" sz="1900" dirty="0"/>
          </a:p>
        </p:txBody>
      </p:sp>
      <p:pic>
        <p:nvPicPr>
          <p:cNvPr id="3" name="Picture 2">
            <a:extLst>
              <a:ext uri="{FF2B5EF4-FFF2-40B4-BE49-F238E27FC236}">
                <a16:creationId xmlns:a16="http://schemas.microsoft.com/office/drawing/2014/main" id="{BC3CFD99-53FD-AA47-9CBD-EB1689E894B9}"/>
              </a:ext>
            </a:extLst>
          </p:cNvPr>
          <p:cNvPicPr>
            <a:picLocks noChangeAspect="1"/>
          </p:cNvPicPr>
          <p:nvPr/>
        </p:nvPicPr>
        <p:blipFill>
          <a:blip r:embed="rId2"/>
          <a:stretch>
            <a:fillRect/>
          </a:stretch>
        </p:blipFill>
        <p:spPr>
          <a:xfrm>
            <a:off x="5120840" y="764676"/>
            <a:ext cx="3656896" cy="3034832"/>
          </a:xfrm>
          <a:prstGeom prst="rect">
            <a:avLst/>
          </a:prstGeom>
        </p:spPr>
      </p:pic>
      <p:pic>
        <p:nvPicPr>
          <p:cNvPr id="5" name="Picture 4">
            <a:extLst>
              <a:ext uri="{FF2B5EF4-FFF2-40B4-BE49-F238E27FC236}">
                <a16:creationId xmlns:a16="http://schemas.microsoft.com/office/drawing/2014/main" id="{E878C3AC-E844-A24E-9592-0BDE7EF5E447}"/>
              </a:ext>
            </a:extLst>
          </p:cNvPr>
          <p:cNvPicPr>
            <a:picLocks noChangeAspect="1"/>
          </p:cNvPicPr>
          <p:nvPr/>
        </p:nvPicPr>
        <p:blipFill>
          <a:blip r:embed="rId3"/>
          <a:stretch>
            <a:fillRect/>
          </a:stretch>
        </p:blipFill>
        <p:spPr>
          <a:xfrm>
            <a:off x="6081386" y="3847820"/>
            <a:ext cx="1756296" cy="2880366"/>
          </a:xfrm>
          <a:prstGeom prst="rect">
            <a:avLst/>
          </a:prstGeom>
        </p:spPr>
      </p:pic>
    </p:spTree>
    <p:extLst>
      <p:ext uri="{BB962C8B-B14F-4D97-AF65-F5344CB8AC3E}">
        <p14:creationId xmlns:p14="http://schemas.microsoft.com/office/powerpoint/2010/main" val="362649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z="3600" dirty="0"/>
              <a:t>“Long Walk to Freedom,” 04/27/20</a:t>
            </a:r>
          </a:p>
        </p:txBody>
      </p:sp>
      <p:sp>
        <p:nvSpPr>
          <p:cNvPr id="35843" name="Rectangle 3"/>
          <p:cNvSpPr>
            <a:spLocks noGrp="1"/>
          </p:cNvSpPr>
          <p:nvPr>
            <p:ph type="body" idx="1"/>
          </p:nvPr>
        </p:nvSpPr>
        <p:spPr>
          <a:xfrm>
            <a:off x="322699" y="1276488"/>
            <a:ext cx="8127830" cy="5202367"/>
          </a:xfrm>
        </p:spPr>
        <p:txBody>
          <a:bodyPr/>
          <a:lstStyle/>
          <a:p>
            <a:pPr marL="609600" indent="-609600">
              <a:buFont typeface="Arial" charset="0"/>
              <a:buAutoNum type="arabicPeriod"/>
            </a:pPr>
            <a:r>
              <a:rPr lang="en-US" sz="2800" dirty="0"/>
              <a:t>Do you agree/disagree with the following quotes? Write a paragraph for one of them and explain your answers.</a:t>
            </a:r>
          </a:p>
          <a:p>
            <a:pPr marL="609600" indent="-609600">
              <a:buFont typeface="Arial" charset="0"/>
              <a:buAutoNum type="arabicPeriod"/>
            </a:pPr>
            <a:endParaRPr lang="en-US" sz="2800" dirty="0"/>
          </a:p>
          <a:p>
            <a:pPr marL="990600" lvl="1" indent="-533400"/>
            <a:r>
              <a:rPr lang="en-US" sz="2400" dirty="0"/>
              <a:t>“Courage is not the absence of fear, but the triumph over it” (613).</a:t>
            </a:r>
          </a:p>
          <a:p>
            <a:pPr marL="457200" lvl="1" indent="0">
              <a:buNone/>
            </a:pPr>
            <a:endParaRPr lang="en-US" sz="2400" dirty="0"/>
          </a:p>
          <a:p>
            <a:pPr marL="990600" lvl="1" indent="-533400"/>
            <a:r>
              <a:rPr lang="en-US" sz="2400" dirty="0"/>
              <a:t>“People must learn to hate, and if they can learn to hate, they can be taught to love, for love comes more naturally to the human heart than its opposite” (614).</a:t>
            </a:r>
          </a:p>
        </p:txBody>
      </p:sp>
    </p:spTree>
    <p:extLst>
      <p:ext uri="{BB962C8B-B14F-4D97-AF65-F5344CB8AC3E}">
        <p14:creationId xmlns:p14="http://schemas.microsoft.com/office/powerpoint/2010/main" val="408741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1AF"/>
        </a:soli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a:xfrm>
            <a:off x="415775" y="110465"/>
            <a:ext cx="8229600" cy="632113"/>
          </a:xfrm>
        </p:spPr>
        <p:txBody>
          <a:bodyPr/>
          <a:lstStyle/>
          <a:p>
            <a:r>
              <a:rPr lang="en-US" sz="3600" dirty="0"/>
              <a:t>“Long Walk to Freedom,” 04/29/20</a:t>
            </a:r>
          </a:p>
        </p:txBody>
      </p:sp>
      <p:sp>
        <p:nvSpPr>
          <p:cNvPr id="35843" name="Rectangle 3"/>
          <p:cNvSpPr>
            <a:spLocks noGrp="1"/>
          </p:cNvSpPr>
          <p:nvPr>
            <p:ph type="body" idx="1"/>
          </p:nvPr>
        </p:nvSpPr>
        <p:spPr>
          <a:xfrm>
            <a:off x="365670" y="828620"/>
            <a:ext cx="8515283" cy="5682771"/>
          </a:xfrm>
        </p:spPr>
        <p:txBody>
          <a:bodyPr/>
          <a:lstStyle/>
          <a:p>
            <a:pPr marL="609600" indent="-609600">
              <a:buFont typeface="Arial" charset="0"/>
              <a:buAutoNum type="arabicPeriod"/>
            </a:pPr>
            <a:r>
              <a:rPr lang="en-US" sz="2800" dirty="0"/>
              <a:t>In your own words, explain “Apartheid.”</a:t>
            </a:r>
          </a:p>
          <a:p>
            <a:pPr marL="609600" indent="-609600">
              <a:buFont typeface="Arial" charset="0"/>
              <a:buAutoNum type="arabicPeriod"/>
            </a:pPr>
            <a:r>
              <a:rPr lang="en-US" sz="2800" dirty="0"/>
              <a:t>Who was Nelson Mandela, and why do we talk about him today as both a heroic and a controversial figure?</a:t>
            </a:r>
          </a:p>
          <a:p>
            <a:pPr marL="609600" indent="-609600">
              <a:buFont typeface="Arial" charset="0"/>
              <a:buAutoNum type="arabicPeriod"/>
            </a:pPr>
            <a:r>
              <a:rPr lang="en-US" sz="2800" dirty="0"/>
              <a:t>Why is South Africa called the rainbow nation?</a:t>
            </a:r>
          </a:p>
          <a:p>
            <a:pPr marL="609600" indent="-609600">
              <a:buFont typeface="Arial" charset="0"/>
              <a:buAutoNum type="arabicPeriod"/>
            </a:pPr>
            <a:r>
              <a:rPr lang="en-US" sz="2800" dirty="0"/>
              <a:t>What was the African National Congress (ANC)?</a:t>
            </a:r>
          </a:p>
          <a:p>
            <a:pPr marL="609600" indent="-609600">
              <a:buFont typeface="Arial" charset="0"/>
              <a:buAutoNum type="arabicPeriod"/>
            </a:pPr>
            <a:r>
              <a:rPr lang="en-US" sz="2800" dirty="0"/>
              <a:t>Why does Mandela say he is “the sum of all those African patriots” (612) who came before him?</a:t>
            </a:r>
          </a:p>
          <a:p>
            <a:pPr marL="609600" indent="-609600">
              <a:buFont typeface="Arial" charset="0"/>
              <a:buAutoNum type="arabicPeriod"/>
            </a:pPr>
            <a:r>
              <a:rPr lang="en-US" sz="2800" dirty="0"/>
              <a:t>What are the “twin obligations” (614) that every person is born with? Why does Mandela believe this?</a:t>
            </a:r>
          </a:p>
          <a:p>
            <a:pPr marL="609600" indent="-609600">
              <a:buFont typeface="Arial" charset="0"/>
              <a:buAutoNum type="arabicPeriod"/>
            </a:pPr>
            <a:r>
              <a:rPr lang="en-US" sz="2800" dirty="0"/>
              <a:t>What is the revelation that Mandela learns when he is in prison? (616-617).</a:t>
            </a:r>
          </a:p>
          <a:p>
            <a:pPr marL="609600" indent="-609600">
              <a:buFont typeface="Arial" charset="0"/>
              <a:buAutoNum type="arabicPeriod"/>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B837-01D6-5741-B59F-DB238F4772ED}"/>
              </a:ext>
            </a:extLst>
          </p:cNvPr>
          <p:cNvSpPr>
            <a:spLocks noGrp="1"/>
          </p:cNvSpPr>
          <p:nvPr>
            <p:ph type="title"/>
          </p:nvPr>
        </p:nvSpPr>
        <p:spPr>
          <a:xfrm>
            <a:off x="457200" y="55842"/>
            <a:ext cx="8229600" cy="1305288"/>
          </a:xfrm>
        </p:spPr>
        <p:txBody>
          <a:bodyPr/>
          <a:lstStyle/>
          <a:p>
            <a:r>
              <a:rPr lang="en-US" dirty="0"/>
              <a:t>Declaration of Independence, Monday, 05/05/20</a:t>
            </a:r>
          </a:p>
        </p:txBody>
      </p:sp>
      <p:sp>
        <p:nvSpPr>
          <p:cNvPr id="3" name="Content Placeholder 2">
            <a:extLst>
              <a:ext uri="{FF2B5EF4-FFF2-40B4-BE49-F238E27FC236}">
                <a16:creationId xmlns:a16="http://schemas.microsoft.com/office/drawing/2014/main" id="{3A621736-D71F-F443-8068-896792FB9C02}"/>
              </a:ext>
            </a:extLst>
          </p:cNvPr>
          <p:cNvSpPr>
            <a:spLocks noGrp="1"/>
          </p:cNvSpPr>
          <p:nvPr>
            <p:ph idx="1"/>
          </p:nvPr>
        </p:nvSpPr>
        <p:spPr>
          <a:xfrm>
            <a:off x="457200" y="1600200"/>
            <a:ext cx="8229600" cy="5047343"/>
          </a:xfrm>
        </p:spPr>
        <p:txBody>
          <a:bodyPr/>
          <a:lstStyle/>
          <a:p>
            <a:pPr marL="0" indent="0">
              <a:buNone/>
            </a:pPr>
            <a:r>
              <a:rPr lang="en-US" sz="2800" dirty="0"/>
              <a:t>1) What is the Declaration of Independence is saying? Everyone is born with the right to life, liberty, and the pursuit of happiness. We have different laws from the U.K. and we deserve to be treated with these rights. The people are upset that the government is not treating them fairly. </a:t>
            </a:r>
          </a:p>
          <a:p>
            <a:pPr marL="0" indent="0">
              <a:buNone/>
            </a:pPr>
            <a:endParaRPr lang="en-US" sz="2800" dirty="0"/>
          </a:p>
          <a:p>
            <a:pPr marL="0" indent="0">
              <a:buNone/>
            </a:pPr>
            <a:r>
              <a:rPr lang="en-US" sz="2800" dirty="0"/>
              <a:t>2) How is the Declaration of Independence convincing its readers of what it is saying? The writers quote evidence of their problems.</a:t>
            </a:r>
          </a:p>
        </p:txBody>
      </p:sp>
    </p:spTree>
    <p:extLst>
      <p:ext uri="{BB962C8B-B14F-4D97-AF65-F5344CB8AC3E}">
        <p14:creationId xmlns:p14="http://schemas.microsoft.com/office/powerpoint/2010/main" val="95780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D3FC-04C7-BE47-8D8F-819AAB0C3D8D}"/>
              </a:ext>
            </a:extLst>
          </p:cNvPr>
          <p:cNvSpPr>
            <a:spLocks noGrp="1"/>
          </p:cNvSpPr>
          <p:nvPr>
            <p:ph type="title"/>
          </p:nvPr>
        </p:nvSpPr>
        <p:spPr>
          <a:xfrm>
            <a:off x="457200" y="218114"/>
            <a:ext cx="8229600" cy="721352"/>
          </a:xfrm>
        </p:spPr>
        <p:txBody>
          <a:bodyPr/>
          <a:lstStyle/>
          <a:p>
            <a:r>
              <a:rPr lang="en-US" dirty="0"/>
              <a:t>Declaration Questions, 05/06/20</a:t>
            </a:r>
          </a:p>
        </p:txBody>
      </p:sp>
      <p:sp>
        <p:nvSpPr>
          <p:cNvPr id="3" name="Content Placeholder 2">
            <a:extLst>
              <a:ext uri="{FF2B5EF4-FFF2-40B4-BE49-F238E27FC236}">
                <a16:creationId xmlns:a16="http://schemas.microsoft.com/office/drawing/2014/main" id="{0C6DBCB0-33CD-3148-B451-82F7865AAD08}"/>
              </a:ext>
            </a:extLst>
          </p:cNvPr>
          <p:cNvSpPr>
            <a:spLocks noGrp="1"/>
          </p:cNvSpPr>
          <p:nvPr>
            <p:ph idx="1"/>
          </p:nvPr>
        </p:nvSpPr>
        <p:spPr>
          <a:xfrm>
            <a:off x="457200" y="1022074"/>
            <a:ext cx="8372475" cy="5662044"/>
          </a:xfrm>
        </p:spPr>
        <p:txBody>
          <a:bodyPr/>
          <a:lstStyle/>
          <a:p>
            <a:pPr marL="514350" indent="-514350">
              <a:buFont typeface="+mj-lt"/>
              <a:buAutoNum type="arabicPeriod"/>
            </a:pPr>
            <a:r>
              <a:rPr lang="en-US" b="1" dirty="0"/>
              <a:t>Inference/Implicit</a:t>
            </a:r>
            <a:r>
              <a:rPr lang="en-US" dirty="0"/>
              <a:t>: Why did the authors of the Declaration of Sentiments base their document on the Declaration of Independence?</a:t>
            </a:r>
          </a:p>
          <a:p>
            <a:pPr marL="0" indent="0">
              <a:buNone/>
            </a:pPr>
            <a:endParaRPr lang="en-US" dirty="0"/>
          </a:p>
          <a:p>
            <a:pPr marL="0" indent="0">
              <a:buNone/>
            </a:pPr>
            <a:r>
              <a:rPr lang="en-US" dirty="0"/>
              <a:t>In my opinion writers the Declaration of Independence wrote the same words because it included rights and laws to follow. The Sentiments writers think that these laws should apply to women as well. They recognize that the Declaration of Independence has strong rhetoric.</a:t>
            </a:r>
          </a:p>
        </p:txBody>
      </p:sp>
    </p:spTree>
    <p:extLst>
      <p:ext uri="{BB962C8B-B14F-4D97-AF65-F5344CB8AC3E}">
        <p14:creationId xmlns:p14="http://schemas.microsoft.com/office/powerpoint/2010/main" val="419997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D3FC-04C7-BE47-8D8F-819AAB0C3D8D}"/>
              </a:ext>
            </a:extLst>
          </p:cNvPr>
          <p:cNvSpPr>
            <a:spLocks noGrp="1"/>
          </p:cNvSpPr>
          <p:nvPr>
            <p:ph type="title"/>
          </p:nvPr>
        </p:nvSpPr>
        <p:spPr>
          <a:xfrm>
            <a:off x="457200" y="218114"/>
            <a:ext cx="8229600" cy="721352"/>
          </a:xfrm>
        </p:spPr>
        <p:txBody>
          <a:bodyPr/>
          <a:lstStyle/>
          <a:p>
            <a:r>
              <a:rPr lang="en-US" dirty="0"/>
              <a:t>Declaration Questions, 05/06/20</a:t>
            </a:r>
          </a:p>
        </p:txBody>
      </p:sp>
      <p:sp>
        <p:nvSpPr>
          <p:cNvPr id="3" name="Content Placeholder 2">
            <a:extLst>
              <a:ext uri="{FF2B5EF4-FFF2-40B4-BE49-F238E27FC236}">
                <a16:creationId xmlns:a16="http://schemas.microsoft.com/office/drawing/2014/main" id="{0C6DBCB0-33CD-3148-B451-82F7865AAD08}"/>
              </a:ext>
            </a:extLst>
          </p:cNvPr>
          <p:cNvSpPr>
            <a:spLocks noGrp="1"/>
          </p:cNvSpPr>
          <p:nvPr>
            <p:ph idx="1"/>
          </p:nvPr>
        </p:nvSpPr>
        <p:spPr>
          <a:xfrm>
            <a:off x="457200" y="885886"/>
            <a:ext cx="8229600" cy="5612190"/>
          </a:xfrm>
        </p:spPr>
        <p:txBody>
          <a:bodyPr/>
          <a:lstStyle/>
          <a:p>
            <a:pPr marL="0" indent="0">
              <a:buNone/>
            </a:pPr>
            <a:r>
              <a:rPr lang="en-US" b="1" dirty="0"/>
              <a:t>2.</a:t>
            </a:r>
            <a:r>
              <a:rPr lang="en-US" dirty="0"/>
              <a:t>  </a:t>
            </a:r>
            <a:r>
              <a:rPr lang="en-US" b="1" dirty="0"/>
              <a:t>Vocabulary</a:t>
            </a:r>
            <a:r>
              <a:rPr lang="en-US" dirty="0"/>
              <a:t>: What is an example of 	oppression given by the authors of the 	Declaration of Independence? What is an 	example of oppression in the Declaration of 	Sentiments? Explain why each is an example 	of oppression.</a:t>
            </a:r>
          </a:p>
          <a:p>
            <a:pPr marL="0" indent="0">
              <a:buNone/>
            </a:pPr>
            <a:r>
              <a:rPr lang="en-US" dirty="0"/>
              <a:t>The colonists were under control of the British. We know this, because the document mentions Great Britain, and refers to it as “He” (King George).  In the Sentiments article, men had more power than women. They say they cannot vote.</a:t>
            </a:r>
          </a:p>
        </p:txBody>
      </p:sp>
    </p:spTree>
    <p:extLst>
      <p:ext uri="{BB962C8B-B14F-4D97-AF65-F5344CB8AC3E}">
        <p14:creationId xmlns:p14="http://schemas.microsoft.com/office/powerpoint/2010/main" val="319625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D3FC-04C7-BE47-8D8F-819AAB0C3D8D}"/>
              </a:ext>
            </a:extLst>
          </p:cNvPr>
          <p:cNvSpPr>
            <a:spLocks noGrp="1"/>
          </p:cNvSpPr>
          <p:nvPr>
            <p:ph type="title"/>
          </p:nvPr>
        </p:nvSpPr>
        <p:spPr>
          <a:xfrm>
            <a:off x="457200" y="218114"/>
            <a:ext cx="8229600" cy="721352"/>
          </a:xfrm>
        </p:spPr>
        <p:txBody>
          <a:bodyPr/>
          <a:lstStyle/>
          <a:p>
            <a:r>
              <a:rPr lang="en-US" dirty="0"/>
              <a:t>Declaration Questions, 05/06/20</a:t>
            </a:r>
          </a:p>
        </p:txBody>
      </p:sp>
      <p:sp>
        <p:nvSpPr>
          <p:cNvPr id="3" name="Content Placeholder 2">
            <a:extLst>
              <a:ext uri="{FF2B5EF4-FFF2-40B4-BE49-F238E27FC236}">
                <a16:creationId xmlns:a16="http://schemas.microsoft.com/office/drawing/2014/main" id="{0C6DBCB0-33CD-3148-B451-82F7865AAD08}"/>
              </a:ext>
            </a:extLst>
          </p:cNvPr>
          <p:cNvSpPr>
            <a:spLocks noGrp="1"/>
          </p:cNvSpPr>
          <p:nvPr>
            <p:ph idx="1"/>
          </p:nvPr>
        </p:nvSpPr>
        <p:spPr>
          <a:xfrm>
            <a:off x="457200" y="1138806"/>
            <a:ext cx="8229600" cy="5228438"/>
          </a:xfrm>
        </p:spPr>
        <p:txBody>
          <a:bodyPr/>
          <a:lstStyle/>
          <a:p>
            <a:pPr marL="0" indent="0">
              <a:buNone/>
            </a:pPr>
            <a:r>
              <a:rPr lang="en-US" b="1" dirty="0"/>
              <a:t>3.</a:t>
            </a:r>
            <a:r>
              <a:rPr lang="en-US" dirty="0"/>
              <a:t>  </a:t>
            </a:r>
            <a:r>
              <a:rPr lang="en-US" b="1" dirty="0"/>
              <a:t>Relate Arguments</a:t>
            </a:r>
            <a:r>
              <a:rPr lang="en-US" dirty="0"/>
              <a:t>: How are the two 	declarations similar? How are they different? 	Use the authors’ claims, reasons, and 	evidence from both texts to explain your 	responses.</a:t>
            </a:r>
          </a:p>
          <a:p>
            <a:pPr marL="0" indent="0">
              <a:buNone/>
            </a:pPr>
            <a:endParaRPr lang="en-US" dirty="0"/>
          </a:p>
          <a:p>
            <a:pPr marL="0" indent="0">
              <a:buNone/>
            </a:pPr>
            <a:r>
              <a:rPr lang="en-US" dirty="0"/>
              <a:t>One way they are similar is that they both fight for human rights.</a:t>
            </a:r>
          </a:p>
          <a:p>
            <a:pPr marL="0" indent="0">
              <a:buNone/>
            </a:pPr>
            <a:r>
              <a:rPr lang="en-US" dirty="0"/>
              <a:t>One way they are different is they are fighting for men’s equality and then women’s equality.</a:t>
            </a:r>
          </a:p>
        </p:txBody>
      </p:sp>
    </p:spTree>
    <p:extLst>
      <p:ext uri="{BB962C8B-B14F-4D97-AF65-F5344CB8AC3E}">
        <p14:creationId xmlns:p14="http://schemas.microsoft.com/office/powerpoint/2010/main" val="36254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D3FC-04C7-BE47-8D8F-819AAB0C3D8D}"/>
              </a:ext>
            </a:extLst>
          </p:cNvPr>
          <p:cNvSpPr>
            <a:spLocks noGrp="1"/>
          </p:cNvSpPr>
          <p:nvPr>
            <p:ph type="title"/>
          </p:nvPr>
        </p:nvSpPr>
        <p:spPr>
          <a:xfrm>
            <a:off x="457200" y="218114"/>
            <a:ext cx="8229600" cy="721352"/>
          </a:xfrm>
        </p:spPr>
        <p:txBody>
          <a:bodyPr/>
          <a:lstStyle/>
          <a:p>
            <a:r>
              <a:rPr lang="en-US" dirty="0"/>
              <a:t>Declaration Questions, 05/06/20</a:t>
            </a:r>
          </a:p>
        </p:txBody>
      </p:sp>
      <p:sp>
        <p:nvSpPr>
          <p:cNvPr id="3" name="Content Placeholder 2">
            <a:extLst>
              <a:ext uri="{FF2B5EF4-FFF2-40B4-BE49-F238E27FC236}">
                <a16:creationId xmlns:a16="http://schemas.microsoft.com/office/drawing/2014/main" id="{0C6DBCB0-33CD-3148-B451-82F7865AAD08}"/>
              </a:ext>
            </a:extLst>
          </p:cNvPr>
          <p:cNvSpPr>
            <a:spLocks noGrp="1"/>
          </p:cNvSpPr>
          <p:nvPr>
            <p:ph idx="1"/>
          </p:nvPr>
        </p:nvSpPr>
        <p:spPr>
          <a:xfrm>
            <a:off x="457200" y="1138805"/>
            <a:ext cx="8229600" cy="5605705"/>
          </a:xfrm>
        </p:spPr>
        <p:txBody>
          <a:bodyPr/>
          <a:lstStyle/>
          <a:p>
            <a:pPr marL="0" indent="0">
              <a:buNone/>
            </a:pPr>
            <a:r>
              <a:rPr lang="en-US" b="1" dirty="0"/>
              <a:t>4.</a:t>
            </a:r>
            <a:r>
              <a:rPr lang="en-US" dirty="0"/>
              <a:t>  </a:t>
            </a:r>
            <a:r>
              <a:rPr lang="en-US" b="1" dirty="0"/>
              <a:t>Form Generalizations</a:t>
            </a:r>
            <a:r>
              <a:rPr lang="en-US" dirty="0"/>
              <a:t>: What generalizations 	can you make about how the authors of the 	two declarations had been treated? Use 	evidence from each text to support your 	response. What do you think life was like for   	these two groups of people?</a:t>
            </a:r>
          </a:p>
          <a:p>
            <a:pPr marL="0" indent="0">
              <a:buNone/>
            </a:pPr>
            <a:r>
              <a:rPr lang="en-US" dirty="0"/>
              <a:t>I think that the women experienced sexism. they always stayed at home, and stuck to their “roles” at the time. </a:t>
            </a:r>
          </a:p>
          <a:p>
            <a:pPr marL="0" indent="0">
              <a:buNone/>
            </a:pPr>
            <a:r>
              <a:rPr lang="en-US" dirty="0"/>
              <a:t>I believe this because on page 625 “all colleges are closed against her,” meaning women.</a:t>
            </a:r>
          </a:p>
        </p:txBody>
      </p:sp>
    </p:spTree>
    <p:extLst>
      <p:ext uri="{BB962C8B-B14F-4D97-AF65-F5344CB8AC3E}">
        <p14:creationId xmlns:p14="http://schemas.microsoft.com/office/powerpoint/2010/main" val="260695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DB1B-090E-CB41-929D-A4353B02AE67}"/>
              </a:ext>
            </a:extLst>
          </p:cNvPr>
          <p:cNvSpPr>
            <a:spLocks noGrp="1"/>
          </p:cNvSpPr>
          <p:nvPr>
            <p:ph type="title"/>
          </p:nvPr>
        </p:nvSpPr>
        <p:spPr>
          <a:xfrm>
            <a:off x="457200" y="274638"/>
            <a:ext cx="8229600" cy="918368"/>
          </a:xfrm>
        </p:spPr>
        <p:txBody>
          <a:bodyPr/>
          <a:lstStyle/>
          <a:p>
            <a:r>
              <a:rPr lang="en-US" u="sng" dirty="0"/>
              <a:t>“4</a:t>
            </a:r>
            <a:r>
              <a:rPr lang="en-US" u="sng" baseline="30000" dirty="0"/>
              <a:t>th</a:t>
            </a:r>
            <a:r>
              <a:rPr lang="en-US" u="sng" dirty="0"/>
              <a:t> of July” Speech, 05/06/20</a:t>
            </a:r>
          </a:p>
        </p:txBody>
      </p:sp>
      <p:sp>
        <p:nvSpPr>
          <p:cNvPr id="3" name="Content Placeholder 2">
            <a:extLst>
              <a:ext uri="{FF2B5EF4-FFF2-40B4-BE49-F238E27FC236}">
                <a16:creationId xmlns:a16="http://schemas.microsoft.com/office/drawing/2014/main" id="{C33C75FA-7ADF-B141-97D4-108401CF7371}"/>
              </a:ext>
            </a:extLst>
          </p:cNvPr>
          <p:cNvSpPr>
            <a:spLocks noGrp="1"/>
          </p:cNvSpPr>
          <p:nvPr>
            <p:ph idx="1"/>
          </p:nvPr>
        </p:nvSpPr>
        <p:spPr>
          <a:xfrm>
            <a:off x="457200" y="1378744"/>
            <a:ext cx="8229600" cy="4643438"/>
          </a:xfrm>
        </p:spPr>
        <p:txBody>
          <a:bodyPr/>
          <a:lstStyle/>
          <a:p>
            <a:r>
              <a:rPr lang="en-US" dirty="0"/>
              <a:t>Read the speech from </a:t>
            </a:r>
            <a:r>
              <a:rPr lang="en-US" b="1" dirty="0"/>
              <a:t>page 630-633 </a:t>
            </a:r>
            <a:r>
              <a:rPr lang="en-US" dirty="0"/>
              <a:t>called, “</a:t>
            </a:r>
            <a:r>
              <a:rPr lang="en-US" i="1" dirty="0"/>
              <a:t>What to the Slave Is the Fourth of July?</a:t>
            </a:r>
            <a:r>
              <a:rPr lang="en-US" dirty="0"/>
              <a:t>” by Frederick Douglass.</a:t>
            </a:r>
          </a:p>
          <a:p>
            <a:r>
              <a:rPr lang="en-US" dirty="0"/>
              <a:t>As you read the story, write down notes and questions </a:t>
            </a:r>
            <a:r>
              <a:rPr lang="en-US" b="1" dirty="0"/>
              <a:t>in your notebook</a:t>
            </a:r>
            <a:r>
              <a:rPr lang="en-US" dirty="0"/>
              <a:t>.</a:t>
            </a:r>
          </a:p>
          <a:p>
            <a:r>
              <a:rPr lang="en-US" dirty="0"/>
              <a:t>You must have </a:t>
            </a:r>
            <a:r>
              <a:rPr lang="en-US" b="1" dirty="0"/>
              <a:t>10 bullet points of notes</a:t>
            </a:r>
            <a:r>
              <a:rPr lang="en-US" dirty="0"/>
              <a:t>, and you must write </a:t>
            </a:r>
            <a:r>
              <a:rPr lang="en-US" b="1" dirty="0"/>
              <a:t>5 questions </a:t>
            </a:r>
            <a:r>
              <a:rPr lang="en-US" dirty="0"/>
              <a:t>that you have. Your questions can be about vocabulary, ideas, history, connections to today etc.</a:t>
            </a:r>
          </a:p>
          <a:p>
            <a:endParaRPr lang="en-US" dirty="0"/>
          </a:p>
        </p:txBody>
      </p:sp>
    </p:spTree>
    <p:extLst>
      <p:ext uri="{BB962C8B-B14F-4D97-AF65-F5344CB8AC3E}">
        <p14:creationId xmlns:p14="http://schemas.microsoft.com/office/powerpoint/2010/main" val="197477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DB1B-090E-CB41-929D-A4353B02AE67}"/>
              </a:ext>
            </a:extLst>
          </p:cNvPr>
          <p:cNvSpPr>
            <a:spLocks noGrp="1"/>
          </p:cNvSpPr>
          <p:nvPr>
            <p:ph type="title"/>
          </p:nvPr>
        </p:nvSpPr>
        <p:spPr>
          <a:xfrm>
            <a:off x="457200" y="185738"/>
            <a:ext cx="8229600" cy="721518"/>
          </a:xfrm>
        </p:spPr>
        <p:txBody>
          <a:bodyPr/>
          <a:lstStyle/>
          <a:p>
            <a:r>
              <a:rPr lang="en-US" u="sng" dirty="0"/>
              <a:t>“4</a:t>
            </a:r>
            <a:r>
              <a:rPr lang="en-US" u="sng" baseline="30000" dirty="0"/>
              <a:t>th</a:t>
            </a:r>
            <a:r>
              <a:rPr lang="en-US" u="sng" dirty="0"/>
              <a:t> of July” Speech, 05/07/20</a:t>
            </a:r>
          </a:p>
        </p:txBody>
      </p:sp>
      <p:sp>
        <p:nvSpPr>
          <p:cNvPr id="3" name="Content Placeholder 2">
            <a:extLst>
              <a:ext uri="{FF2B5EF4-FFF2-40B4-BE49-F238E27FC236}">
                <a16:creationId xmlns:a16="http://schemas.microsoft.com/office/drawing/2014/main" id="{C33C75FA-7ADF-B141-97D4-108401CF7371}"/>
              </a:ext>
            </a:extLst>
          </p:cNvPr>
          <p:cNvSpPr>
            <a:spLocks noGrp="1"/>
          </p:cNvSpPr>
          <p:nvPr>
            <p:ph idx="1"/>
          </p:nvPr>
        </p:nvSpPr>
        <p:spPr>
          <a:xfrm>
            <a:off x="457200" y="907255"/>
            <a:ext cx="8229600" cy="5686425"/>
          </a:xfrm>
        </p:spPr>
        <p:txBody>
          <a:bodyPr/>
          <a:lstStyle/>
          <a:p>
            <a:r>
              <a:rPr lang="en-US" dirty="0"/>
              <a:t>Write a paragraph (5-8 sentences) in your notebook answering the following question:</a:t>
            </a:r>
          </a:p>
          <a:p>
            <a:endParaRPr lang="en-US" dirty="0"/>
          </a:p>
          <a:p>
            <a:r>
              <a:rPr lang="en-US" dirty="0"/>
              <a:t>What is your opinion about Frederick Douglass’ speech about the Fourth of July? Do you agree with him? Do you disagree with him? Are there parts that you agree/disagree with? Does he use good </a:t>
            </a:r>
            <a:r>
              <a:rPr lang="en-US" b="1" dirty="0"/>
              <a:t>rhetoric</a:t>
            </a:r>
            <a:r>
              <a:rPr lang="en-US" dirty="0"/>
              <a:t> (</a:t>
            </a:r>
            <a:r>
              <a:rPr lang="en-US" i="1" dirty="0"/>
              <a:t>logos</a:t>
            </a:r>
            <a:r>
              <a:rPr lang="en-US" dirty="0"/>
              <a:t>, </a:t>
            </a:r>
            <a:r>
              <a:rPr lang="en-US" i="1" dirty="0"/>
              <a:t>pathos</a:t>
            </a:r>
            <a:r>
              <a:rPr lang="en-US" dirty="0"/>
              <a:t>, </a:t>
            </a:r>
            <a:r>
              <a:rPr lang="en-US" i="1" dirty="0"/>
              <a:t>ethos</a:t>
            </a:r>
            <a:r>
              <a:rPr lang="en-US" dirty="0"/>
              <a:t>)? Does he make strong arguments? Explain your ideas and use at least one example (with page #) from the text.</a:t>
            </a:r>
          </a:p>
        </p:txBody>
      </p:sp>
    </p:spTree>
    <p:extLst>
      <p:ext uri="{BB962C8B-B14F-4D97-AF65-F5344CB8AC3E}">
        <p14:creationId xmlns:p14="http://schemas.microsoft.com/office/powerpoint/2010/main" val="317670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383D-67FF-0648-BF92-111753708E24}"/>
              </a:ext>
            </a:extLst>
          </p:cNvPr>
          <p:cNvSpPr>
            <a:spLocks noGrp="1"/>
          </p:cNvSpPr>
          <p:nvPr>
            <p:ph type="title"/>
          </p:nvPr>
        </p:nvSpPr>
        <p:spPr>
          <a:xfrm>
            <a:off x="457200" y="321468"/>
            <a:ext cx="8229600" cy="803275"/>
          </a:xfrm>
        </p:spPr>
        <p:txBody>
          <a:bodyPr/>
          <a:lstStyle/>
          <a:p>
            <a:r>
              <a:rPr lang="en-US" u="sng" dirty="0"/>
              <a:t>What is Rhetoric?</a:t>
            </a:r>
          </a:p>
        </p:txBody>
      </p:sp>
      <p:sp>
        <p:nvSpPr>
          <p:cNvPr id="3" name="Content Placeholder 2">
            <a:extLst>
              <a:ext uri="{FF2B5EF4-FFF2-40B4-BE49-F238E27FC236}">
                <a16:creationId xmlns:a16="http://schemas.microsoft.com/office/drawing/2014/main" id="{762B3844-BBC3-B642-822A-0C33CCFA4924}"/>
              </a:ext>
            </a:extLst>
          </p:cNvPr>
          <p:cNvSpPr>
            <a:spLocks noGrp="1"/>
          </p:cNvSpPr>
          <p:nvPr>
            <p:ph idx="1"/>
          </p:nvPr>
        </p:nvSpPr>
        <p:spPr>
          <a:xfrm>
            <a:off x="457200" y="1235869"/>
            <a:ext cx="8229600" cy="4922044"/>
          </a:xfrm>
        </p:spPr>
        <p:txBody>
          <a:bodyPr/>
          <a:lstStyle/>
          <a:p>
            <a:r>
              <a:rPr lang="en-US" dirty="0"/>
              <a:t>Rhetoric is the persuasive way that we speak, write, and make arguments. It uses:</a:t>
            </a:r>
          </a:p>
          <a:p>
            <a:endParaRPr lang="en-US" dirty="0"/>
          </a:p>
          <a:p>
            <a:r>
              <a:rPr lang="en-US" b="1" i="1" dirty="0"/>
              <a:t>Logos</a:t>
            </a:r>
            <a:r>
              <a:rPr lang="en-US" dirty="0"/>
              <a:t>: when you use </a:t>
            </a:r>
            <a:r>
              <a:rPr lang="en-US" i="1" dirty="0"/>
              <a:t>logic/evidence </a:t>
            </a:r>
            <a:r>
              <a:rPr lang="en-US" dirty="0"/>
              <a:t>to make your points</a:t>
            </a:r>
          </a:p>
          <a:p>
            <a:r>
              <a:rPr lang="en-US" b="1" i="1" dirty="0"/>
              <a:t>Pathos</a:t>
            </a:r>
            <a:r>
              <a:rPr lang="en-US" dirty="0"/>
              <a:t>: when you use </a:t>
            </a:r>
            <a:r>
              <a:rPr lang="en-US" i="1" dirty="0"/>
              <a:t>emotions/feelings </a:t>
            </a:r>
            <a:r>
              <a:rPr lang="en-US" dirty="0"/>
              <a:t>to make your points</a:t>
            </a:r>
          </a:p>
          <a:p>
            <a:r>
              <a:rPr lang="en-US" b="1" i="1" dirty="0"/>
              <a:t>Ethos</a:t>
            </a:r>
            <a:r>
              <a:rPr lang="en-US" dirty="0"/>
              <a:t>: when you use </a:t>
            </a:r>
            <a:r>
              <a:rPr lang="en-US" i="1" dirty="0"/>
              <a:t>credibility/trust </a:t>
            </a:r>
            <a:r>
              <a:rPr lang="en-US" dirty="0"/>
              <a:t>to make your points</a:t>
            </a:r>
          </a:p>
        </p:txBody>
      </p:sp>
    </p:spTree>
    <p:extLst>
      <p:ext uri="{BB962C8B-B14F-4D97-AF65-F5344CB8AC3E}">
        <p14:creationId xmlns:p14="http://schemas.microsoft.com/office/powerpoint/2010/main" val="2082578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{D1078DF0-4EF3-E948-B3B9-FAE58B1F5B56}tf16401378</Template>
  <TotalTime>21348</TotalTime>
  <Words>1737</Words>
  <Application>Microsoft Macintosh PowerPoint</Application>
  <PresentationFormat>On-screen Show (4:3)</PresentationFormat>
  <Paragraphs>99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ELA, Week 34</vt:lpstr>
      <vt:lpstr>Declaration of Independence, Monday, 05/05/20</vt:lpstr>
      <vt:lpstr>Declaration Questions, 05/06/20</vt:lpstr>
      <vt:lpstr>Declaration Questions, 05/06/20</vt:lpstr>
      <vt:lpstr>Declaration Questions, 05/06/20</vt:lpstr>
      <vt:lpstr>Declaration Questions, 05/06/20</vt:lpstr>
      <vt:lpstr>“4th of July” Speech, 05/06/20</vt:lpstr>
      <vt:lpstr>“4th of July” Speech, 05/07/20</vt:lpstr>
      <vt:lpstr>What is Rhetoric?</vt:lpstr>
      <vt:lpstr>Unit 6 Assignment, 05/08/20</vt:lpstr>
      <vt:lpstr>Unit 6 Assignment, 05/08/20</vt:lpstr>
      <vt:lpstr>PowerPoint Presentation</vt:lpstr>
      <vt:lpstr>South Africa History</vt:lpstr>
      <vt:lpstr>Nelson Mandela</vt:lpstr>
      <vt:lpstr>“Long Walk to Freedom” Notes</vt:lpstr>
      <vt:lpstr>“Long Walk to Freedom,” 04/27/20</vt:lpstr>
      <vt:lpstr>“Long Walk to Freedom,” 04/29/20</vt:lpstr>
    </vt:vector>
  </TitlesOfParts>
  <Company>Mac Home And Student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Haenlein</dc:creator>
  <cp:lastModifiedBy>Brandy Haenlein</cp:lastModifiedBy>
  <cp:revision>641</cp:revision>
  <dcterms:created xsi:type="dcterms:W3CDTF">2017-10-02T01:24:48Z</dcterms:created>
  <dcterms:modified xsi:type="dcterms:W3CDTF">2020-05-08T16:59:16Z</dcterms:modified>
</cp:coreProperties>
</file>