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566" r:id="rId2"/>
    <p:sldId id="586" r:id="rId3"/>
    <p:sldId id="595" r:id="rId4"/>
    <p:sldId id="596" r:id="rId5"/>
    <p:sldId id="588" r:id="rId6"/>
    <p:sldId id="589" r:id="rId7"/>
    <p:sldId id="597" r:id="rId8"/>
    <p:sldId id="598" r:id="rId9"/>
    <p:sldId id="599" r:id="rId10"/>
    <p:sldId id="603" r:id="rId11"/>
    <p:sldId id="600" r:id="rId12"/>
    <p:sldId id="602" r:id="rId13"/>
    <p:sldId id="601" r:id="rId14"/>
    <p:sldId id="590" r:id="rId1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Haenle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1AF"/>
    <a:srgbClr val="F1F7C2"/>
    <a:srgbClr val="F8F095"/>
    <a:srgbClr val="EAF1DE"/>
    <a:srgbClr val="FDEADA"/>
    <a:srgbClr val="E4F7FF"/>
    <a:srgbClr val="FCDAA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85" autoAdjust="0"/>
    <p:restoredTop sz="94750"/>
  </p:normalViewPr>
  <p:slideViewPr>
    <p:cSldViewPr snapToGrid="0" snapToObjects="1">
      <p:cViewPr varScale="1">
        <p:scale>
          <a:sx n="152" d="100"/>
          <a:sy n="152" d="100"/>
        </p:scale>
        <p:origin x="1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a:defRPr sz="1200">
                <a:latin typeface="Calibri" pitchFamily="34" charset="0"/>
              </a:defRPr>
            </a:lvl1pPr>
          </a:lstStyle>
          <a:p>
            <a:pPr>
              <a:defRPr/>
            </a:pPr>
            <a:fld id="{D246BA50-6A09-463A-9BF8-C6AB97E79E00}" type="datetimeFigureOut">
              <a:rPr lang="en-US"/>
              <a:pPr>
                <a:defRPr/>
              </a:pPr>
              <a:t>4/29/20</a:t>
            </a:fld>
            <a:endParaRPr lang="en-US"/>
          </a:p>
        </p:txBody>
      </p:sp>
      <p:sp>
        <p:nvSpPr>
          <p:cNvPr id="4" name="Slide Image Placeholder 3"/>
          <p:cNvSpPr>
            <a:spLocks noGrp="1" noRot="1" noChangeAspect="1"/>
          </p:cNvSpPr>
          <p:nvPr>
            <p:ph type="sldImg" idx="2"/>
          </p:nvPr>
        </p:nvSpPr>
        <p:spPr>
          <a:xfrm>
            <a:off x="1412875" y="1162050"/>
            <a:ext cx="418465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73575"/>
            <a:ext cx="5607050" cy="366077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atin typeface="Calibri" pitchFamily="34" charset="0"/>
              </a:defRPr>
            </a:lvl1pPr>
          </a:lstStyle>
          <a:p>
            <a:pPr>
              <a:defRPr/>
            </a:pPr>
            <a:fld id="{1486B23A-4BC5-4E25-9FD5-EE4F3C8B32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475E4B-101F-405D-80F6-D7CD3F297B43}"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D0299-0447-4A76-BB5D-459AEE063C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C62CD8-B6F5-4A19-833F-02C1D476E973}"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5784B3-E00D-4CD6-BDE7-096BD68E6B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FD3BFA-C7BF-4211-8A3A-DCCABDD0C3D0}"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FA185-5CB4-4A27-99A4-68E5A97940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3F678FCB-9601-4F88-A371-401326800079}"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FA39D-0B9D-44A1-9AA4-FECAA4A335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BED4F9-433D-4ABB-BBB4-894B8F9FDE04}"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6AF3D-83BC-4405-99EE-7A54EA540B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95E4D-D905-4600-A7C7-DE59C3A82439}" type="datetimeFigureOut">
              <a:rPr lang="en-US"/>
              <a:pPr>
                <a:defRPr/>
              </a:pPr>
              <a:t>4/29/20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6AB91-1BA7-4516-B401-7AF516ADF9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4F0136-BE29-4A8A-A25A-BBEF850A05F0}" type="datetimeFigureOut">
              <a:rPr lang="en-US"/>
              <a:pPr>
                <a:defRPr/>
              </a:pPr>
              <a:t>4/29/20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C18F4-B4CA-4A4A-A6D7-1141BA7781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D3805A-0B2E-457C-A19A-3558459966EA}" type="datetimeFigureOut">
              <a:rPr lang="en-US"/>
              <a:pPr>
                <a:defRPr/>
              </a:pPr>
              <a:t>4/29/20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9A13BE-A4C4-49F6-87C6-0D88E999B7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C92E14-57BF-4500-BF32-D1499EBF7CC1}" type="datetimeFigureOut">
              <a:rPr lang="en-US"/>
              <a:pPr>
                <a:defRPr/>
              </a:pPr>
              <a:t>4/29/20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C48DB0-1FD2-41DE-B188-2F8D53C709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346CE-8DB8-4067-9E11-3809B6BB753A}" type="datetimeFigureOut">
              <a:rPr lang="en-US"/>
              <a:pPr>
                <a:defRPr/>
              </a:pPr>
              <a:t>4/29/20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FD4B32-0709-455C-87A7-33CAE9EC80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8FD1F-B358-434A-A219-166310203C48}" type="datetimeFigureOut">
              <a:rPr lang="en-US"/>
              <a:pPr>
                <a:defRPr/>
              </a:pPr>
              <a:t>4/29/20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41E660-8998-4EBF-A770-F527796A13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2567B4-0A47-4062-83F9-211AEAE07C08}" type="datetimeFigureOut">
              <a:rPr lang="en-US"/>
              <a:pPr>
                <a:defRPr/>
              </a:pPr>
              <a:t>4/29/20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26C12F-1EE1-4051-9A55-5A621A3A60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5AB55-45E7-4BEF-A657-843B1722E1C9}" type="datetimeFigureOut">
              <a:rPr lang="en-US"/>
              <a:pPr>
                <a:defRPr/>
              </a:pPr>
              <a:t>4/29/20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02EE0B-D71D-43DF-AF22-29DCE5A8D1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ile:Boers_1881.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en.wikipedia.org/wiki/File:Flag_of_South_Africa.svg" TargetMode="External"/><Relationship Id="rId1" Type="http://schemas.openxmlformats.org/officeDocument/2006/relationships/slideLayout" Target="../slideLayouts/slideLayout2.xml"/><Relationship Id="rId6" Type="http://schemas.openxmlformats.org/officeDocument/2006/relationships/hyperlink" Target="https://en.wikipedia.org/wiki/File:South_Africa_-_Location_Map_(2013)_-_ZAF_-_UNOCHA.svg" TargetMode="External"/><Relationship Id="rId11" Type="http://schemas.openxmlformats.org/officeDocument/2006/relationships/image" Target="../media/image5.jpeg"/><Relationship Id="rId5" Type="http://schemas.openxmlformats.org/officeDocument/2006/relationships/image" Target="../media/image2.png"/><Relationship Id="rId10" Type="http://schemas.openxmlformats.org/officeDocument/2006/relationships/hyperlink" Target="https://en.wikipedia.org/wiki/File:ApartheidSignEnglishAfrikaans.jpg" TargetMode="External"/><Relationship Id="rId4" Type="http://schemas.openxmlformats.org/officeDocument/2006/relationships/hyperlink" Target="https://en.wikipedia.org/wiki/File:Location_South_Africa_AU_Africa.svg"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File:Nelson_Mandela_tributes_in_Parliament_Square_-_London_-_DSCF0404.jpg" TargetMode="External"/><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https://en.wikipedia.org/wiki/File:Nelson_Mandela-2008_(edit).jpg" TargetMode="External"/><Relationship Id="rId1" Type="http://schemas.openxmlformats.org/officeDocument/2006/relationships/slideLayout" Target="../slideLayouts/slideLayout2.xml"/><Relationship Id="rId6" Type="http://schemas.openxmlformats.org/officeDocument/2006/relationships/hyperlink" Target="https://en.wikipedia.org/wiki/File:African_National_Congress_logo.svg" TargetMode="External"/><Relationship Id="rId5" Type="http://schemas.openxmlformats.org/officeDocument/2006/relationships/image" Target="../media/image7.jpeg"/><Relationship Id="rId4" Type="http://schemas.openxmlformats.org/officeDocument/2006/relationships/hyperlink" Target="https://en.wikipedia.org/wiki/File:Young_Mandela.jpg" TargetMode="Externa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77982" y="62345"/>
            <a:ext cx="8229600" cy="600220"/>
          </a:xfrm>
        </p:spPr>
        <p:txBody>
          <a:bodyPr/>
          <a:lstStyle/>
          <a:p>
            <a:pPr eaLnBrk="1" hangingPunct="1"/>
            <a:r>
              <a:rPr lang="en-US" dirty="0"/>
              <a:t>ELA, Week 32-33</a:t>
            </a:r>
          </a:p>
        </p:txBody>
      </p:sp>
      <p:sp>
        <p:nvSpPr>
          <p:cNvPr id="32771" name="Content Placeholder 2"/>
          <p:cNvSpPr>
            <a:spLocks noGrp="1"/>
          </p:cNvSpPr>
          <p:nvPr>
            <p:ph idx="1"/>
          </p:nvPr>
        </p:nvSpPr>
        <p:spPr>
          <a:xfrm>
            <a:off x="287482" y="798656"/>
            <a:ext cx="8610600" cy="5886162"/>
          </a:xfrm>
        </p:spPr>
        <p:txBody>
          <a:bodyPr/>
          <a:lstStyle/>
          <a:p>
            <a:pPr eaLnBrk="1" hangingPunct="1">
              <a:spcBef>
                <a:spcPct val="0"/>
              </a:spcBef>
            </a:pPr>
            <a:r>
              <a:rPr lang="en-US" u="sng" dirty="0"/>
              <a:t>Content Objectives</a:t>
            </a:r>
          </a:p>
          <a:p>
            <a:pPr marL="514350" lvl="1" indent="0" eaLnBrk="1" hangingPunct="1">
              <a:spcBef>
                <a:spcPct val="0"/>
              </a:spcBef>
              <a:buFont typeface="Arial" charset="0"/>
              <a:buNone/>
            </a:pPr>
            <a:r>
              <a:rPr lang="en-US" sz="3200" dirty="0"/>
              <a:t>I can analyze Unit 6’s essential question: “</a:t>
            </a:r>
            <a:r>
              <a:rPr lang="en-US" sz="3200" i="1" dirty="0"/>
              <a:t>How Can We Balance Everyone’s Rights?</a:t>
            </a:r>
            <a:r>
              <a:rPr lang="en-US" sz="3200" dirty="0"/>
              <a:t>” by reading and discussing the autobiography “Long Walk to Freedom” by Nelson Mandela (p.608-615).</a:t>
            </a:r>
          </a:p>
          <a:p>
            <a:pPr marL="514350" lvl="1" indent="0" eaLnBrk="1" hangingPunct="1">
              <a:spcBef>
                <a:spcPct val="0"/>
              </a:spcBef>
              <a:buFont typeface="Arial" charset="0"/>
              <a:buNone/>
            </a:pPr>
            <a:endParaRPr lang="en-US" sz="3200" dirty="0"/>
          </a:p>
          <a:p>
            <a:pPr eaLnBrk="1" hangingPunct="1">
              <a:spcBef>
                <a:spcPct val="0"/>
              </a:spcBef>
            </a:pPr>
            <a:r>
              <a:rPr lang="en-US" u="sng" dirty="0"/>
              <a:t>Language Objectives</a:t>
            </a:r>
          </a:p>
          <a:p>
            <a:pPr marL="514350" lvl="1" indent="0" eaLnBrk="1" hangingPunct="1">
              <a:spcBef>
                <a:spcPct val="0"/>
              </a:spcBef>
              <a:buFont typeface="Arial" charset="0"/>
              <a:buNone/>
            </a:pPr>
            <a:r>
              <a:rPr lang="en-US" sz="3200" dirty="0"/>
              <a:t>I can write to explain details about the unit and its focus on rights and responsibilities by reading and analyzing the informative text and relating it back to the unit’s essential question and to my own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EEC4-F091-F44E-B4C7-28ECEA09D2DE}"/>
              </a:ext>
            </a:extLst>
          </p:cNvPr>
          <p:cNvSpPr>
            <a:spLocks noGrp="1"/>
          </p:cNvSpPr>
          <p:nvPr>
            <p:ph type="title"/>
          </p:nvPr>
        </p:nvSpPr>
        <p:spPr>
          <a:xfrm>
            <a:off x="457200" y="274638"/>
            <a:ext cx="8229600" cy="688857"/>
          </a:xfrm>
        </p:spPr>
        <p:txBody>
          <a:bodyPr/>
          <a:lstStyle/>
          <a:p>
            <a:r>
              <a:rPr lang="en-US" dirty="0"/>
              <a:t>Student Responses</a:t>
            </a:r>
          </a:p>
        </p:txBody>
      </p:sp>
      <p:sp>
        <p:nvSpPr>
          <p:cNvPr id="3" name="Content Placeholder 2">
            <a:extLst>
              <a:ext uri="{FF2B5EF4-FFF2-40B4-BE49-F238E27FC236}">
                <a16:creationId xmlns:a16="http://schemas.microsoft.com/office/drawing/2014/main" id="{638B68E0-2712-0C47-925F-4A6B5F2E280F}"/>
              </a:ext>
            </a:extLst>
          </p:cNvPr>
          <p:cNvSpPr>
            <a:spLocks noGrp="1"/>
          </p:cNvSpPr>
          <p:nvPr>
            <p:ph idx="1"/>
          </p:nvPr>
        </p:nvSpPr>
        <p:spPr>
          <a:xfrm>
            <a:off x="457200" y="1600201"/>
            <a:ext cx="8229600" cy="4094854"/>
          </a:xfrm>
        </p:spPr>
        <p:txBody>
          <a:bodyPr/>
          <a:lstStyle/>
          <a:p>
            <a:r>
              <a:rPr lang="en-US" dirty="0"/>
              <a:t>Yes, I agree with this because courage doesn't mean you're not afraid of something, courage means that you are willing to stand up for something you were afraid of. It also means having the ability to face your fears, and according to Mandela, courage is not the absence of fear. It means fighting and overcoming the fear.</a:t>
            </a:r>
          </a:p>
        </p:txBody>
      </p:sp>
    </p:spTree>
    <p:extLst>
      <p:ext uri="{BB962C8B-B14F-4D97-AF65-F5344CB8AC3E}">
        <p14:creationId xmlns:p14="http://schemas.microsoft.com/office/powerpoint/2010/main" val="321157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EEC4-F091-F44E-B4C7-28ECEA09D2DE}"/>
              </a:ext>
            </a:extLst>
          </p:cNvPr>
          <p:cNvSpPr>
            <a:spLocks noGrp="1"/>
          </p:cNvSpPr>
          <p:nvPr>
            <p:ph type="title"/>
          </p:nvPr>
        </p:nvSpPr>
        <p:spPr>
          <a:xfrm>
            <a:off x="457200" y="274638"/>
            <a:ext cx="8229600" cy="688857"/>
          </a:xfrm>
        </p:spPr>
        <p:txBody>
          <a:bodyPr/>
          <a:lstStyle/>
          <a:p>
            <a:r>
              <a:rPr lang="en-US" dirty="0"/>
              <a:t>Student Responses</a:t>
            </a:r>
          </a:p>
        </p:txBody>
      </p:sp>
      <p:sp>
        <p:nvSpPr>
          <p:cNvPr id="3" name="Content Placeholder 2">
            <a:extLst>
              <a:ext uri="{FF2B5EF4-FFF2-40B4-BE49-F238E27FC236}">
                <a16:creationId xmlns:a16="http://schemas.microsoft.com/office/drawing/2014/main" id="{638B68E0-2712-0C47-925F-4A6B5F2E280F}"/>
              </a:ext>
            </a:extLst>
          </p:cNvPr>
          <p:cNvSpPr>
            <a:spLocks noGrp="1"/>
          </p:cNvSpPr>
          <p:nvPr>
            <p:ph idx="1"/>
          </p:nvPr>
        </p:nvSpPr>
        <p:spPr>
          <a:xfrm>
            <a:off x="457200" y="1600200"/>
            <a:ext cx="8229600" cy="4530575"/>
          </a:xfrm>
        </p:spPr>
        <p:txBody>
          <a:bodyPr/>
          <a:lstStyle/>
          <a:p>
            <a:r>
              <a:rPr lang="en-US" dirty="0"/>
              <a:t>I chose the first quote because I agree with this quote. I have fear with lots of things, and I think I should face them. If I don't face them, they will stay with me. I will not be able to move on if my fears will stay with me. I should face my fear to break it and move on in my life. Everyone should do that. This is very important for everyone and that's why I agree with this quote.</a:t>
            </a:r>
          </a:p>
        </p:txBody>
      </p:sp>
    </p:spTree>
    <p:extLst>
      <p:ext uri="{BB962C8B-B14F-4D97-AF65-F5344CB8AC3E}">
        <p14:creationId xmlns:p14="http://schemas.microsoft.com/office/powerpoint/2010/main" val="92851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EEC4-F091-F44E-B4C7-28ECEA09D2DE}"/>
              </a:ext>
            </a:extLst>
          </p:cNvPr>
          <p:cNvSpPr>
            <a:spLocks noGrp="1"/>
          </p:cNvSpPr>
          <p:nvPr>
            <p:ph type="title"/>
          </p:nvPr>
        </p:nvSpPr>
        <p:spPr>
          <a:xfrm>
            <a:off x="457200" y="274638"/>
            <a:ext cx="8229600" cy="688857"/>
          </a:xfrm>
        </p:spPr>
        <p:txBody>
          <a:bodyPr/>
          <a:lstStyle/>
          <a:p>
            <a:r>
              <a:rPr lang="en-US" dirty="0"/>
              <a:t>Student Responses</a:t>
            </a:r>
          </a:p>
        </p:txBody>
      </p:sp>
      <p:sp>
        <p:nvSpPr>
          <p:cNvPr id="3" name="Content Placeholder 2">
            <a:extLst>
              <a:ext uri="{FF2B5EF4-FFF2-40B4-BE49-F238E27FC236}">
                <a16:creationId xmlns:a16="http://schemas.microsoft.com/office/drawing/2014/main" id="{638B68E0-2712-0C47-925F-4A6B5F2E280F}"/>
              </a:ext>
            </a:extLst>
          </p:cNvPr>
          <p:cNvSpPr>
            <a:spLocks noGrp="1"/>
          </p:cNvSpPr>
          <p:nvPr>
            <p:ph idx="1"/>
          </p:nvPr>
        </p:nvSpPr>
        <p:spPr>
          <a:xfrm>
            <a:off x="457200" y="1152205"/>
            <a:ext cx="8229600" cy="4530575"/>
          </a:xfrm>
        </p:spPr>
        <p:txBody>
          <a:bodyPr/>
          <a:lstStyle/>
          <a:p>
            <a:r>
              <a:rPr lang="en-US" dirty="0"/>
              <a:t>I chose the second quote because everyone needs to always understand what other people feel. If you know what a person feels from hate, you can help that person and many others learn. So what I'm basically saying is to put your feet in someone's shoes. This helps everyone feel positive and the world can come together in peace.</a:t>
            </a:r>
          </a:p>
        </p:txBody>
      </p:sp>
    </p:spTree>
    <p:extLst>
      <p:ext uri="{BB962C8B-B14F-4D97-AF65-F5344CB8AC3E}">
        <p14:creationId xmlns:p14="http://schemas.microsoft.com/office/powerpoint/2010/main" val="307234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EEC4-F091-F44E-B4C7-28ECEA09D2DE}"/>
              </a:ext>
            </a:extLst>
          </p:cNvPr>
          <p:cNvSpPr>
            <a:spLocks noGrp="1"/>
          </p:cNvSpPr>
          <p:nvPr>
            <p:ph type="title"/>
          </p:nvPr>
        </p:nvSpPr>
        <p:spPr>
          <a:xfrm>
            <a:off x="457200" y="274638"/>
            <a:ext cx="8229600" cy="688857"/>
          </a:xfrm>
        </p:spPr>
        <p:txBody>
          <a:bodyPr/>
          <a:lstStyle/>
          <a:p>
            <a:r>
              <a:rPr lang="en-US" dirty="0"/>
              <a:t>Student Responses</a:t>
            </a:r>
          </a:p>
        </p:txBody>
      </p:sp>
      <p:sp>
        <p:nvSpPr>
          <p:cNvPr id="3" name="Content Placeholder 2">
            <a:extLst>
              <a:ext uri="{FF2B5EF4-FFF2-40B4-BE49-F238E27FC236}">
                <a16:creationId xmlns:a16="http://schemas.microsoft.com/office/drawing/2014/main" id="{638B68E0-2712-0C47-925F-4A6B5F2E280F}"/>
              </a:ext>
            </a:extLst>
          </p:cNvPr>
          <p:cNvSpPr>
            <a:spLocks noGrp="1"/>
          </p:cNvSpPr>
          <p:nvPr>
            <p:ph idx="1"/>
          </p:nvPr>
        </p:nvSpPr>
        <p:spPr>
          <a:xfrm>
            <a:off x="457200" y="1600200"/>
            <a:ext cx="8229600" cy="4530575"/>
          </a:xfrm>
        </p:spPr>
        <p:txBody>
          <a:bodyPr/>
          <a:lstStyle/>
          <a:p>
            <a:r>
              <a:rPr lang="en-US" dirty="0"/>
              <a:t>"People must learn to hate, and if they can learn to hate, they can be taught to love, for love comes more naturally to the human heart than its opposite" (614). </a:t>
            </a:r>
          </a:p>
          <a:p>
            <a:pPr marL="0" indent="0">
              <a:buNone/>
            </a:pPr>
            <a:endParaRPr lang="en-US" dirty="0"/>
          </a:p>
          <a:p>
            <a:pPr marL="0" indent="0">
              <a:buNone/>
            </a:pPr>
            <a:r>
              <a:rPr lang="en-US" dirty="0"/>
              <a:t>	A person cannot build on hatred. It is like 	someone who builds on a swamp.</a:t>
            </a:r>
          </a:p>
        </p:txBody>
      </p:sp>
    </p:spTree>
    <p:extLst>
      <p:ext uri="{BB962C8B-B14F-4D97-AF65-F5344CB8AC3E}">
        <p14:creationId xmlns:p14="http://schemas.microsoft.com/office/powerpoint/2010/main" val="178248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a:xfrm>
            <a:off x="415775" y="110465"/>
            <a:ext cx="8229600" cy="632113"/>
          </a:xfrm>
        </p:spPr>
        <p:txBody>
          <a:bodyPr/>
          <a:lstStyle/>
          <a:p>
            <a:r>
              <a:rPr lang="en-US" sz="3600" dirty="0"/>
              <a:t>“Long Walk to Freedom,” 04/29/20</a:t>
            </a:r>
          </a:p>
        </p:txBody>
      </p:sp>
      <p:sp>
        <p:nvSpPr>
          <p:cNvPr id="35843" name="Rectangle 3"/>
          <p:cNvSpPr>
            <a:spLocks noGrp="1"/>
          </p:cNvSpPr>
          <p:nvPr>
            <p:ph type="body" idx="1"/>
          </p:nvPr>
        </p:nvSpPr>
        <p:spPr>
          <a:xfrm>
            <a:off x="365670" y="828620"/>
            <a:ext cx="8515283" cy="5682771"/>
          </a:xfrm>
        </p:spPr>
        <p:txBody>
          <a:bodyPr/>
          <a:lstStyle/>
          <a:p>
            <a:pPr marL="609600" indent="-609600">
              <a:buFont typeface="Arial" charset="0"/>
              <a:buAutoNum type="arabicPeriod"/>
            </a:pPr>
            <a:r>
              <a:rPr lang="en-US" sz="2800" dirty="0"/>
              <a:t>In your own words, explain “Apartheid.”</a:t>
            </a:r>
          </a:p>
          <a:p>
            <a:pPr marL="609600" indent="-609600">
              <a:buFont typeface="Arial" charset="0"/>
              <a:buAutoNum type="arabicPeriod"/>
            </a:pPr>
            <a:r>
              <a:rPr lang="en-US" sz="2800" dirty="0"/>
              <a:t>Who was Nelson Mandela, and why do we talk about him today as both a heroic and a controversial figure?</a:t>
            </a:r>
          </a:p>
          <a:p>
            <a:pPr marL="609600" indent="-609600">
              <a:buFont typeface="Arial" charset="0"/>
              <a:buAutoNum type="arabicPeriod"/>
            </a:pPr>
            <a:r>
              <a:rPr lang="en-US" sz="2800" dirty="0"/>
              <a:t>Why is South Africa called the rainbow nation?</a:t>
            </a:r>
          </a:p>
          <a:p>
            <a:pPr marL="609600" indent="-609600">
              <a:buFont typeface="Arial" charset="0"/>
              <a:buAutoNum type="arabicPeriod"/>
            </a:pPr>
            <a:r>
              <a:rPr lang="en-US" sz="2800" dirty="0"/>
              <a:t>What was the African National Congress (ANC)?</a:t>
            </a:r>
          </a:p>
          <a:p>
            <a:pPr marL="609600" indent="-609600">
              <a:buFont typeface="Arial" charset="0"/>
              <a:buAutoNum type="arabicPeriod"/>
            </a:pPr>
            <a:r>
              <a:rPr lang="en-US" sz="2800" dirty="0"/>
              <a:t>Why does Mandela say he is “the sum of all those African patriots” (612) who came before him?</a:t>
            </a:r>
          </a:p>
          <a:p>
            <a:pPr marL="609600" indent="-609600">
              <a:buFont typeface="Arial" charset="0"/>
              <a:buAutoNum type="arabicPeriod"/>
            </a:pPr>
            <a:r>
              <a:rPr lang="en-US" sz="2800" dirty="0"/>
              <a:t>What are the “twin obligations” (614) that every person is born with? Why does Mandela believe this?</a:t>
            </a:r>
          </a:p>
          <a:p>
            <a:pPr marL="609600" indent="-609600">
              <a:buFont typeface="Arial" charset="0"/>
              <a:buAutoNum type="arabicPeriod"/>
            </a:pPr>
            <a:r>
              <a:rPr lang="en-US" sz="2800" dirty="0"/>
              <a:t>What is the revelation that Mandela learns when he is in prison? (616-617).</a:t>
            </a:r>
          </a:p>
          <a:p>
            <a:pPr marL="609600" indent="-609600">
              <a:buFont typeface="Arial" charset="0"/>
              <a:buAutoNum type="arabicPeriod"/>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38815" y="48768"/>
            <a:ext cx="8272463" cy="575183"/>
          </a:xfrm>
        </p:spPr>
        <p:txBody>
          <a:bodyPr/>
          <a:lstStyle/>
          <a:p>
            <a:r>
              <a:rPr lang="en-US" u="sng" dirty="0"/>
              <a:t>Week 32, Key Vocabulary (</a:t>
            </a:r>
            <a:r>
              <a:rPr lang="en-US" b="1" u="sng" dirty="0"/>
              <a:t>p.606</a:t>
            </a:r>
            <a:r>
              <a:rPr lang="en-US" u="sng" dirty="0"/>
              <a:t>)</a:t>
            </a:r>
          </a:p>
        </p:txBody>
      </p:sp>
      <p:sp>
        <p:nvSpPr>
          <p:cNvPr id="24578" name="Content Placeholder 2"/>
          <p:cNvSpPr>
            <a:spLocks noGrp="1"/>
          </p:cNvSpPr>
          <p:nvPr>
            <p:ph idx="4294967295"/>
          </p:nvPr>
        </p:nvSpPr>
        <p:spPr>
          <a:xfrm>
            <a:off x="249936" y="770255"/>
            <a:ext cx="8650223" cy="5984113"/>
          </a:xfrm>
        </p:spPr>
        <p:txBody>
          <a:bodyPr/>
          <a:lstStyle/>
          <a:p>
            <a:pPr marL="609600" indent="-609600">
              <a:buFont typeface="Calibri" pitchFamily="34" charset="0"/>
              <a:buAutoNum type="arabicPeriod"/>
            </a:pPr>
            <a:r>
              <a:rPr lang="en-US" sz="2400" b="1" dirty="0"/>
              <a:t>apathetic</a:t>
            </a:r>
            <a:r>
              <a:rPr lang="en-US" sz="2400" dirty="0"/>
              <a:t> (adjective): when you have no interest in something</a:t>
            </a:r>
          </a:p>
          <a:p>
            <a:pPr marL="609600" indent="-609600">
              <a:buFont typeface="Calibri" pitchFamily="34" charset="0"/>
              <a:buAutoNum type="arabicPeriod"/>
            </a:pPr>
            <a:r>
              <a:rPr lang="en-US" sz="2400" b="1" dirty="0">
                <a:solidFill>
                  <a:srgbClr val="660066"/>
                </a:solidFill>
              </a:rPr>
              <a:t>distinction </a:t>
            </a:r>
            <a:r>
              <a:rPr lang="en-US" sz="2400" dirty="0">
                <a:solidFill>
                  <a:srgbClr val="660066"/>
                </a:solidFill>
              </a:rPr>
              <a:t>(noun): the main difference between two or more things</a:t>
            </a:r>
          </a:p>
          <a:p>
            <a:pPr marL="609600" indent="-609600">
              <a:buFont typeface="Calibri" pitchFamily="34" charset="0"/>
              <a:buAutoNum type="arabicPeriod"/>
            </a:pPr>
            <a:r>
              <a:rPr lang="en-US" sz="2400" b="1" dirty="0"/>
              <a:t>emancipation </a:t>
            </a:r>
            <a:r>
              <a:rPr lang="en-US" sz="2400" dirty="0"/>
              <a:t>(noun): freedom from enslavement</a:t>
            </a:r>
          </a:p>
          <a:p>
            <a:pPr marL="609600" indent="-609600">
              <a:buFont typeface="Calibri" pitchFamily="34" charset="0"/>
              <a:buAutoNum type="arabicPeriod"/>
            </a:pPr>
            <a:r>
              <a:rPr lang="en-US" sz="2400" b="1" dirty="0">
                <a:solidFill>
                  <a:srgbClr val="660066"/>
                </a:solidFill>
              </a:rPr>
              <a:t>exploitation </a:t>
            </a:r>
            <a:r>
              <a:rPr lang="en-US" sz="2400" dirty="0">
                <a:solidFill>
                  <a:srgbClr val="660066"/>
                </a:solidFill>
              </a:rPr>
              <a:t>(noun): the act of using people in a selfish way</a:t>
            </a:r>
          </a:p>
          <a:p>
            <a:pPr marL="609600" indent="-609600">
              <a:buFont typeface="Calibri" pitchFamily="34" charset="0"/>
              <a:buAutoNum type="arabicPeriod" startAt="5"/>
            </a:pPr>
            <a:r>
              <a:rPr lang="en-US" sz="2400" b="1" dirty="0"/>
              <a:t>inclination </a:t>
            </a:r>
            <a:r>
              <a:rPr lang="en-US" sz="2400" dirty="0"/>
              <a:t>(noun): when you have a liking for something</a:t>
            </a:r>
          </a:p>
          <a:p>
            <a:pPr marL="609600" indent="-609600">
              <a:buFont typeface="Calibri" pitchFamily="34" charset="0"/>
              <a:buAutoNum type="arabicPeriod" startAt="5"/>
            </a:pPr>
            <a:r>
              <a:rPr lang="en-US" sz="2400" b="1" dirty="0">
                <a:solidFill>
                  <a:srgbClr val="660066"/>
                </a:solidFill>
              </a:rPr>
              <a:t>liberate </a:t>
            </a:r>
            <a:r>
              <a:rPr lang="en-US" sz="2400" dirty="0">
                <a:solidFill>
                  <a:srgbClr val="660066"/>
                </a:solidFill>
              </a:rPr>
              <a:t>(verb): to set someone or something free</a:t>
            </a:r>
          </a:p>
          <a:p>
            <a:pPr marL="609600" indent="-609600">
              <a:buFont typeface="Calibri" pitchFamily="34" charset="0"/>
              <a:buAutoNum type="arabicPeriod" startAt="5"/>
            </a:pPr>
            <a:r>
              <a:rPr lang="en-US" sz="2400" b="1" dirty="0"/>
              <a:t>motivate </a:t>
            </a:r>
            <a:r>
              <a:rPr lang="en-US" sz="2400" dirty="0"/>
              <a:t>(verb): to encourage someone to do or achieve something</a:t>
            </a:r>
          </a:p>
          <a:p>
            <a:pPr marL="609600" indent="-609600">
              <a:buFont typeface="Calibri" pitchFamily="34" charset="0"/>
              <a:buAutoNum type="arabicPeriod" startAt="5"/>
            </a:pPr>
            <a:r>
              <a:rPr lang="en-US" sz="2400" b="1" dirty="0">
                <a:solidFill>
                  <a:srgbClr val="660066"/>
                </a:solidFill>
              </a:rPr>
              <a:t>oppression </a:t>
            </a:r>
            <a:r>
              <a:rPr lang="en-US" sz="2400" dirty="0">
                <a:solidFill>
                  <a:srgbClr val="660066"/>
                </a:solidFill>
              </a:rPr>
              <a:t>(noun): when you feel like you are being treated unfairly and that you have no rights</a:t>
            </a:r>
            <a:endParaRPr lang="en-US" sz="2000" dirty="0">
              <a:solidFill>
                <a:srgbClr val="660066"/>
              </a:solidFill>
            </a:endParaRPr>
          </a:p>
          <a:p>
            <a:pPr marL="609600" indent="-609600">
              <a:buFont typeface="Calibri" pitchFamily="34" charset="0"/>
              <a:buNone/>
            </a:pPr>
            <a:endParaRPr lang="en-US" sz="2000" dirty="0">
              <a:solidFill>
                <a:srgbClr val="660066"/>
              </a:solidFill>
            </a:endParaRPr>
          </a:p>
          <a:p>
            <a:pPr marL="609600" indent="-609600">
              <a:buFont typeface="Calibri" pitchFamily="34" charset="0"/>
              <a:buNone/>
            </a:pPr>
            <a:r>
              <a:rPr lang="en-US" sz="2000" b="1" dirty="0">
                <a:solidFill>
                  <a:srgbClr val="660066"/>
                </a:solidFill>
              </a:rPr>
              <a:t>Compound</a:t>
            </a:r>
            <a:r>
              <a:rPr lang="en-US" sz="2000" dirty="0">
                <a:solidFill>
                  <a:srgbClr val="660066"/>
                </a:solidFill>
              </a:rPr>
              <a:t>: </a:t>
            </a:r>
            <a:r>
              <a:rPr lang="en-US" sz="2000" b="1" dirty="0"/>
              <a:t>F</a:t>
            </a:r>
            <a:r>
              <a:rPr lang="en-US" sz="2000" dirty="0"/>
              <a:t>or, </a:t>
            </a:r>
            <a:r>
              <a:rPr lang="en-US" sz="2000" b="1" dirty="0"/>
              <a:t>A</a:t>
            </a:r>
            <a:r>
              <a:rPr lang="en-US" sz="2000" dirty="0"/>
              <a:t>nd, </a:t>
            </a:r>
            <a:r>
              <a:rPr lang="en-US" sz="2000" b="1" dirty="0"/>
              <a:t>N</a:t>
            </a:r>
            <a:r>
              <a:rPr lang="en-US" sz="2000" dirty="0"/>
              <a:t>or, </a:t>
            </a:r>
            <a:r>
              <a:rPr lang="en-US" sz="2000" b="1" dirty="0"/>
              <a:t>B</a:t>
            </a:r>
            <a:r>
              <a:rPr lang="en-US" sz="2000" dirty="0"/>
              <a:t>ut, </a:t>
            </a:r>
            <a:r>
              <a:rPr lang="en-US" sz="2000" b="1" dirty="0"/>
              <a:t>O</a:t>
            </a:r>
            <a:r>
              <a:rPr lang="en-US" sz="2000" dirty="0"/>
              <a:t>r, </a:t>
            </a:r>
            <a:r>
              <a:rPr lang="en-US" sz="2000" b="1" dirty="0"/>
              <a:t>Y</a:t>
            </a:r>
            <a:r>
              <a:rPr lang="en-US" sz="2000" dirty="0"/>
              <a:t>et, </a:t>
            </a:r>
            <a:r>
              <a:rPr lang="en-US" sz="2000" b="1" dirty="0"/>
              <a:t>S</a:t>
            </a:r>
            <a:r>
              <a:rPr lang="en-US" sz="2000" dirty="0"/>
              <a:t>o (</a:t>
            </a:r>
            <a:r>
              <a:rPr lang="en-US" sz="2000" b="1" dirty="0"/>
              <a:t>FANBOYS</a:t>
            </a:r>
            <a:r>
              <a:rPr lang="en-US" sz="2000" dirty="0"/>
              <a:t>)</a:t>
            </a:r>
          </a:p>
          <a:p>
            <a:pPr marL="609600" indent="-609600">
              <a:buFont typeface="Calibri" pitchFamily="34" charset="0"/>
              <a:buNone/>
            </a:pPr>
            <a:r>
              <a:rPr lang="en-US" sz="2000" b="1" dirty="0">
                <a:solidFill>
                  <a:srgbClr val="660066"/>
                </a:solidFill>
              </a:rPr>
              <a:t>Complex</a:t>
            </a:r>
            <a:r>
              <a:rPr lang="en-US" sz="2000" dirty="0">
                <a:solidFill>
                  <a:srgbClr val="660066"/>
                </a:solidFill>
              </a:rPr>
              <a:t>: </a:t>
            </a:r>
            <a:r>
              <a:rPr lang="en-US" sz="2000" i="1" dirty="0"/>
              <a:t>after, before, whenever, while, when, until, because, since, if, unless, although, even though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38815" y="48768"/>
            <a:ext cx="8272463" cy="575183"/>
          </a:xfrm>
        </p:spPr>
        <p:txBody>
          <a:bodyPr/>
          <a:lstStyle/>
          <a:p>
            <a:r>
              <a:rPr lang="en-US" u="sng" dirty="0"/>
              <a:t>Week 32, Sentences (</a:t>
            </a:r>
            <a:r>
              <a:rPr lang="en-US" b="1" u="sng" dirty="0"/>
              <a:t>p.606</a:t>
            </a:r>
            <a:r>
              <a:rPr lang="en-US" u="sng" dirty="0"/>
              <a:t>)</a:t>
            </a:r>
          </a:p>
        </p:txBody>
      </p:sp>
      <p:sp>
        <p:nvSpPr>
          <p:cNvPr id="24578" name="Content Placeholder 2"/>
          <p:cNvSpPr>
            <a:spLocks noGrp="1"/>
          </p:cNvSpPr>
          <p:nvPr>
            <p:ph idx="4294967295"/>
          </p:nvPr>
        </p:nvSpPr>
        <p:spPr>
          <a:xfrm>
            <a:off x="249936" y="770255"/>
            <a:ext cx="8650223" cy="5984113"/>
          </a:xfrm>
        </p:spPr>
        <p:txBody>
          <a:bodyPr/>
          <a:lstStyle/>
          <a:p>
            <a:pPr marL="609600" indent="-609600">
              <a:buFont typeface="Calibri" pitchFamily="34" charset="0"/>
              <a:buAutoNum type="arabicPeriod"/>
            </a:pPr>
            <a:r>
              <a:rPr lang="en-US" sz="2400" b="1" dirty="0"/>
              <a:t>apathetic</a:t>
            </a:r>
            <a:r>
              <a:rPr lang="en-US" sz="2400" dirty="0"/>
              <a:t> (adjective): The girl was very apathetic towards Sarah’s composition.</a:t>
            </a:r>
          </a:p>
          <a:p>
            <a:pPr marL="609600" indent="-609600">
              <a:buFont typeface="Calibri" pitchFamily="34" charset="0"/>
              <a:buAutoNum type="arabicPeriod"/>
            </a:pPr>
            <a:r>
              <a:rPr lang="en-US" sz="2400" b="1" dirty="0">
                <a:solidFill>
                  <a:srgbClr val="660066"/>
                </a:solidFill>
              </a:rPr>
              <a:t>distinction </a:t>
            </a:r>
            <a:r>
              <a:rPr lang="en-US" sz="2400" dirty="0">
                <a:solidFill>
                  <a:srgbClr val="660066"/>
                </a:solidFill>
              </a:rPr>
              <a:t>(noun): There is a distinction between nouns and pronouns.</a:t>
            </a:r>
          </a:p>
          <a:p>
            <a:pPr marL="609600" indent="-609600">
              <a:buFont typeface="Calibri" pitchFamily="34" charset="0"/>
              <a:buAutoNum type="arabicPeriod"/>
            </a:pPr>
            <a:r>
              <a:rPr lang="en-US" sz="2400" b="1" dirty="0"/>
              <a:t>emancipation </a:t>
            </a:r>
            <a:r>
              <a:rPr lang="en-US" sz="2400" dirty="0"/>
              <a:t>(noun): Abraham Lincoln signed the emancipation proclamation to free slaves.</a:t>
            </a:r>
          </a:p>
          <a:p>
            <a:pPr marL="609600" indent="-609600">
              <a:buFont typeface="Calibri" pitchFamily="34" charset="0"/>
              <a:buAutoNum type="arabicPeriod"/>
            </a:pPr>
            <a:r>
              <a:rPr lang="en-US" sz="2400" b="1" dirty="0">
                <a:solidFill>
                  <a:srgbClr val="660066"/>
                </a:solidFill>
              </a:rPr>
              <a:t>exploitation </a:t>
            </a:r>
            <a:r>
              <a:rPr lang="en-US" sz="2400" dirty="0">
                <a:solidFill>
                  <a:srgbClr val="660066"/>
                </a:solidFill>
              </a:rPr>
              <a:t>(noun): This was very unfair exploitation of the poor by the British.</a:t>
            </a:r>
          </a:p>
          <a:p>
            <a:pPr marL="609600" indent="-609600">
              <a:buFont typeface="Calibri" pitchFamily="34" charset="0"/>
              <a:buAutoNum type="arabicPeriod" startAt="5"/>
            </a:pPr>
            <a:r>
              <a:rPr lang="en-US" sz="2400" b="1" dirty="0"/>
              <a:t>inclination </a:t>
            </a:r>
            <a:r>
              <a:rPr lang="en-US" sz="2400" dirty="0"/>
              <a:t>(noun): I have an inclination for…</a:t>
            </a:r>
          </a:p>
          <a:p>
            <a:pPr marL="609600" indent="-609600">
              <a:buFont typeface="Calibri" pitchFamily="34" charset="0"/>
              <a:buAutoNum type="arabicPeriod" startAt="5"/>
            </a:pPr>
            <a:r>
              <a:rPr lang="en-US" sz="2400" b="1" dirty="0">
                <a:solidFill>
                  <a:srgbClr val="660066"/>
                </a:solidFill>
              </a:rPr>
              <a:t>liberate </a:t>
            </a:r>
            <a:r>
              <a:rPr lang="en-US" sz="2400" dirty="0">
                <a:solidFill>
                  <a:srgbClr val="660066"/>
                </a:solidFill>
              </a:rPr>
              <a:t>(verb): Lincoln liberated the slaves.</a:t>
            </a:r>
          </a:p>
          <a:p>
            <a:pPr marL="609600" indent="-609600">
              <a:buFont typeface="Calibri" pitchFamily="34" charset="0"/>
              <a:buAutoNum type="arabicPeriod" startAt="5"/>
            </a:pPr>
            <a:r>
              <a:rPr lang="en-US" sz="2400" b="1" dirty="0"/>
              <a:t>motivate </a:t>
            </a:r>
            <a:r>
              <a:rPr lang="en-US" sz="2400" dirty="0"/>
              <a:t>(verb): I motivate my sisters.</a:t>
            </a:r>
          </a:p>
          <a:p>
            <a:pPr marL="609600" indent="-609600">
              <a:buFont typeface="Calibri" pitchFamily="34" charset="0"/>
              <a:buAutoNum type="arabicPeriod" startAt="5"/>
            </a:pPr>
            <a:r>
              <a:rPr lang="en-US" sz="2400" b="1" dirty="0">
                <a:solidFill>
                  <a:srgbClr val="660066"/>
                </a:solidFill>
              </a:rPr>
              <a:t>oppression </a:t>
            </a:r>
            <a:r>
              <a:rPr lang="en-US" sz="2400" dirty="0">
                <a:solidFill>
                  <a:srgbClr val="660066"/>
                </a:solidFill>
              </a:rPr>
              <a:t>(noun): I felt oppression in school.</a:t>
            </a:r>
            <a:endParaRPr lang="en-US" sz="2000" dirty="0">
              <a:solidFill>
                <a:srgbClr val="660066"/>
              </a:solidFill>
            </a:endParaRPr>
          </a:p>
          <a:p>
            <a:pPr marL="609600" indent="-609600">
              <a:buFont typeface="Calibri" pitchFamily="34" charset="0"/>
              <a:buNone/>
            </a:pPr>
            <a:r>
              <a:rPr lang="en-US" sz="2000" b="1" dirty="0">
                <a:solidFill>
                  <a:srgbClr val="660066"/>
                </a:solidFill>
              </a:rPr>
              <a:t>Compound</a:t>
            </a:r>
            <a:r>
              <a:rPr lang="en-US" sz="2000" dirty="0">
                <a:solidFill>
                  <a:srgbClr val="660066"/>
                </a:solidFill>
              </a:rPr>
              <a:t>: </a:t>
            </a:r>
            <a:r>
              <a:rPr lang="en-US" sz="2000" b="1" dirty="0"/>
              <a:t>F</a:t>
            </a:r>
            <a:r>
              <a:rPr lang="en-US" sz="2000" dirty="0"/>
              <a:t>or, </a:t>
            </a:r>
            <a:r>
              <a:rPr lang="en-US" sz="2000" b="1" dirty="0"/>
              <a:t>A</a:t>
            </a:r>
            <a:r>
              <a:rPr lang="en-US" sz="2000" dirty="0"/>
              <a:t>nd, </a:t>
            </a:r>
            <a:r>
              <a:rPr lang="en-US" sz="2000" b="1" dirty="0"/>
              <a:t>N</a:t>
            </a:r>
            <a:r>
              <a:rPr lang="en-US" sz="2000" dirty="0"/>
              <a:t>or, </a:t>
            </a:r>
            <a:r>
              <a:rPr lang="en-US" sz="2000" b="1" dirty="0"/>
              <a:t>B</a:t>
            </a:r>
            <a:r>
              <a:rPr lang="en-US" sz="2000" dirty="0"/>
              <a:t>ut, </a:t>
            </a:r>
            <a:r>
              <a:rPr lang="en-US" sz="2000" b="1" dirty="0"/>
              <a:t>O</a:t>
            </a:r>
            <a:r>
              <a:rPr lang="en-US" sz="2000" dirty="0"/>
              <a:t>r, </a:t>
            </a:r>
            <a:r>
              <a:rPr lang="en-US" sz="2000" b="1" dirty="0"/>
              <a:t>Y</a:t>
            </a:r>
            <a:r>
              <a:rPr lang="en-US" sz="2000" dirty="0"/>
              <a:t>et, </a:t>
            </a:r>
            <a:r>
              <a:rPr lang="en-US" sz="2000" b="1" dirty="0"/>
              <a:t>S</a:t>
            </a:r>
            <a:r>
              <a:rPr lang="en-US" sz="2000" dirty="0"/>
              <a:t>o (</a:t>
            </a:r>
            <a:r>
              <a:rPr lang="en-US" sz="2000" b="1" dirty="0"/>
              <a:t>FANBOYS</a:t>
            </a:r>
            <a:r>
              <a:rPr lang="en-US" sz="2000" dirty="0"/>
              <a:t>)</a:t>
            </a:r>
          </a:p>
          <a:p>
            <a:pPr marL="609600" indent="-609600">
              <a:buFont typeface="Calibri" pitchFamily="34" charset="0"/>
              <a:buNone/>
            </a:pPr>
            <a:r>
              <a:rPr lang="en-US" sz="2000" b="1" dirty="0">
                <a:solidFill>
                  <a:srgbClr val="660066"/>
                </a:solidFill>
              </a:rPr>
              <a:t>Complex</a:t>
            </a:r>
            <a:r>
              <a:rPr lang="en-US" sz="2000" dirty="0">
                <a:solidFill>
                  <a:srgbClr val="660066"/>
                </a:solidFill>
              </a:rPr>
              <a:t>: </a:t>
            </a:r>
            <a:r>
              <a:rPr lang="en-US" sz="2000" i="1" dirty="0"/>
              <a:t>after, before, whenever, while, when, until, because, since, if, unless, although, even though</a:t>
            </a:r>
          </a:p>
        </p:txBody>
      </p:sp>
    </p:spTree>
    <p:extLst>
      <p:ext uri="{BB962C8B-B14F-4D97-AF65-F5344CB8AC3E}">
        <p14:creationId xmlns:p14="http://schemas.microsoft.com/office/powerpoint/2010/main" val="92071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38815" y="48768"/>
            <a:ext cx="8272463" cy="575183"/>
          </a:xfrm>
        </p:spPr>
        <p:txBody>
          <a:bodyPr/>
          <a:lstStyle/>
          <a:p>
            <a:r>
              <a:rPr lang="en-US" u="sng" dirty="0"/>
              <a:t>Week 32, Sentences (</a:t>
            </a:r>
            <a:r>
              <a:rPr lang="en-US" b="1" u="sng" dirty="0"/>
              <a:t>p.606</a:t>
            </a:r>
            <a:r>
              <a:rPr lang="en-US" u="sng" dirty="0"/>
              <a:t>)</a:t>
            </a:r>
          </a:p>
        </p:txBody>
      </p:sp>
      <p:sp>
        <p:nvSpPr>
          <p:cNvPr id="24578" name="Content Placeholder 2"/>
          <p:cNvSpPr>
            <a:spLocks noGrp="1"/>
          </p:cNvSpPr>
          <p:nvPr>
            <p:ph idx="4294967295"/>
          </p:nvPr>
        </p:nvSpPr>
        <p:spPr>
          <a:xfrm>
            <a:off x="249936" y="770255"/>
            <a:ext cx="8650223" cy="5984113"/>
          </a:xfrm>
        </p:spPr>
        <p:txBody>
          <a:bodyPr/>
          <a:lstStyle/>
          <a:p>
            <a:pPr marL="609600" indent="-609600">
              <a:buFont typeface="Calibri" pitchFamily="34" charset="0"/>
              <a:buAutoNum type="arabicPeriod"/>
            </a:pPr>
            <a:r>
              <a:rPr lang="en-US" sz="2400" b="1" dirty="0"/>
              <a:t>apathetic</a:t>
            </a:r>
            <a:r>
              <a:rPr lang="en-US" sz="2400" dirty="0"/>
              <a:t> (adjective): He is apathetic about soccer.</a:t>
            </a:r>
          </a:p>
          <a:p>
            <a:pPr marL="609600" indent="-609600">
              <a:buFont typeface="Calibri" pitchFamily="34" charset="0"/>
              <a:buAutoNum type="arabicPeriod"/>
            </a:pPr>
            <a:r>
              <a:rPr lang="en-US" sz="2400" b="1" dirty="0">
                <a:solidFill>
                  <a:srgbClr val="660066"/>
                </a:solidFill>
              </a:rPr>
              <a:t>distinction </a:t>
            </a:r>
            <a:r>
              <a:rPr lang="en-US" sz="2400" dirty="0">
                <a:solidFill>
                  <a:srgbClr val="660066"/>
                </a:solidFill>
              </a:rPr>
              <a:t>(noun): There is a distinction between your homework and your classwork.</a:t>
            </a:r>
          </a:p>
          <a:p>
            <a:pPr marL="609600" indent="-609600">
              <a:buFont typeface="Calibri" pitchFamily="34" charset="0"/>
              <a:buAutoNum type="arabicPeriod"/>
            </a:pPr>
            <a:r>
              <a:rPr lang="en-US" sz="2400" b="1" dirty="0"/>
              <a:t>emancipation </a:t>
            </a:r>
            <a:r>
              <a:rPr lang="en-US" sz="2400" dirty="0"/>
              <a:t>(noun): Abraham Lincoln signed the emancipation proclamation to end slavery.</a:t>
            </a:r>
          </a:p>
          <a:p>
            <a:pPr marL="609600" indent="-609600">
              <a:buFont typeface="Calibri" pitchFamily="34" charset="0"/>
              <a:buAutoNum type="arabicPeriod"/>
            </a:pPr>
            <a:r>
              <a:rPr lang="en-US" sz="2400" b="1" dirty="0">
                <a:solidFill>
                  <a:srgbClr val="660066"/>
                </a:solidFill>
              </a:rPr>
              <a:t>exploitation </a:t>
            </a:r>
            <a:r>
              <a:rPr lang="en-US" sz="2400" dirty="0">
                <a:solidFill>
                  <a:srgbClr val="660066"/>
                </a:solidFill>
              </a:rPr>
              <a:t>(noun): The exploitation of children is bad.</a:t>
            </a:r>
          </a:p>
          <a:p>
            <a:pPr marL="609600" indent="-609600">
              <a:buFont typeface="Calibri" pitchFamily="34" charset="0"/>
              <a:buAutoNum type="arabicPeriod" startAt="5"/>
            </a:pPr>
            <a:r>
              <a:rPr lang="en-US" sz="2400" b="1" dirty="0"/>
              <a:t>inclination </a:t>
            </a:r>
            <a:r>
              <a:rPr lang="en-US" sz="2400" dirty="0"/>
              <a:t>(noun): I have an inclination for soccer.</a:t>
            </a:r>
          </a:p>
          <a:p>
            <a:pPr marL="609600" indent="-609600">
              <a:buFont typeface="Calibri" pitchFamily="34" charset="0"/>
              <a:buAutoNum type="arabicPeriod" startAt="5"/>
            </a:pPr>
            <a:r>
              <a:rPr lang="en-US" sz="2400" b="1" dirty="0">
                <a:solidFill>
                  <a:srgbClr val="660066"/>
                </a:solidFill>
              </a:rPr>
              <a:t>liberate </a:t>
            </a:r>
            <a:r>
              <a:rPr lang="en-US" sz="2400" dirty="0">
                <a:solidFill>
                  <a:srgbClr val="660066"/>
                </a:solidFill>
              </a:rPr>
              <a:t>(verb): Abraham Lincoln liberated the slaves.</a:t>
            </a:r>
          </a:p>
          <a:p>
            <a:pPr marL="609600" indent="-609600">
              <a:buFont typeface="Calibri" pitchFamily="34" charset="0"/>
              <a:buAutoNum type="arabicPeriod" startAt="5"/>
            </a:pPr>
            <a:r>
              <a:rPr lang="en-US" sz="2400" b="1" dirty="0"/>
              <a:t>motivate </a:t>
            </a:r>
            <a:r>
              <a:rPr lang="en-US" sz="2400" dirty="0"/>
              <a:t>(verb): I motivate my sister to do her homework.</a:t>
            </a:r>
          </a:p>
          <a:p>
            <a:pPr marL="609600" indent="-609600">
              <a:buFont typeface="Calibri" pitchFamily="34" charset="0"/>
              <a:buAutoNum type="arabicPeriod" startAt="5"/>
            </a:pPr>
            <a:r>
              <a:rPr lang="en-US" sz="2400" b="1" dirty="0">
                <a:solidFill>
                  <a:srgbClr val="660066"/>
                </a:solidFill>
              </a:rPr>
              <a:t>oppression </a:t>
            </a:r>
            <a:r>
              <a:rPr lang="en-US" sz="2400" dirty="0">
                <a:solidFill>
                  <a:srgbClr val="660066"/>
                </a:solidFill>
              </a:rPr>
              <a:t>(noun): I feel oppression at work.</a:t>
            </a:r>
          </a:p>
          <a:p>
            <a:pPr marL="609600" indent="-609600">
              <a:buFont typeface="Calibri" pitchFamily="34" charset="0"/>
              <a:buNone/>
            </a:pPr>
            <a:endParaRPr lang="en-US" sz="2000" dirty="0">
              <a:solidFill>
                <a:srgbClr val="660066"/>
              </a:solidFill>
            </a:endParaRPr>
          </a:p>
          <a:p>
            <a:pPr marL="609600" indent="-609600">
              <a:buFont typeface="Calibri" pitchFamily="34" charset="0"/>
              <a:buNone/>
            </a:pPr>
            <a:r>
              <a:rPr lang="en-US" sz="2000" b="1" dirty="0">
                <a:solidFill>
                  <a:srgbClr val="660066"/>
                </a:solidFill>
              </a:rPr>
              <a:t>Compound</a:t>
            </a:r>
            <a:r>
              <a:rPr lang="en-US" sz="2000" dirty="0">
                <a:solidFill>
                  <a:srgbClr val="660066"/>
                </a:solidFill>
              </a:rPr>
              <a:t>: </a:t>
            </a:r>
            <a:r>
              <a:rPr lang="en-US" sz="2000" b="1" dirty="0"/>
              <a:t>F</a:t>
            </a:r>
            <a:r>
              <a:rPr lang="en-US" sz="2000" dirty="0"/>
              <a:t>or, </a:t>
            </a:r>
            <a:r>
              <a:rPr lang="en-US" sz="2000" b="1" dirty="0"/>
              <a:t>A</a:t>
            </a:r>
            <a:r>
              <a:rPr lang="en-US" sz="2000" dirty="0"/>
              <a:t>nd, </a:t>
            </a:r>
            <a:r>
              <a:rPr lang="en-US" sz="2000" b="1" dirty="0"/>
              <a:t>N</a:t>
            </a:r>
            <a:r>
              <a:rPr lang="en-US" sz="2000" dirty="0"/>
              <a:t>or, </a:t>
            </a:r>
            <a:r>
              <a:rPr lang="en-US" sz="2000" b="1" dirty="0"/>
              <a:t>B</a:t>
            </a:r>
            <a:r>
              <a:rPr lang="en-US" sz="2000" dirty="0"/>
              <a:t>ut, </a:t>
            </a:r>
            <a:r>
              <a:rPr lang="en-US" sz="2000" b="1" dirty="0"/>
              <a:t>O</a:t>
            </a:r>
            <a:r>
              <a:rPr lang="en-US" sz="2000" dirty="0"/>
              <a:t>r, </a:t>
            </a:r>
            <a:r>
              <a:rPr lang="en-US" sz="2000" b="1" dirty="0"/>
              <a:t>Y</a:t>
            </a:r>
            <a:r>
              <a:rPr lang="en-US" sz="2000" dirty="0"/>
              <a:t>et, </a:t>
            </a:r>
            <a:r>
              <a:rPr lang="en-US" sz="2000" b="1" dirty="0"/>
              <a:t>S</a:t>
            </a:r>
            <a:r>
              <a:rPr lang="en-US" sz="2000" dirty="0"/>
              <a:t>o (</a:t>
            </a:r>
            <a:r>
              <a:rPr lang="en-US" sz="2000" b="1" dirty="0"/>
              <a:t>FANBOYS</a:t>
            </a:r>
            <a:r>
              <a:rPr lang="en-US" sz="2000" dirty="0"/>
              <a:t>)</a:t>
            </a:r>
          </a:p>
          <a:p>
            <a:pPr marL="609600" indent="-609600">
              <a:buFont typeface="Calibri" pitchFamily="34" charset="0"/>
              <a:buNone/>
            </a:pPr>
            <a:r>
              <a:rPr lang="en-US" sz="2000" b="1" dirty="0">
                <a:solidFill>
                  <a:srgbClr val="660066"/>
                </a:solidFill>
              </a:rPr>
              <a:t>Complex</a:t>
            </a:r>
            <a:r>
              <a:rPr lang="en-US" sz="2000" dirty="0">
                <a:solidFill>
                  <a:srgbClr val="660066"/>
                </a:solidFill>
              </a:rPr>
              <a:t>: </a:t>
            </a:r>
            <a:r>
              <a:rPr lang="en-US" sz="2000" i="1" dirty="0"/>
              <a:t>after, before, whenever, while, when, until, because, since, if, unless, although, even though</a:t>
            </a:r>
          </a:p>
        </p:txBody>
      </p:sp>
    </p:spTree>
    <p:extLst>
      <p:ext uri="{BB962C8B-B14F-4D97-AF65-F5344CB8AC3E}">
        <p14:creationId xmlns:p14="http://schemas.microsoft.com/office/powerpoint/2010/main" val="308809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60412"/>
          </a:xfrm>
        </p:spPr>
        <p:txBody>
          <a:bodyPr/>
          <a:lstStyle/>
          <a:p>
            <a:r>
              <a:rPr lang="en-US" dirty="0"/>
              <a:t>South Africa History</a:t>
            </a:r>
          </a:p>
        </p:txBody>
      </p:sp>
      <p:sp>
        <p:nvSpPr>
          <p:cNvPr id="33795" name="Content Placeholder 2"/>
          <p:cNvSpPr>
            <a:spLocks noGrp="1"/>
          </p:cNvSpPr>
          <p:nvPr>
            <p:ph idx="1"/>
          </p:nvPr>
        </p:nvSpPr>
        <p:spPr>
          <a:xfrm>
            <a:off x="176213" y="1562100"/>
            <a:ext cx="4679950" cy="5089525"/>
          </a:xfrm>
        </p:spPr>
        <p:txBody>
          <a:bodyPr/>
          <a:lstStyle/>
          <a:p>
            <a:r>
              <a:rPr lang="en-US" sz="1900" dirty="0"/>
              <a:t>Around </a:t>
            </a:r>
            <a:r>
              <a:rPr lang="en-US" sz="1900" b="1" dirty="0"/>
              <a:t>300 CE</a:t>
            </a:r>
            <a:r>
              <a:rPr lang="en-US" sz="1900" dirty="0"/>
              <a:t>, South Africa was settled by the native Bantu-speaking peoples.</a:t>
            </a:r>
          </a:p>
          <a:p>
            <a:r>
              <a:rPr lang="en-US" sz="1900" dirty="0"/>
              <a:t>However, In the </a:t>
            </a:r>
            <a:r>
              <a:rPr lang="en-US" sz="1900" b="1" dirty="0"/>
              <a:t>1650s</a:t>
            </a:r>
            <a:r>
              <a:rPr lang="en-US" sz="1900" dirty="0"/>
              <a:t>, South Africa was colonized by the Dutch (Netherlands).</a:t>
            </a:r>
          </a:p>
          <a:p>
            <a:r>
              <a:rPr lang="en-US" sz="1900" dirty="0"/>
              <a:t>Those who became farmers on the frontier were called the Boers, who adapted semi-nomadic lifestyles.</a:t>
            </a:r>
          </a:p>
          <a:p>
            <a:r>
              <a:rPr lang="en-US" sz="1900" dirty="0"/>
              <a:t>These two groups fought for a long time, until the country was taken over by Great Britain in the </a:t>
            </a:r>
            <a:r>
              <a:rPr lang="en-US" sz="1900" b="1" dirty="0"/>
              <a:t>1800s</a:t>
            </a:r>
            <a:r>
              <a:rPr lang="en-US" sz="1900" dirty="0"/>
              <a:t>.</a:t>
            </a:r>
          </a:p>
          <a:p>
            <a:r>
              <a:rPr lang="en-US" sz="1900" dirty="0"/>
              <a:t>After the Boer Wars in the early </a:t>
            </a:r>
            <a:r>
              <a:rPr lang="en-US" sz="1900" b="1" dirty="0"/>
              <a:t>1900s</a:t>
            </a:r>
            <a:r>
              <a:rPr lang="en-US" sz="1900" dirty="0"/>
              <a:t>, the country eventually gained independence.</a:t>
            </a:r>
          </a:p>
          <a:p>
            <a:r>
              <a:rPr lang="en-US" sz="1900" dirty="0"/>
              <a:t>Unfortunately, those left in charge began “Apartheid” in </a:t>
            </a:r>
            <a:r>
              <a:rPr lang="en-US" sz="1900" b="1" dirty="0"/>
              <a:t>1948</a:t>
            </a:r>
            <a:r>
              <a:rPr lang="en-US" sz="1900" dirty="0"/>
              <a:t>, a system of racial segregation and violence.</a:t>
            </a:r>
          </a:p>
        </p:txBody>
      </p:sp>
      <p:pic>
        <p:nvPicPr>
          <p:cNvPr id="33796" name="Picture 2" descr="Flag of South Africa">
            <a:hlinkClick r:id="rId2" tooltip="Flag of South Africa"/>
          </p:cNvPr>
          <p:cNvPicPr>
            <a:picLocks noChangeAspect="1" noChangeArrowheads="1"/>
          </p:cNvPicPr>
          <p:nvPr/>
        </p:nvPicPr>
        <p:blipFill>
          <a:blip r:embed="rId3"/>
          <a:srcRect/>
          <a:stretch>
            <a:fillRect/>
          </a:stretch>
        </p:blipFill>
        <p:spPr bwMode="auto">
          <a:xfrm>
            <a:off x="0" y="0"/>
            <a:ext cx="2165350" cy="1438275"/>
          </a:xfrm>
          <a:prstGeom prst="rect">
            <a:avLst/>
          </a:prstGeom>
          <a:noFill/>
          <a:ln w="9525">
            <a:noFill/>
            <a:miter lim="800000"/>
            <a:headEnd/>
            <a:tailEnd/>
          </a:ln>
        </p:spPr>
      </p:pic>
      <p:pic>
        <p:nvPicPr>
          <p:cNvPr id="33797" name="Picture 4" descr="Location of  South Africa  (dark blue) in the African Union  (light blue)">
            <a:hlinkClick r:id="rId4" tooltip="Location of  South Africa  (dark blue) in the African Union  (light blue)"/>
          </p:cNvPr>
          <p:cNvPicPr>
            <a:picLocks noChangeAspect="1" noChangeArrowheads="1"/>
          </p:cNvPicPr>
          <p:nvPr/>
        </p:nvPicPr>
        <p:blipFill>
          <a:blip r:embed="rId5"/>
          <a:srcRect/>
          <a:stretch>
            <a:fillRect/>
          </a:stretch>
        </p:blipFill>
        <p:spPr bwMode="auto">
          <a:xfrm>
            <a:off x="6469063" y="1158875"/>
            <a:ext cx="2368550" cy="2198688"/>
          </a:xfrm>
          <a:prstGeom prst="rect">
            <a:avLst/>
          </a:prstGeom>
          <a:noFill/>
          <a:ln w="9525">
            <a:noFill/>
            <a:miter lim="800000"/>
            <a:headEnd/>
            <a:tailEnd/>
          </a:ln>
        </p:spPr>
      </p:pic>
      <p:pic>
        <p:nvPicPr>
          <p:cNvPr id="33798" name="Picture 6" descr="Location of South Africa">
            <a:hlinkClick r:id="rId6" tooltip="Location of South Africa"/>
          </p:cNvPr>
          <p:cNvPicPr>
            <a:picLocks noChangeAspect="1" noChangeArrowheads="1"/>
          </p:cNvPicPr>
          <p:nvPr/>
        </p:nvPicPr>
        <p:blipFill>
          <a:blip r:embed="rId7"/>
          <a:srcRect/>
          <a:stretch>
            <a:fillRect/>
          </a:stretch>
        </p:blipFill>
        <p:spPr bwMode="auto">
          <a:xfrm>
            <a:off x="4799013" y="1665288"/>
            <a:ext cx="2178050" cy="2178050"/>
          </a:xfrm>
          <a:prstGeom prst="rect">
            <a:avLst/>
          </a:prstGeom>
          <a:noFill/>
          <a:ln w="9525">
            <a:noFill/>
            <a:miter lim="800000"/>
            <a:headEnd/>
            <a:tailEnd/>
          </a:ln>
        </p:spPr>
      </p:pic>
      <p:pic>
        <p:nvPicPr>
          <p:cNvPr id="33799" name="Picture 8" descr="https://upload.wikimedia.org/wikipedia/commons/thumb/c/c2/Boers_1881.png/220px-Boers_1881.png">
            <a:hlinkClick r:id="rId8"/>
          </p:cNvPr>
          <p:cNvPicPr>
            <a:picLocks noChangeAspect="1" noChangeArrowheads="1"/>
          </p:cNvPicPr>
          <p:nvPr/>
        </p:nvPicPr>
        <p:blipFill>
          <a:blip r:embed="rId9"/>
          <a:srcRect/>
          <a:stretch>
            <a:fillRect/>
          </a:stretch>
        </p:blipFill>
        <p:spPr bwMode="auto">
          <a:xfrm>
            <a:off x="7046913" y="3581400"/>
            <a:ext cx="1790700" cy="1889125"/>
          </a:xfrm>
          <a:prstGeom prst="rect">
            <a:avLst/>
          </a:prstGeom>
          <a:noFill/>
          <a:ln w="9525">
            <a:noFill/>
            <a:miter lim="800000"/>
            <a:headEnd/>
            <a:tailEnd/>
          </a:ln>
        </p:spPr>
      </p:pic>
      <p:pic>
        <p:nvPicPr>
          <p:cNvPr id="33800" name="Picture 10" descr="https://upload.wikimedia.org/wikipedia/commons/thumb/1/12/ApartheidSignEnglishAfrikaans.jpg/220px-ApartheidSignEnglishAfrikaans.jpg">
            <a:hlinkClick r:id="rId10"/>
          </p:cNvPr>
          <p:cNvPicPr>
            <a:picLocks noChangeAspect="1" noChangeArrowheads="1"/>
          </p:cNvPicPr>
          <p:nvPr/>
        </p:nvPicPr>
        <p:blipFill>
          <a:blip r:embed="rId11"/>
          <a:srcRect/>
          <a:stretch>
            <a:fillRect/>
          </a:stretch>
        </p:blipFill>
        <p:spPr bwMode="auto">
          <a:xfrm>
            <a:off x="4748213" y="4473575"/>
            <a:ext cx="2279650" cy="2082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96925"/>
          </a:xfrm>
        </p:spPr>
        <p:txBody>
          <a:bodyPr/>
          <a:lstStyle/>
          <a:p>
            <a:r>
              <a:rPr lang="en-US"/>
              <a:t>Nelson Mandela</a:t>
            </a:r>
          </a:p>
        </p:txBody>
      </p:sp>
      <p:sp>
        <p:nvSpPr>
          <p:cNvPr id="34819" name="Content Placeholder 2"/>
          <p:cNvSpPr>
            <a:spLocks noGrp="1"/>
          </p:cNvSpPr>
          <p:nvPr>
            <p:ph idx="1"/>
          </p:nvPr>
        </p:nvSpPr>
        <p:spPr>
          <a:xfrm>
            <a:off x="276225" y="1071563"/>
            <a:ext cx="4632325" cy="5594350"/>
          </a:xfrm>
        </p:spPr>
        <p:txBody>
          <a:bodyPr/>
          <a:lstStyle/>
          <a:p>
            <a:r>
              <a:rPr lang="en-US" sz="1900" dirty="0"/>
              <a:t>Born </a:t>
            </a:r>
            <a:r>
              <a:rPr lang="en-US" sz="1900" b="1" dirty="0"/>
              <a:t>1918</a:t>
            </a:r>
            <a:r>
              <a:rPr lang="en-US" sz="1900" dirty="0"/>
              <a:t> – Died </a:t>
            </a:r>
            <a:r>
              <a:rPr lang="en-US" sz="1900" b="1" dirty="0"/>
              <a:t>2013</a:t>
            </a:r>
          </a:p>
          <a:p>
            <a:r>
              <a:rPr lang="en-US" sz="1900" dirty="0"/>
              <a:t>Mandela was born near Umtata, a city in Eastern South Africa.</a:t>
            </a:r>
          </a:p>
          <a:p>
            <a:r>
              <a:rPr lang="en-US" sz="1900" dirty="0"/>
              <a:t>As a young man, he joined the African National Congress, a group who fought against the unfair rules of Apartheid.</a:t>
            </a:r>
          </a:p>
          <a:p>
            <a:r>
              <a:rPr lang="en-US" sz="1900" dirty="0"/>
              <a:t>Initially, he viewed peaceful protest as the correct way to fight back, but he later believed that “guerilla sabotage” (</a:t>
            </a:r>
            <a:r>
              <a:rPr lang="en-US" sz="1900" i="1" dirty="0"/>
              <a:t>destroying things like power plants, military buildings, and telephone lines when civilians were not present</a:t>
            </a:r>
            <a:r>
              <a:rPr lang="en-US" sz="1900" dirty="0"/>
              <a:t>) was the only way to stop oppression.</a:t>
            </a:r>
          </a:p>
          <a:p>
            <a:r>
              <a:rPr lang="en-US" sz="1900" dirty="0"/>
              <a:t>For this reason, he is still a heroic and controversial figure.</a:t>
            </a:r>
          </a:p>
          <a:p>
            <a:r>
              <a:rPr lang="en-US" sz="1900" dirty="0"/>
              <a:t>He was jailed in </a:t>
            </a:r>
            <a:r>
              <a:rPr lang="en-US" sz="1900" b="1" dirty="0"/>
              <a:t>1962</a:t>
            </a:r>
            <a:r>
              <a:rPr lang="en-US" sz="1900" dirty="0"/>
              <a:t>, but he was later released from prison in </a:t>
            </a:r>
            <a:r>
              <a:rPr lang="en-US" sz="1900" b="1" dirty="0"/>
              <a:t>1990</a:t>
            </a:r>
            <a:r>
              <a:rPr lang="en-US" sz="1900" dirty="0"/>
              <a:t> and elected President of South Africa in </a:t>
            </a:r>
            <a:r>
              <a:rPr lang="en-US" sz="1900" b="1" dirty="0"/>
              <a:t>1994</a:t>
            </a:r>
            <a:r>
              <a:rPr lang="en-US" sz="1900" dirty="0"/>
              <a:t>.</a:t>
            </a:r>
          </a:p>
        </p:txBody>
      </p:sp>
      <p:pic>
        <p:nvPicPr>
          <p:cNvPr id="34820" name="Picture 2" descr="Nelson Mandela-2008 (edit).jpg">
            <a:hlinkClick r:id="rId2"/>
          </p:cNvPr>
          <p:cNvPicPr>
            <a:picLocks noChangeAspect="1" noChangeArrowheads="1"/>
          </p:cNvPicPr>
          <p:nvPr/>
        </p:nvPicPr>
        <p:blipFill>
          <a:blip r:embed="rId3"/>
          <a:srcRect/>
          <a:stretch>
            <a:fillRect/>
          </a:stretch>
        </p:blipFill>
        <p:spPr bwMode="auto">
          <a:xfrm>
            <a:off x="6411913" y="981075"/>
            <a:ext cx="2370137" cy="2813050"/>
          </a:xfrm>
          <a:prstGeom prst="rect">
            <a:avLst/>
          </a:prstGeom>
          <a:noFill/>
          <a:ln w="9525">
            <a:noFill/>
            <a:miter lim="800000"/>
            <a:headEnd/>
            <a:tailEnd/>
          </a:ln>
        </p:spPr>
      </p:pic>
      <p:pic>
        <p:nvPicPr>
          <p:cNvPr id="34821" name="Picture 4" descr="https://upload.wikimedia.org/wikipedia/commons/thumb/1/11/Young_Mandela.jpg/170px-Young_Mandela.jpg">
            <a:hlinkClick r:id="rId4"/>
          </p:cNvPr>
          <p:cNvPicPr>
            <a:picLocks noChangeAspect="1" noChangeArrowheads="1"/>
          </p:cNvPicPr>
          <p:nvPr/>
        </p:nvPicPr>
        <p:blipFill>
          <a:blip r:embed="rId5"/>
          <a:srcRect/>
          <a:stretch>
            <a:fillRect/>
          </a:stretch>
        </p:blipFill>
        <p:spPr bwMode="auto">
          <a:xfrm>
            <a:off x="4918075" y="1985963"/>
            <a:ext cx="1484313" cy="2032000"/>
          </a:xfrm>
          <a:prstGeom prst="rect">
            <a:avLst/>
          </a:prstGeom>
          <a:noFill/>
          <a:ln w="9525">
            <a:noFill/>
            <a:miter lim="800000"/>
            <a:headEnd/>
            <a:tailEnd/>
          </a:ln>
        </p:spPr>
      </p:pic>
      <p:pic>
        <p:nvPicPr>
          <p:cNvPr id="34822" name="Picture 6" descr="African National Congress logo.svg">
            <a:hlinkClick r:id="rId6"/>
          </p:cNvPr>
          <p:cNvPicPr>
            <a:picLocks noChangeAspect="1" noChangeArrowheads="1"/>
          </p:cNvPicPr>
          <p:nvPr/>
        </p:nvPicPr>
        <p:blipFill>
          <a:blip r:embed="rId7"/>
          <a:srcRect/>
          <a:stretch>
            <a:fillRect/>
          </a:stretch>
        </p:blipFill>
        <p:spPr bwMode="auto">
          <a:xfrm>
            <a:off x="4918075" y="4017963"/>
            <a:ext cx="1695450" cy="2363787"/>
          </a:xfrm>
          <a:prstGeom prst="rect">
            <a:avLst/>
          </a:prstGeom>
          <a:noFill/>
          <a:ln w="9525">
            <a:noFill/>
            <a:miter lim="800000"/>
            <a:headEnd/>
            <a:tailEnd/>
          </a:ln>
        </p:spPr>
      </p:pic>
      <p:pic>
        <p:nvPicPr>
          <p:cNvPr id="34823" name="Picture 8" descr="https://upload.wikimedia.org/wikipedia/commons/thumb/0/05/Nelson_Mandela_tributes_in_Parliament_Square_-_London_-_DSCF0404.jpg/220px-Nelson_Mandela_tributes_in_Parliament_Square_-_London_-_DSCF0404.jpg">
            <a:hlinkClick r:id="rId8"/>
          </p:cNvPr>
          <p:cNvPicPr>
            <a:picLocks noChangeAspect="1" noChangeArrowheads="1"/>
          </p:cNvPicPr>
          <p:nvPr/>
        </p:nvPicPr>
        <p:blipFill>
          <a:blip r:embed="rId9"/>
          <a:srcRect/>
          <a:stretch>
            <a:fillRect/>
          </a:stretch>
        </p:blipFill>
        <p:spPr bwMode="auto">
          <a:xfrm>
            <a:off x="6761163" y="3881438"/>
            <a:ext cx="1754187" cy="2628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3212"/>
            <a:ext cx="8229600" cy="633152"/>
          </a:xfrm>
        </p:spPr>
        <p:txBody>
          <a:bodyPr/>
          <a:lstStyle/>
          <a:p>
            <a:r>
              <a:rPr lang="en-US" dirty="0"/>
              <a:t>“Long Walk to Freedom” Notes</a:t>
            </a:r>
          </a:p>
        </p:txBody>
      </p:sp>
      <p:sp>
        <p:nvSpPr>
          <p:cNvPr id="34819" name="Content Placeholder 2"/>
          <p:cNvSpPr>
            <a:spLocks noGrp="1"/>
          </p:cNvSpPr>
          <p:nvPr>
            <p:ph idx="1"/>
          </p:nvPr>
        </p:nvSpPr>
        <p:spPr>
          <a:xfrm>
            <a:off x="307540" y="764676"/>
            <a:ext cx="4632325" cy="6043220"/>
          </a:xfrm>
        </p:spPr>
        <p:txBody>
          <a:bodyPr/>
          <a:lstStyle/>
          <a:p>
            <a:r>
              <a:rPr lang="en-US" sz="1900" b="1" dirty="0"/>
              <a:t>Setting</a:t>
            </a:r>
            <a:r>
              <a:rPr lang="en-US" sz="1900" dirty="0"/>
              <a:t>: Mandela makes his inauguration speech in Pretoria, South Africa.</a:t>
            </a:r>
          </a:p>
          <a:p>
            <a:r>
              <a:rPr lang="en-US" sz="1900" dirty="0"/>
              <a:t>Mandela protested the unfair rules of Apartheid/segregation. </a:t>
            </a:r>
          </a:p>
          <a:p>
            <a:r>
              <a:rPr lang="en-US" sz="1900" dirty="0"/>
              <a:t>South Africa is called the Rainbow Nation.</a:t>
            </a:r>
          </a:p>
          <a:p>
            <a:r>
              <a:rPr lang="en-US" sz="1900" dirty="0"/>
              <a:t>Mandela honors the past by giving credit to all those African leaders and protestors who came before him.</a:t>
            </a:r>
          </a:p>
          <a:p>
            <a:r>
              <a:rPr lang="en-US" sz="1900" dirty="0"/>
              <a:t>(p.614-617) Mandela says that he, and all South Africans, should feel like they are born free.</a:t>
            </a:r>
          </a:p>
          <a:p>
            <a:r>
              <a:rPr lang="en-US" sz="1900" dirty="0"/>
              <a:t>He says that every person is born with a responsibility to take care of their family and their community.</a:t>
            </a:r>
          </a:p>
          <a:p>
            <a:r>
              <a:rPr lang="en-US" sz="1900" dirty="0"/>
              <a:t>When he is in prison, he comes to believe that “the chains on any one of (his) people were the chains on all of them.”</a:t>
            </a:r>
          </a:p>
          <a:p>
            <a:r>
              <a:rPr lang="en-US" sz="1900" dirty="0"/>
              <a:t>He wants to liberate both the oppressed and the oppressor from prejudice.</a:t>
            </a:r>
          </a:p>
          <a:p>
            <a:endParaRPr lang="en-US" sz="1900" dirty="0"/>
          </a:p>
        </p:txBody>
      </p:sp>
      <p:pic>
        <p:nvPicPr>
          <p:cNvPr id="3" name="Picture 2">
            <a:extLst>
              <a:ext uri="{FF2B5EF4-FFF2-40B4-BE49-F238E27FC236}">
                <a16:creationId xmlns:a16="http://schemas.microsoft.com/office/drawing/2014/main" id="{BC3CFD99-53FD-AA47-9CBD-EB1689E894B9}"/>
              </a:ext>
            </a:extLst>
          </p:cNvPr>
          <p:cNvPicPr>
            <a:picLocks noChangeAspect="1"/>
          </p:cNvPicPr>
          <p:nvPr/>
        </p:nvPicPr>
        <p:blipFill>
          <a:blip r:embed="rId2"/>
          <a:stretch>
            <a:fillRect/>
          </a:stretch>
        </p:blipFill>
        <p:spPr>
          <a:xfrm>
            <a:off x="5120840" y="764676"/>
            <a:ext cx="3656896" cy="3034832"/>
          </a:xfrm>
          <a:prstGeom prst="rect">
            <a:avLst/>
          </a:prstGeom>
        </p:spPr>
      </p:pic>
      <p:pic>
        <p:nvPicPr>
          <p:cNvPr id="5" name="Picture 4">
            <a:extLst>
              <a:ext uri="{FF2B5EF4-FFF2-40B4-BE49-F238E27FC236}">
                <a16:creationId xmlns:a16="http://schemas.microsoft.com/office/drawing/2014/main" id="{E878C3AC-E844-A24E-9592-0BDE7EF5E447}"/>
              </a:ext>
            </a:extLst>
          </p:cNvPr>
          <p:cNvPicPr>
            <a:picLocks noChangeAspect="1"/>
          </p:cNvPicPr>
          <p:nvPr/>
        </p:nvPicPr>
        <p:blipFill>
          <a:blip r:embed="rId3"/>
          <a:stretch>
            <a:fillRect/>
          </a:stretch>
        </p:blipFill>
        <p:spPr>
          <a:xfrm>
            <a:off x="6081386" y="3847820"/>
            <a:ext cx="1756296" cy="2880366"/>
          </a:xfrm>
          <a:prstGeom prst="rect">
            <a:avLst/>
          </a:prstGeom>
        </p:spPr>
      </p:pic>
    </p:spTree>
    <p:extLst>
      <p:ext uri="{BB962C8B-B14F-4D97-AF65-F5344CB8AC3E}">
        <p14:creationId xmlns:p14="http://schemas.microsoft.com/office/powerpoint/2010/main" val="362649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z="3600" dirty="0"/>
              <a:t>“Long Walk to Freedom,” 04/27/20</a:t>
            </a:r>
          </a:p>
        </p:txBody>
      </p:sp>
      <p:sp>
        <p:nvSpPr>
          <p:cNvPr id="35843" name="Rectangle 3"/>
          <p:cNvSpPr>
            <a:spLocks noGrp="1"/>
          </p:cNvSpPr>
          <p:nvPr>
            <p:ph type="body" idx="1"/>
          </p:nvPr>
        </p:nvSpPr>
        <p:spPr>
          <a:xfrm>
            <a:off x="322699" y="1276488"/>
            <a:ext cx="8127830" cy="5202367"/>
          </a:xfrm>
        </p:spPr>
        <p:txBody>
          <a:bodyPr/>
          <a:lstStyle/>
          <a:p>
            <a:pPr marL="609600" indent="-609600">
              <a:buFont typeface="Arial" charset="0"/>
              <a:buAutoNum type="arabicPeriod"/>
            </a:pPr>
            <a:r>
              <a:rPr lang="en-US" sz="2800" dirty="0"/>
              <a:t>Do you agree/disagree with the following quotes? Write a paragraph for one of them and explain your answers.</a:t>
            </a:r>
          </a:p>
          <a:p>
            <a:pPr marL="609600" indent="-609600">
              <a:buFont typeface="Arial" charset="0"/>
              <a:buAutoNum type="arabicPeriod"/>
            </a:pPr>
            <a:endParaRPr lang="en-US" sz="2800" dirty="0"/>
          </a:p>
          <a:p>
            <a:pPr marL="990600" lvl="1" indent="-533400"/>
            <a:r>
              <a:rPr lang="en-US" sz="2400" dirty="0"/>
              <a:t>“Courage is not the absence of fear, but the triumph over it” (613).</a:t>
            </a:r>
          </a:p>
          <a:p>
            <a:pPr marL="457200" lvl="1" indent="0">
              <a:buNone/>
            </a:pPr>
            <a:endParaRPr lang="en-US" sz="2400" dirty="0"/>
          </a:p>
          <a:p>
            <a:pPr marL="990600" lvl="1" indent="-533400"/>
            <a:r>
              <a:rPr lang="en-US" sz="2400" dirty="0"/>
              <a:t>“People must learn to hate, and if they can learn to hate, they can be taught to love, for love comes more naturally to the human heart than its opposite” (614).</a:t>
            </a:r>
          </a:p>
        </p:txBody>
      </p:sp>
    </p:spTree>
    <p:extLst>
      <p:ext uri="{BB962C8B-B14F-4D97-AF65-F5344CB8AC3E}">
        <p14:creationId xmlns:p14="http://schemas.microsoft.com/office/powerpoint/2010/main" val="408741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EEC4-F091-F44E-B4C7-28ECEA09D2DE}"/>
              </a:ext>
            </a:extLst>
          </p:cNvPr>
          <p:cNvSpPr>
            <a:spLocks noGrp="1"/>
          </p:cNvSpPr>
          <p:nvPr>
            <p:ph type="title"/>
          </p:nvPr>
        </p:nvSpPr>
        <p:spPr>
          <a:xfrm>
            <a:off x="457200" y="274638"/>
            <a:ext cx="8229600" cy="688857"/>
          </a:xfrm>
        </p:spPr>
        <p:txBody>
          <a:bodyPr/>
          <a:lstStyle/>
          <a:p>
            <a:r>
              <a:rPr lang="en-US" dirty="0"/>
              <a:t>Student Responses</a:t>
            </a:r>
          </a:p>
        </p:txBody>
      </p:sp>
      <p:sp>
        <p:nvSpPr>
          <p:cNvPr id="3" name="Content Placeholder 2">
            <a:extLst>
              <a:ext uri="{FF2B5EF4-FFF2-40B4-BE49-F238E27FC236}">
                <a16:creationId xmlns:a16="http://schemas.microsoft.com/office/drawing/2014/main" id="{638B68E0-2712-0C47-925F-4A6B5F2E280F}"/>
              </a:ext>
            </a:extLst>
          </p:cNvPr>
          <p:cNvSpPr>
            <a:spLocks noGrp="1"/>
          </p:cNvSpPr>
          <p:nvPr>
            <p:ph idx="1"/>
          </p:nvPr>
        </p:nvSpPr>
        <p:spPr>
          <a:xfrm>
            <a:off x="457200" y="1600201"/>
            <a:ext cx="8229600" cy="3708230"/>
          </a:xfrm>
        </p:spPr>
        <p:txBody>
          <a:bodyPr/>
          <a:lstStyle/>
          <a:p>
            <a:r>
              <a:rPr lang="en-US" dirty="0"/>
              <a:t>Courage is not the absence of fear doesn’t mean that you have no fear. Someone who can overcome their fears has the courage to face it. You have to decide that there’s other stuff other than being scared. It taught me to face my fears and try my best to overcome it, and victory over the fear.</a:t>
            </a:r>
          </a:p>
        </p:txBody>
      </p:sp>
    </p:spTree>
    <p:extLst>
      <p:ext uri="{BB962C8B-B14F-4D97-AF65-F5344CB8AC3E}">
        <p14:creationId xmlns:p14="http://schemas.microsoft.com/office/powerpoint/2010/main" val="1175645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{D1078DF0-4EF3-E948-B3B9-FAE58B1F5B56}tf16401378</Template>
  <TotalTime>20960</TotalTime>
  <Words>1457</Words>
  <Application>Microsoft Macintosh PowerPoint</Application>
  <PresentationFormat>On-screen Show (4:3)</PresentationFormat>
  <Paragraphs>90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ELA, Week 32-33</vt:lpstr>
      <vt:lpstr>Week 32, Key Vocabulary (p.606)</vt:lpstr>
      <vt:lpstr>Week 32, Sentences (p.606)</vt:lpstr>
      <vt:lpstr>Week 32, Sentences (p.606)</vt:lpstr>
      <vt:lpstr>South Africa History</vt:lpstr>
      <vt:lpstr>Nelson Mandela</vt:lpstr>
      <vt:lpstr>“Long Walk to Freedom” Notes</vt:lpstr>
      <vt:lpstr>“Long Walk to Freedom,” 04/27/20</vt:lpstr>
      <vt:lpstr>Student Responses</vt:lpstr>
      <vt:lpstr>Student Responses</vt:lpstr>
      <vt:lpstr>Student Responses</vt:lpstr>
      <vt:lpstr>Student Responses</vt:lpstr>
      <vt:lpstr>Student Responses</vt:lpstr>
      <vt:lpstr>“Long Walk to Freedom,” 04/29/20</vt:lpstr>
    </vt:vector>
  </TitlesOfParts>
  <Company>Mac Home And Student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Haenlein</dc:creator>
  <cp:lastModifiedBy>Brandy Haenlein</cp:lastModifiedBy>
  <cp:revision>620</cp:revision>
  <dcterms:created xsi:type="dcterms:W3CDTF">2017-10-02T01:24:48Z</dcterms:created>
  <dcterms:modified xsi:type="dcterms:W3CDTF">2020-04-29T18:02:36Z</dcterms:modified>
</cp:coreProperties>
</file>