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314262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A145-ADFE-4AA0-A924-9B763CF67EC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118791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186362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172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148803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318730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479384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073304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35765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85747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152073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CA145-ADFE-4AA0-A924-9B763CF67EC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01883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CA145-ADFE-4AA0-A924-9B763CF67EC5}"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367595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39825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84883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0CA145-ADFE-4AA0-A924-9B763CF67EC5}" type="datetimeFigureOut">
              <a:rPr lang="en-US" smtClean="0"/>
              <a:t>4/23/2020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24248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A145-ADFE-4AA0-A924-9B763CF67EC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60C75-7144-404E-90BD-13A3F49C4857}" type="slidenum">
              <a:rPr lang="en-US" smtClean="0"/>
              <a:t>‹#›</a:t>
            </a:fld>
            <a:endParaRPr lang="en-US"/>
          </a:p>
        </p:txBody>
      </p:sp>
    </p:spTree>
    <p:extLst>
      <p:ext uri="{BB962C8B-B14F-4D97-AF65-F5344CB8AC3E}">
        <p14:creationId xmlns:p14="http://schemas.microsoft.com/office/powerpoint/2010/main" val="360184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0CA145-ADFE-4AA0-A924-9B763CF67EC5}" type="datetimeFigureOut">
              <a:rPr lang="en-US" smtClean="0"/>
              <a:t>4/23/2020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660C75-7144-404E-90BD-13A3F49C4857}" type="slidenum">
              <a:rPr lang="en-US" smtClean="0"/>
              <a:t>‹#›</a:t>
            </a:fld>
            <a:endParaRPr lang="en-US"/>
          </a:p>
        </p:txBody>
      </p:sp>
    </p:spTree>
    <p:extLst>
      <p:ext uri="{BB962C8B-B14F-4D97-AF65-F5344CB8AC3E}">
        <p14:creationId xmlns:p14="http://schemas.microsoft.com/office/powerpoint/2010/main" val="30274234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E216-74CA-4CB8-972E-39A48D00EF01}"/>
              </a:ext>
            </a:extLst>
          </p:cNvPr>
          <p:cNvSpPr>
            <a:spLocks noGrp="1"/>
          </p:cNvSpPr>
          <p:nvPr>
            <p:ph type="ctrTitle"/>
          </p:nvPr>
        </p:nvSpPr>
        <p:spPr/>
        <p:txBody>
          <a:bodyPr/>
          <a:lstStyle/>
          <a:p>
            <a:r>
              <a:rPr lang="en-US" dirty="0"/>
              <a:t>War In Europe</a:t>
            </a:r>
          </a:p>
        </p:txBody>
      </p:sp>
      <p:sp>
        <p:nvSpPr>
          <p:cNvPr id="3" name="Subtitle 2">
            <a:extLst>
              <a:ext uri="{FF2B5EF4-FFF2-40B4-BE49-F238E27FC236}">
                <a16:creationId xmlns:a16="http://schemas.microsoft.com/office/drawing/2014/main" id="{408D3E62-D3A9-41C6-A807-85B8D30F8046}"/>
              </a:ext>
            </a:extLst>
          </p:cNvPr>
          <p:cNvSpPr>
            <a:spLocks noGrp="1"/>
          </p:cNvSpPr>
          <p:nvPr>
            <p:ph type="subTitle" idx="1"/>
          </p:nvPr>
        </p:nvSpPr>
        <p:spPr/>
        <p:txBody>
          <a:bodyPr/>
          <a:lstStyle/>
          <a:p>
            <a:r>
              <a:rPr lang="en-US" dirty="0"/>
              <a:t>Chapter 24 Section 2</a:t>
            </a:r>
          </a:p>
        </p:txBody>
      </p:sp>
    </p:spTree>
    <p:extLst>
      <p:ext uri="{BB962C8B-B14F-4D97-AF65-F5344CB8AC3E}">
        <p14:creationId xmlns:p14="http://schemas.microsoft.com/office/powerpoint/2010/main" val="38810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927C-4123-488E-B278-F13DE8EB8670}"/>
              </a:ext>
            </a:extLst>
          </p:cNvPr>
          <p:cNvSpPr>
            <a:spLocks noGrp="1"/>
          </p:cNvSpPr>
          <p:nvPr>
            <p:ph type="title"/>
          </p:nvPr>
        </p:nvSpPr>
        <p:spPr/>
        <p:txBody>
          <a:bodyPr/>
          <a:lstStyle/>
          <a:p>
            <a:endParaRPr lang="en-US"/>
          </a:p>
        </p:txBody>
      </p:sp>
      <p:pic>
        <p:nvPicPr>
          <p:cNvPr id="3074" name="Picture 2" descr="German invasion of Poland, September 1939 | The Holocaust Encyclopedia">
            <a:extLst>
              <a:ext uri="{FF2B5EF4-FFF2-40B4-BE49-F238E27FC236}">
                <a16:creationId xmlns:a16="http://schemas.microsoft.com/office/drawing/2014/main" id="{3425E88E-AA7E-4362-90B7-B366220EF8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876" y="452718"/>
            <a:ext cx="8585042" cy="563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8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2273-9909-40E2-90F8-51007B24DE8C}"/>
              </a:ext>
            </a:extLst>
          </p:cNvPr>
          <p:cNvSpPr>
            <a:spLocks noGrp="1"/>
          </p:cNvSpPr>
          <p:nvPr>
            <p:ph type="title"/>
          </p:nvPr>
        </p:nvSpPr>
        <p:spPr>
          <a:xfrm>
            <a:off x="646111" y="111318"/>
            <a:ext cx="9404723" cy="1041621"/>
          </a:xfrm>
        </p:spPr>
        <p:txBody>
          <a:bodyPr/>
          <a:lstStyle/>
          <a:p>
            <a:pPr algn="ctr"/>
            <a:r>
              <a:rPr lang="en-US" b="1" u="sng" dirty="0"/>
              <a:t>Blitzkrieg</a:t>
            </a:r>
          </a:p>
        </p:txBody>
      </p:sp>
      <p:sp>
        <p:nvSpPr>
          <p:cNvPr id="3" name="Content Placeholder 2">
            <a:extLst>
              <a:ext uri="{FF2B5EF4-FFF2-40B4-BE49-F238E27FC236}">
                <a16:creationId xmlns:a16="http://schemas.microsoft.com/office/drawing/2014/main" id="{EB6C74C2-2D61-4631-A4D7-642B043C017E}"/>
              </a:ext>
            </a:extLst>
          </p:cNvPr>
          <p:cNvSpPr>
            <a:spLocks noGrp="1"/>
          </p:cNvSpPr>
          <p:nvPr>
            <p:ph idx="1"/>
          </p:nvPr>
        </p:nvSpPr>
        <p:spPr>
          <a:xfrm>
            <a:off x="262395" y="970060"/>
            <a:ext cx="4921856" cy="5278340"/>
          </a:xfrm>
        </p:spPr>
        <p:txBody>
          <a:bodyPr>
            <a:normAutofit lnSpcReduction="10000"/>
          </a:bodyPr>
          <a:lstStyle/>
          <a:p>
            <a:pPr marL="0" indent="0">
              <a:buNone/>
            </a:pPr>
            <a:r>
              <a:rPr lang="en-US" dirty="0"/>
              <a:t>Blitzkrieg – German for lightning war</a:t>
            </a:r>
          </a:p>
          <a:p>
            <a:pPr marL="0" indent="0">
              <a:buNone/>
            </a:pPr>
            <a:endParaRPr lang="en-US" dirty="0"/>
          </a:p>
          <a:p>
            <a:pPr marL="0" indent="0">
              <a:buNone/>
            </a:pPr>
            <a:r>
              <a:rPr lang="en-US" dirty="0"/>
              <a:t>The blitzkrieg style of attack was an idea that Hitler started when he invaded Poland.</a:t>
            </a:r>
          </a:p>
          <a:p>
            <a:pPr marL="0" indent="0">
              <a:buNone/>
            </a:pPr>
            <a:endParaRPr lang="en-US" dirty="0"/>
          </a:p>
          <a:p>
            <a:pPr marL="0" indent="0">
              <a:buNone/>
            </a:pPr>
            <a:r>
              <a:rPr lang="en-US" dirty="0"/>
              <a:t>Hitler put all parts of his military, foot soldier, tanks, and planes, and had them all invade Poland at once.   </a:t>
            </a:r>
          </a:p>
          <a:p>
            <a:pPr marL="0" indent="0">
              <a:buNone/>
            </a:pPr>
            <a:endParaRPr lang="en-US" dirty="0"/>
          </a:p>
          <a:p>
            <a:pPr marL="0" indent="0">
              <a:buNone/>
            </a:pPr>
            <a:r>
              <a:rPr lang="en-US" dirty="0"/>
              <a:t>This idea of a quick and sudden invasion caught Poland so off guard that they were completely defeated and under German control in just a few weeks.</a:t>
            </a:r>
          </a:p>
        </p:txBody>
      </p:sp>
      <p:pic>
        <p:nvPicPr>
          <p:cNvPr id="4098" name="Picture 2" descr="Invasion of Poland - Wikipedia">
            <a:extLst>
              <a:ext uri="{FF2B5EF4-FFF2-40B4-BE49-F238E27FC236}">
                <a16:creationId xmlns:a16="http://schemas.microsoft.com/office/drawing/2014/main" id="{3F11AAF8-087D-4959-B7A3-59D567EDD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1074751"/>
            <a:ext cx="4583182" cy="506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6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9D82-D46B-40CB-9E75-A926D1AEDC96}"/>
              </a:ext>
            </a:extLst>
          </p:cNvPr>
          <p:cNvSpPr>
            <a:spLocks noGrp="1"/>
          </p:cNvSpPr>
          <p:nvPr>
            <p:ph type="title"/>
          </p:nvPr>
        </p:nvSpPr>
        <p:spPr>
          <a:xfrm>
            <a:off x="646111" y="452718"/>
            <a:ext cx="9404723" cy="787685"/>
          </a:xfrm>
        </p:spPr>
        <p:txBody>
          <a:bodyPr/>
          <a:lstStyle/>
          <a:p>
            <a:pPr algn="ctr"/>
            <a:r>
              <a:rPr lang="en-US" b="1" u="sng" dirty="0"/>
              <a:t>Stalin Starts His Attacks</a:t>
            </a:r>
          </a:p>
        </p:txBody>
      </p:sp>
      <p:sp>
        <p:nvSpPr>
          <p:cNvPr id="3" name="Content Placeholder 2">
            <a:extLst>
              <a:ext uri="{FF2B5EF4-FFF2-40B4-BE49-F238E27FC236}">
                <a16:creationId xmlns:a16="http://schemas.microsoft.com/office/drawing/2014/main" id="{44FE1D43-8A3D-4E72-ADC9-E06B4E1F9323}"/>
              </a:ext>
            </a:extLst>
          </p:cNvPr>
          <p:cNvSpPr>
            <a:spLocks noGrp="1"/>
          </p:cNvSpPr>
          <p:nvPr>
            <p:ph idx="1"/>
          </p:nvPr>
        </p:nvSpPr>
        <p:spPr>
          <a:xfrm>
            <a:off x="159027" y="1240404"/>
            <a:ext cx="3657600" cy="5007996"/>
          </a:xfrm>
        </p:spPr>
        <p:txBody>
          <a:bodyPr/>
          <a:lstStyle/>
          <a:p>
            <a:pPr marL="0" indent="0">
              <a:buNone/>
            </a:pPr>
            <a:r>
              <a:rPr lang="en-US" dirty="0"/>
              <a:t>After Stalin took control of the eastern half of Poland, he kept up his attacks. </a:t>
            </a:r>
          </a:p>
          <a:p>
            <a:pPr marL="0" indent="0">
              <a:buNone/>
            </a:pPr>
            <a:endParaRPr lang="en-US" dirty="0"/>
          </a:p>
          <a:p>
            <a:pPr marL="0" indent="0">
              <a:buNone/>
            </a:pPr>
            <a:r>
              <a:rPr lang="en-US" dirty="0"/>
              <a:t>Stalin sent his army to take control of the 3 Baltic Countries (Latvia, Lithuania, and Estonia) and then on the conquer Finland.</a:t>
            </a:r>
          </a:p>
        </p:txBody>
      </p:sp>
      <p:pic>
        <p:nvPicPr>
          <p:cNvPr id="5122" name="Picture 2" descr="Kazachstán se stal na čtyři dny celým Sovětským svazem | Extrastory.cz">
            <a:extLst>
              <a:ext uri="{FF2B5EF4-FFF2-40B4-BE49-F238E27FC236}">
                <a16:creationId xmlns:a16="http://schemas.microsoft.com/office/drawing/2014/main" id="{06CBE170-A3F2-4FC7-BA0A-742655E1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285" y="2278359"/>
            <a:ext cx="6400892" cy="385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7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CCDC-72CE-49D9-927F-DC8667FC31AF}"/>
              </a:ext>
            </a:extLst>
          </p:cNvPr>
          <p:cNvSpPr>
            <a:spLocks noGrp="1"/>
          </p:cNvSpPr>
          <p:nvPr>
            <p:ph type="title"/>
          </p:nvPr>
        </p:nvSpPr>
        <p:spPr>
          <a:xfrm>
            <a:off x="646111" y="111319"/>
            <a:ext cx="9404723" cy="739472"/>
          </a:xfrm>
        </p:spPr>
        <p:txBody>
          <a:bodyPr/>
          <a:lstStyle/>
          <a:p>
            <a:pPr algn="ctr"/>
            <a:r>
              <a:rPr lang="en-US" b="1" u="sng" dirty="0"/>
              <a:t>France is Taken Over By Germany</a:t>
            </a:r>
          </a:p>
        </p:txBody>
      </p:sp>
      <p:sp>
        <p:nvSpPr>
          <p:cNvPr id="3" name="Content Placeholder 2">
            <a:extLst>
              <a:ext uri="{FF2B5EF4-FFF2-40B4-BE49-F238E27FC236}">
                <a16:creationId xmlns:a16="http://schemas.microsoft.com/office/drawing/2014/main" id="{5762D855-924F-45E3-9F6A-1C484920D147}"/>
              </a:ext>
            </a:extLst>
          </p:cNvPr>
          <p:cNvSpPr>
            <a:spLocks noGrp="1"/>
          </p:cNvSpPr>
          <p:nvPr>
            <p:ph idx="1"/>
          </p:nvPr>
        </p:nvSpPr>
        <p:spPr>
          <a:xfrm>
            <a:off x="166978" y="1224502"/>
            <a:ext cx="5486399" cy="5023898"/>
          </a:xfrm>
        </p:spPr>
        <p:txBody>
          <a:bodyPr/>
          <a:lstStyle/>
          <a:p>
            <a:pPr marL="0" indent="0">
              <a:buNone/>
            </a:pPr>
            <a:r>
              <a:rPr lang="en-US" dirty="0"/>
              <a:t>Maginot Line – a line of fortifications along France’s eastern border</a:t>
            </a:r>
          </a:p>
          <a:p>
            <a:pPr marL="0" indent="0">
              <a:buNone/>
            </a:pPr>
            <a:endParaRPr lang="en-US" dirty="0"/>
          </a:p>
          <a:p>
            <a:pPr marL="0" indent="0">
              <a:buNone/>
            </a:pPr>
            <a:r>
              <a:rPr lang="en-US" dirty="0"/>
              <a:t>To get around the Maginot Line, Hitler sent the German army through the Ardennes Forest in Belgium, which France thought was not going to happen because the forest is too hard to pass an army through.  They were wrong.</a:t>
            </a:r>
          </a:p>
          <a:p>
            <a:pPr marL="0" indent="0">
              <a:buNone/>
            </a:pPr>
            <a:endParaRPr lang="en-US" dirty="0"/>
          </a:p>
          <a:p>
            <a:pPr marL="0" indent="0">
              <a:buNone/>
            </a:pPr>
            <a:r>
              <a:rPr lang="en-US" dirty="0"/>
              <a:t>The German army made it through Belgium and would take control of the French capital of Paris.</a:t>
            </a:r>
          </a:p>
        </p:txBody>
      </p:sp>
      <p:pic>
        <p:nvPicPr>
          <p:cNvPr id="2050" name="Picture 2" descr="The Maginot Line – 11 Fascinating Facts About France's Great Wall ...">
            <a:extLst>
              <a:ext uri="{FF2B5EF4-FFF2-40B4-BE49-F238E27FC236}">
                <a16:creationId xmlns:a16="http://schemas.microsoft.com/office/drawing/2014/main" id="{85C7DC0A-CC0D-418C-BF7C-A955C96A1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990" y="850791"/>
            <a:ext cx="3811186" cy="30568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Maginot Line - History Twelve">
            <a:extLst>
              <a:ext uri="{FF2B5EF4-FFF2-40B4-BE49-F238E27FC236}">
                <a16:creationId xmlns:a16="http://schemas.microsoft.com/office/drawing/2014/main" id="{C7FE9A98-0951-45AA-BC93-F20BACB26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66681"/>
            <a:ext cx="2468386" cy="253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6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756D-E189-4829-A5C9-08B2DBCBBB0A}"/>
              </a:ext>
            </a:extLst>
          </p:cNvPr>
          <p:cNvSpPr>
            <a:spLocks noGrp="1"/>
          </p:cNvSpPr>
          <p:nvPr>
            <p:ph type="title"/>
          </p:nvPr>
        </p:nvSpPr>
        <p:spPr>
          <a:xfrm>
            <a:off x="646111" y="452718"/>
            <a:ext cx="2462849" cy="684319"/>
          </a:xfrm>
        </p:spPr>
        <p:txBody>
          <a:bodyPr/>
          <a:lstStyle/>
          <a:p>
            <a:r>
              <a:rPr lang="en-US" b="1" u="sng" dirty="0"/>
              <a:t>Dunkirk</a:t>
            </a:r>
          </a:p>
        </p:txBody>
      </p:sp>
      <p:sp>
        <p:nvSpPr>
          <p:cNvPr id="3" name="Content Placeholder 2">
            <a:extLst>
              <a:ext uri="{FF2B5EF4-FFF2-40B4-BE49-F238E27FC236}">
                <a16:creationId xmlns:a16="http://schemas.microsoft.com/office/drawing/2014/main" id="{A866ECCA-D9FC-41D1-929C-D10776A6B071}"/>
              </a:ext>
            </a:extLst>
          </p:cNvPr>
          <p:cNvSpPr>
            <a:spLocks noGrp="1"/>
          </p:cNvSpPr>
          <p:nvPr>
            <p:ph idx="1"/>
          </p:nvPr>
        </p:nvSpPr>
        <p:spPr>
          <a:xfrm>
            <a:off x="182880" y="1200648"/>
            <a:ext cx="4738977" cy="5047752"/>
          </a:xfrm>
        </p:spPr>
        <p:txBody>
          <a:bodyPr/>
          <a:lstStyle/>
          <a:p>
            <a:pPr marL="0" indent="0">
              <a:buNone/>
            </a:pPr>
            <a:r>
              <a:rPr lang="en-US" dirty="0"/>
              <a:t>As the German army moved into France and Belgium, they trapped almost 400,000 British and French soldiers on the beaches of Dunkirk.</a:t>
            </a:r>
          </a:p>
          <a:p>
            <a:pPr marL="0" indent="0">
              <a:buNone/>
            </a:pPr>
            <a:endParaRPr lang="en-US" dirty="0"/>
          </a:p>
          <a:p>
            <a:pPr marL="0" indent="0">
              <a:buNone/>
            </a:pPr>
            <a:r>
              <a:rPr lang="en-US" dirty="0"/>
              <a:t>The British gathered military and volunteer boats of every size to make dangerous trips across the English Channel between France and England to get the trapped soldiers to safety in England.</a:t>
            </a:r>
          </a:p>
        </p:txBody>
      </p:sp>
      <p:sp>
        <p:nvSpPr>
          <p:cNvPr id="7" name="AutoShape 4" descr="Where is Dunkirk in the UK? - Quora">
            <a:extLst>
              <a:ext uri="{FF2B5EF4-FFF2-40B4-BE49-F238E27FC236}">
                <a16:creationId xmlns:a16="http://schemas.microsoft.com/office/drawing/2014/main" id="{C9F2EE9F-2052-49F6-B1BB-D1E0F2482E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AF409EB8-3D68-45E4-B6DC-7E8D60119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993" y="452718"/>
            <a:ext cx="2119313" cy="2566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ment in History: Dunkirk | Dunkirk, Dunkirk evacuation, History">
            <a:extLst>
              <a:ext uri="{FF2B5EF4-FFF2-40B4-BE49-F238E27FC236}">
                <a16:creationId xmlns:a16="http://schemas.microsoft.com/office/drawing/2014/main" id="{43405594-078D-4B7C-AAFA-44DB69C5A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3306616"/>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1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4F2F-3BA7-45C4-801C-073D3BBBE733}"/>
              </a:ext>
            </a:extLst>
          </p:cNvPr>
          <p:cNvSpPr>
            <a:spLocks noGrp="1"/>
          </p:cNvSpPr>
          <p:nvPr>
            <p:ph type="title"/>
          </p:nvPr>
        </p:nvSpPr>
        <p:spPr>
          <a:xfrm>
            <a:off x="646111" y="198783"/>
            <a:ext cx="9404723" cy="811033"/>
          </a:xfrm>
        </p:spPr>
        <p:txBody>
          <a:bodyPr/>
          <a:lstStyle/>
          <a:p>
            <a:pPr algn="ctr"/>
            <a:r>
              <a:rPr lang="en-US" b="1" u="sng" dirty="0"/>
              <a:t>Italy Officially Joins the War</a:t>
            </a:r>
          </a:p>
        </p:txBody>
      </p:sp>
      <p:sp>
        <p:nvSpPr>
          <p:cNvPr id="3" name="Content Placeholder 2">
            <a:extLst>
              <a:ext uri="{FF2B5EF4-FFF2-40B4-BE49-F238E27FC236}">
                <a16:creationId xmlns:a16="http://schemas.microsoft.com/office/drawing/2014/main" id="{92A8014D-FAD0-4F83-98D7-244292E9DD31}"/>
              </a:ext>
            </a:extLst>
          </p:cNvPr>
          <p:cNvSpPr>
            <a:spLocks noGrp="1"/>
          </p:cNvSpPr>
          <p:nvPr>
            <p:ph idx="1"/>
          </p:nvPr>
        </p:nvSpPr>
        <p:spPr>
          <a:xfrm>
            <a:off x="71562" y="1009816"/>
            <a:ext cx="4420925" cy="5238583"/>
          </a:xfrm>
        </p:spPr>
        <p:txBody>
          <a:bodyPr/>
          <a:lstStyle/>
          <a:p>
            <a:pPr marL="0" indent="0">
              <a:buNone/>
            </a:pPr>
            <a:r>
              <a:rPr lang="en-US" dirty="0"/>
              <a:t>In June 1940, Italy invaded France from the south, while Germany was invading France from the north.</a:t>
            </a:r>
          </a:p>
          <a:p>
            <a:pPr marL="0" indent="0">
              <a:buNone/>
            </a:pPr>
            <a:endParaRPr lang="en-US" dirty="0"/>
          </a:p>
          <a:p>
            <a:pPr marL="0" indent="0">
              <a:buNone/>
            </a:pPr>
            <a:r>
              <a:rPr lang="en-US" dirty="0"/>
              <a:t>France was forced to surrender to Hitler on June 22, 1940, but French General Charles de Gaulle escaped to England and set up a French government in exile, using England as the base.</a:t>
            </a:r>
          </a:p>
          <a:p>
            <a:pPr marL="0" indent="0">
              <a:buNone/>
            </a:pPr>
            <a:endParaRPr lang="en-US" dirty="0"/>
          </a:p>
          <a:p>
            <a:pPr marL="0" indent="0">
              <a:buNone/>
            </a:pPr>
            <a:r>
              <a:rPr lang="en-US" dirty="0"/>
              <a:t>Charles de Gaulle was set on a future attack to regain control of France from the Germans.</a:t>
            </a:r>
          </a:p>
        </p:txBody>
      </p:sp>
      <p:graphicFrame>
        <p:nvGraphicFramePr>
          <p:cNvPr id="4" name="Object 3">
            <a:extLst>
              <a:ext uri="{FF2B5EF4-FFF2-40B4-BE49-F238E27FC236}">
                <a16:creationId xmlns:a16="http://schemas.microsoft.com/office/drawing/2014/main" id="{434A50F8-9BA9-48E4-BE1D-86FBC46DFAD3}"/>
              </a:ext>
            </a:extLst>
          </p:cNvPr>
          <p:cNvGraphicFramePr>
            <a:graphicFrameLocks noChangeAspect="1"/>
          </p:cNvGraphicFramePr>
          <p:nvPr>
            <p:extLst>
              <p:ext uri="{D42A27DB-BD31-4B8C-83A1-F6EECF244321}">
                <p14:modId xmlns:p14="http://schemas.microsoft.com/office/powerpoint/2010/main" val="4022094321"/>
              </p:ext>
            </p:extLst>
          </p:nvPr>
        </p:nvGraphicFramePr>
        <p:xfrm>
          <a:off x="4726084" y="1561466"/>
          <a:ext cx="1116013" cy="439738"/>
        </p:xfrm>
        <a:graphic>
          <a:graphicData uri="http://schemas.openxmlformats.org/presentationml/2006/ole">
            <mc:AlternateContent xmlns:mc="http://schemas.openxmlformats.org/markup-compatibility/2006">
              <mc:Choice xmlns:v="urn:schemas-microsoft-com:vml" Requires="v">
                <p:oleObj spid="_x0000_s3085" name="Packager Shell Object" showAsIcon="1" r:id="rId3" imgW="1116000" imgH="439560" progId="Package">
                  <p:embed/>
                </p:oleObj>
              </mc:Choice>
              <mc:Fallback>
                <p:oleObj name="Packager Shell Object" showAsIcon="1" r:id="rId3" imgW="1116000" imgH="439560" progId="Package">
                  <p:embed/>
                  <p:pic>
                    <p:nvPicPr>
                      <p:cNvPr id="0" name=""/>
                      <p:cNvPicPr/>
                      <p:nvPr/>
                    </p:nvPicPr>
                    <p:blipFill>
                      <a:blip r:embed="rId4"/>
                      <a:stretch>
                        <a:fillRect/>
                      </a:stretch>
                    </p:blipFill>
                    <p:spPr>
                      <a:xfrm>
                        <a:off x="4726084" y="1561466"/>
                        <a:ext cx="1116013" cy="439738"/>
                      </a:xfrm>
                      <a:prstGeom prst="rect">
                        <a:avLst/>
                      </a:prstGeom>
                    </p:spPr>
                  </p:pic>
                </p:oleObj>
              </mc:Fallback>
            </mc:AlternateContent>
          </a:graphicData>
        </a:graphic>
      </p:graphicFrame>
    </p:spTree>
    <p:extLst>
      <p:ext uri="{BB962C8B-B14F-4D97-AF65-F5344CB8AC3E}">
        <p14:creationId xmlns:p14="http://schemas.microsoft.com/office/powerpoint/2010/main" val="174118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14DC-227D-46A7-9E7A-3845266B89E8}"/>
              </a:ext>
            </a:extLst>
          </p:cNvPr>
          <p:cNvSpPr>
            <a:spLocks noGrp="1"/>
          </p:cNvSpPr>
          <p:nvPr>
            <p:ph type="title"/>
          </p:nvPr>
        </p:nvSpPr>
        <p:spPr>
          <a:xfrm>
            <a:off x="646111" y="190831"/>
            <a:ext cx="4402967" cy="834887"/>
          </a:xfrm>
        </p:spPr>
        <p:txBody>
          <a:bodyPr/>
          <a:lstStyle/>
          <a:p>
            <a:pPr algn="ctr"/>
            <a:r>
              <a:rPr lang="en-US" b="1" u="sng" dirty="0"/>
              <a:t>Battle of Britain</a:t>
            </a:r>
          </a:p>
        </p:txBody>
      </p:sp>
      <p:sp>
        <p:nvSpPr>
          <p:cNvPr id="3" name="Content Placeholder 2">
            <a:extLst>
              <a:ext uri="{FF2B5EF4-FFF2-40B4-BE49-F238E27FC236}">
                <a16:creationId xmlns:a16="http://schemas.microsoft.com/office/drawing/2014/main" id="{30617A60-C3B0-409B-8EF3-67369A959810}"/>
              </a:ext>
            </a:extLst>
          </p:cNvPr>
          <p:cNvSpPr>
            <a:spLocks noGrp="1"/>
          </p:cNvSpPr>
          <p:nvPr>
            <p:ph idx="1"/>
          </p:nvPr>
        </p:nvSpPr>
        <p:spPr>
          <a:xfrm>
            <a:off x="206735" y="1160890"/>
            <a:ext cx="5367129" cy="5087509"/>
          </a:xfrm>
        </p:spPr>
        <p:txBody>
          <a:bodyPr>
            <a:normAutofit fontScale="85000" lnSpcReduction="10000"/>
          </a:bodyPr>
          <a:lstStyle/>
          <a:p>
            <a:pPr marL="0" indent="0">
              <a:buNone/>
            </a:pPr>
            <a:r>
              <a:rPr lang="en-US" dirty="0"/>
              <a:t>In the summer of 1940, the German Luftwaffe (German air force) began bombings over Great Britain, mostly over  the city of London.  </a:t>
            </a:r>
          </a:p>
          <a:p>
            <a:pPr marL="0" indent="0">
              <a:buNone/>
            </a:pPr>
            <a:endParaRPr lang="en-US" dirty="0"/>
          </a:p>
          <a:p>
            <a:pPr marL="0" indent="0">
              <a:buNone/>
            </a:pPr>
            <a:r>
              <a:rPr lang="en-US" dirty="0"/>
              <a:t>The goal was to destroy the British air force (RAF) and destroy London, Great Britain’s capital city and government headquarters.</a:t>
            </a:r>
          </a:p>
          <a:p>
            <a:pPr marL="0" indent="0">
              <a:buNone/>
            </a:pPr>
            <a:endParaRPr lang="en-US" dirty="0"/>
          </a:p>
          <a:p>
            <a:pPr marL="0" indent="0">
              <a:buNone/>
            </a:pPr>
            <a:r>
              <a:rPr lang="en-US" dirty="0"/>
              <a:t>The bombing occurred almost every day for over two months.</a:t>
            </a:r>
          </a:p>
          <a:p>
            <a:pPr marL="0" indent="0">
              <a:buNone/>
            </a:pPr>
            <a:endParaRPr lang="en-US" dirty="0"/>
          </a:p>
          <a:p>
            <a:pPr marL="0" indent="0">
              <a:buNone/>
            </a:pPr>
            <a:r>
              <a:rPr lang="en-US" dirty="0"/>
              <a:t>In the end, the British air force was able to shoot down enough German planes that Hitler stopped the bombings.  </a:t>
            </a:r>
          </a:p>
          <a:p>
            <a:pPr marL="0" indent="0">
              <a:buNone/>
            </a:pPr>
            <a:endParaRPr lang="en-US" dirty="0"/>
          </a:p>
          <a:p>
            <a:pPr marL="0" indent="0">
              <a:buNone/>
            </a:pPr>
            <a:r>
              <a:rPr lang="en-US" dirty="0"/>
              <a:t>The city of London had been largely damaged though.</a:t>
            </a:r>
          </a:p>
        </p:txBody>
      </p:sp>
      <p:pic>
        <p:nvPicPr>
          <p:cNvPr id="4098" name="Picture 2" descr="For some of the best prices see Hains Clearance dot com Bomb ...">
            <a:extLst>
              <a:ext uri="{FF2B5EF4-FFF2-40B4-BE49-F238E27FC236}">
                <a16:creationId xmlns:a16="http://schemas.microsoft.com/office/drawing/2014/main" id="{15842B0A-CF9D-4F56-87D0-FD2E1CE02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647" y="3144865"/>
            <a:ext cx="2783506" cy="35573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ttle of Britain: A Duel of Eagles | Battle of britain, Battle of ...">
            <a:extLst>
              <a:ext uri="{FF2B5EF4-FFF2-40B4-BE49-F238E27FC236}">
                <a16:creationId xmlns:a16="http://schemas.microsoft.com/office/drawing/2014/main" id="{BB80B404-062B-4BBF-90F9-2E47AE150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123" y="401540"/>
            <a:ext cx="2857084" cy="234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2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341A4-7E5C-4A76-8985-1BEDC2744654}"/>
              </a:ext>
            </a:extLst>
          </p:cNvPr>
          <p:cNvSpPr>
            <a:spLocks noGrp="1"/>
          </p:cNvSpPr>
          <p:nvPr>
            <p:ph type="title"/>
          </p:nvPr>
        </p:nvSpPr>
        <p:spPr/>
        <p:txBody>
          <a:bodyPr/>
          <a:lstStyle/>
          <a:p>
            <a:r>
              <a:rPr lang="en-US" u="sng" dirty="0"/>
              <a:t>Major Countries Involved as of 1940</a:t>
            </a:r>
          </a:p>
        </p:txBody>
      </p:sp>
      <p:sp>
        <p:nvSpPr>
          <p:cNvPr id="5" name="Text Placeholder 4">
            <a:extLst>
              <a:ext uri="{FF2B5EF4-FFF2-40B4-BE49-F238E27FC236}">
                <a16:creationId xmlns:a16="http://schemas.microsoft.com/office/drawing/2014/main" id="{B99ECFF1-FDB1-4052-A713-2E59929FF20B}"/>
              </a:ext>
            </a:extLst>
          </p:cNvPr>
          <p:cNvSpPr>
            <a:spLocks noGrp="1"/>
          </p:cNvSpPr>
          <p:nvPr>
            <p:ph type="body" idx="1"/>
          </p:nvPr>
        </p:nvSpPr>
        <p:spPr/>
        <p:txBody>
          <a:bodyPr/>
          <a:lstStyle/>
          <a:p>
            <a:r>
              <a:rPr lang="en-US" sz="4000" dirty="0"/>
              <a:t>Allied Powers</a:t>
            </a:r>
          </a:p>
        </p:txBody>
      </p:sp>
      <p:sp>
        <p:nvSpPr>
          <p:cNvPr id="6" name="Content Placeholder 5">
            <a:extLst>
              <a:ext uri="{FF2B5EF4-FFF2-40B4-BE49-F238E27FC236}">
                <a16:creationId xmlns:a16="http://schemas.microsoft.com/office/drawing/2014/main" id="{CB0E1DA2-E39E-4294-BB85-0A8AD63DA90D}"/>
              </a:ext>
            </a:extLst>
          </p:cNvPr>
          <p:cNvSpPr>
            <a:spLocks noGrp="1"/>
          </p:cNvSpPr>
          <p:nvPr>
            <p:ph sz="half" idx="2"/>
          </p:nvPr>
        </p:nvSpPr>
        <p:spPr/>
        <p:txBody>
          <a:bodyPr/>
          <a:lstStyle/>
          <a:p>
            <a:pPr marL="0" indent="0">
              <a:buNone/>
            </a:pPr>
            <a:r>
              <a:rPr lang="en-US" sz="3200" dirty="0"/>
              <a:t>England</a:t>
            </a:r>
          </a:p>
          <a:p>
            <a:pPr marL="0" indent="0">
              <a:buNone/>
            </a:pPr>
            <a:r>
              <a:rPr lang="en-US" sz="3200" dirty="0"/>
              <a:t>France</a:t>
            </a:r>
          </a:p>
          <a:p>
            <a:pPr marL="0" indent="0">
              <a:buNone/>
            </a:pPr>
            <a:endParaRPr lang="en-US" dirty="0"/>
          </a:p>
        </p:txBody>
      </p:sp>
      <p:sp>
        <p:nvSpPr>
          <p:cNvPr id="7" name="Text Placeholder 6">
            <a:extLst>
              <a:ext uri="{FF2B5EF4-FFF2-40B4-BE49-F238E27FC236}">
                <a16:creationId xmlns:a16="http://schemas.microsoft.com/office/drawing/2014/main" id="{0DF9B343-1874-4F17-929C-3E6B6AC52DA8}"/>
              </a:ext>
            </a:extLst>
          </p:cNvPr>
          <p:cNvSpPr>
            <a:spLocks noGrp="1"/>
          </p:cNvSpPr>
          <p:nvPr>
            <p:ph type="body" sz="quarter" idx="3"/>
          </p:nvPr>
        </p:nvSpPr>
        <p:spPr/>
        <p:txBody>
          <a:bodyPr/>
          <a:lstStyle/>
          <a:p>
            <a:r>
              <a:rPr lang="en-US" sz="4000" dirty="0"/>
              <a:t>Axis Powers</a:t>
            </a:r>
          </a:p>
        </p:txBody>
      </p:sp>
      <p:sp>
        <p:nvSpPr>
          <p:cNvPr id="8" name="Content Placeholder 7">
            <a:extLst>
              <a:ext uri="{FF2B5EF4-FFF2-40B4-BE49-F238E27FC236}">
                <a16:creationId xmlns:a16="http://schemas.microsoft.com/office/drawing/2014/main" id="{15652EF9-CE79-49C8-A50A-FE8E276B6614}"/>
              </a:ext>
            </a:extLst>
          </p:cNvPr>
          <p:cNvSpPr>
            <a:spLocks noGrp="1"/>
          </p:cNvSpPr>
          <p:nvPr>
            <p:ph sz="quarter" idx="4"/>
          </p:nvPr>
        </p:nvSpPr>
        <p:spPr/>
        <p:txBody>
          <a:bodyPr>
            <a:normAutofit/>
          </a:bodyPr>
          <a:lstStyle/>
          <a:p>
            <a:pPr marL="0" indent="0">
              <a:buNone/>
            </a:pPr>
            <a:r>
              <a:rPr lang="en-US" sz="3200" dirty="0"/>
              <a:t>Germany</a:t>
            </a:r>
          </a:p>
          <a:p>
            <a:pPr marL="0" indent="0">
              <a:buNone/>
            </a:pPr>
            <a:r>
              <a:rPr lang="en-US" sz="3200" dirty="0"/>
              <a:t>Italy</a:t>
            </a:r>
          </a:p>
          <a:p>
            <a:pPr marL="0" indent="0">
              <a:buNone/>
            </a:pPr>
            <a:r>
              <a:rPr lang="en-US" sz="3200" dirty="0"/>
              <a:t>Soviet Union</a:t>
            </a:r>
          </a:p>
          <a:p>
            <a:pPr marL="0" indent="0">
              <a:buNone/>
            </a:pPr>
            <a:r>
              <a:rPr lang="en-US" sz="3200" dirty="0"/>
              <a:t>Japan</a:t>
            </a:r>
          </a:p>
        </p:txBody>
      </p:sp>
    </p:spTree>
    <p:extLst>
      <p:ext uri="{BB962C8B-B14F-4D97-AF65-F5344CB8AC3E}">
        <p14:creationId xmlns:p14="http://schemas.microsoft.com/office/powerpoint/2010/main" val="162031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431-323D-4F79-BC69-F5D29678ACC7}"/>
              </a:ext>
            </a:extLst>
          </p:cNvPr>
          <p:cNvSpPr>
            <a:spLocks noGrp="1"/>
          </p:cNvSpPr>
          <p:nvPr>
            <p:ph type="title"/>
          </p:nvPr>
        </p:nvSpPr>
        <p:spPr/>
        <p:txBody>
          <a:bodyPr/>
          <a:lstStyle/>
          <a:p>
            <a:r>
              <a:rPr lang="en-US" dirty="0"/>
              <a:t>Austria and Czechoslovakia Fall</a:t>
            </a:r>
          </a:p>
        </p:txBody>
      </p:sp>
      <p:sp>
        <p:nvSpPr>
          <p:cNvPr id="3" name="Content Placeholder 2">
            <a:extLst>
              <a:ext uri="{FF2B5EF4-FFF2-40B4-BE49-F238E27FC236}">
                <a16:creationId xmlns:a16="http://schemas.microsoft.com/office/drawing/2014/main" id="{B5115CA2-0966-4A36-999E-8E7D328A0C58}"/>
              </a:ext>
            </a:extLst>
          </p:cNvPr>
          <p:cNvSpPr>
            <a:spLocks noGrp="1"/>
          </p:cNvSpPr>
          <p:nvPr>
            <p:ph idx="1"/>
          </p:nvPr>
        </p:nvSpPr>
        <p:spPr>
          <a:xfrm>
            <a:off x="246491" y="1343770"/>
            <a:ext cx="4651512" cy="4904629"/>
          </a:xfrm>
        </p:spPr>
        <p:txBody>
          <a:bodyPr/>
          <a:lstStyle/>
          <a:p>
            <a:pPr marL="0" indent="0">
              <a:buNone/>
            </a:pPr>
            <a:r>
              <a:rPr lang="en-US" dirty="0"/>
              <a:t>In 1937, Hitler met with his top military advisers to create a plan to take over the land of Austria and Czechoslovakia.  </a:t>
            </a:r>
          </a:p>
          <a:p>
            <a:pPr marL="0" indent="0">
              <a:buNone/>
            </a:pPr>
            <a:endParaRPr lang="en-US" dirty="0"/>
          </a:p>
          <a:p>
            <a:pPr marL="0" indent="0">
              <a:buNone/>
            </a:pPr>
            <a:r>
              <a:rPr lang="en-US" dirty="0"/>
              <a:t>Austria is a German speaking country and Czechoslovakia had parts of the country that spoke the German language.</a:t>
            </a:r>
          </a:p>
          <a:p>
            <a:pPr marL="0" indent="0">
              <a:buNone/>
            </a:pPr>
            <a:endParaRPr lang="en-US" dirty="0"/>
          </a:p>
          <a:p>
            <a:pPr marL="0" indent="0">
              <a:buNone/>
            </a:pPr>
            <a:r>
              <a:rPr lang="en-US" dirty="0"/>
              <a:t>His advisers told him that taking these countries by force would cause a war, but he claimed it was a necessary risk.</a:t>
            </a:r>
          </a:p>
        </p:txBody>
      </p:sp>
      <p:pic>
        <p:nvPicPr>
          <p:cNvPr id="1026" name="Picture 2" descr="Industrialization in other countries: Germany – SELF STUDY HISTORY">
            <a:extLst>
              <a:ext uri="{FF2B5EF4-FFF2-40B4-BE49-F238E27FC236}">
                <a16:creationId xmlns:a16="http://schemas.microsoft.com/office/drawing/2014/main" id="{000CE717-A6D4-4168-9907-8E9C8ADC2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274" y="1273700"/>
            <a:ext cx="7070161" cy="419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4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C80-ACBE-48F1-9AC5-DC43173ADBE9}"/>
              </a:ext>
            </a:extLst>
          </p:cNvPr>
          <p:cNvSpPr>
            <a:spLocks noGrp="1"/>
          </p:cNvSpPr>
          <p:nvPr>
            <p:ph type="title"/>
          </p:nvPr>
        </p:nvSpPr>
        <p:spPr>
          <a:xfrm>
            <a:off x="646111" y="452718"/>
            <a:ext cx="9404723" cy="700221"/>
          </a:xfrm>
        </p:spPr>
        <p:txBody>
          <a:bodyPr/>
          <a:lstStyle/>
          <a:p>
            <a:r>
              <a:rPr lang="en-US" dirty="0"/>
              <a:t>Sudetenland in Czechoslovakia</a:t>
            </a:r>
          </a:p>
        </p:txBody>
      </p:sp>
      <p:sp>
        <p:nvSpPr>
          <p:cNvPr id="3" name="Content Placeholder 2">
            <a:extLst>
              <a:ext uri="{FF2B5EF4-FFF2-40B4-BE49-F238E27FC236}">
                <a16:creationId xmlns:a16="http://schemas.microsoft.com/office/drawing/2014/main" id="{ECC05E9F-14FE-4DEB-A949-EE848C16CE15}"/>
              </a:ext>
            </a:extLst>
          </p:cNvPr>
          <p:cNvSpPr>
            <a:spLocks noGrp="1"/>
          </p:cNvSpPr>
          <p:nvPr>
            <p:ph idx="1"/>
          </p:nvPr>
        </p:nvSpPr>
        <p:spPr>
          <a:xfrm>
            <a:off x="230588" y="1304014"/>
            <a:ext cx="7227735" cy="4944385"/>
          </a:xfrm>
        </p:spPr>
        <p:txBody>
          <a:bodyPr>
            <a:normAutofit fontScale="92500" lnSpcReduction="20000"/>
          </a:bodyPr>
          <a:lstStyle/>
          <a:p>
            <a:pPr marL="0" indent="0">
              <a:buNone/>
            </a:pPr>
            <a:r>
              <a:rPr lang="en-US" dirty="0"/>
              <a:t>About 3 million German-speaking people lived in the area of Czechoslovakia called Sudetenland.</a:t>
            </a:r>
          </a:p>
          <a:p>
            <a:pPr marL="0" indent="0">
              <a:buNone/>
            </a:pPr>
            <a:endParaRPr lang="en-US" dirty="0"/>
          </a:p>
          <a:p>
            <a:pPr marL="0" indent="0">
              <a:buNone/>
            </a:pPr>
            <a:r>
              <a:rPr lang="en-US" dirty="0"/>
              <a:t>Hitler wanted to take over Czechoslovakia to gain more living space for Germans and to gain control of the natural resources found there.</a:t>
            </a:r>
          </a:p>
          <a:p>
            <a:pPr marL="0" indent="0">
              <a:buNone/>
            </a:pPr>
            <a:endParaRPr lang="en-US" dirty="0"/>
          </a:p>
          <a:p>
            <a:pPr marL="0" indent="0">
              <a:buNone/>
            </a:pPr>
            <a:r>
              <a:rPr lang="en-US" dirty="0"/>
              <a:t>Hitler claimed that the Czechs were abusing the Germans in the Sudetenland and started to send military troops to the Czech border in preparation for the attack.</a:t>
            </a:r>
          </a:p>
          <a:p>
            <a:pPr marL="0" indent="0">
              <a:buNone/>
            </a:pPr>
            <a:endParaRPr lang="en-US" dirty="0"/>
          </a:p>
          <a:p>
            <a:pPr marL="0" indent="0">
              <a:buNone/>
            </a:pPr>
            <a:r>
              <a:rPr lang="en-US" dirty="0"/>
              <a:t>Even though both France and Great Britain said they would help protect Czechoslovakia, that changed when Hitler invited Edouard Daladier of France and Neville Chamberlain of Great Britain to Munich.  He told them that the Sudetenland would be the last place he would invade.</a:t>
            </a:r>
          </a:p>
        </p:txBody>
      </p:sp>
      <p:pic>
        <p:nvPicPr>
          <p:cNvPr id="2050" name="Picture 2" descr="Neville Chamberlain: A Failed Leader in a Time of Crisis - The New ...">
            <a:extLst>
              <a:ext uri="{FF2B5EF4-FFF2-40B4-BE49-F238E27FC236}">
                <a16:creationId xmlns:a16="http://schemas.microsoft.com/office/drawing/2014/main" id="{BE83A200-21EC-4147-A24E-AA3260746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014" y="1304014"/>
            <a:ext cx="3987579" cy="304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5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4CB7-DE76-47CD-900A-EA5D545DD6A7}"/>
              </a:ext>
            </a:extLst>
          </p:cNvPr>
          <p:cNvSpPr>
            <a:spLocks noGrp="1"/>
          </p:cNvSpPr>
          <p:nvPr>
            <p:ph type="title"/>
          </p:nvPr>
        </p:nvSpPr>
        <p:spPr/>
        <p:txBody>
          <a:bodyPr/>
          <a:lstStyle/>
          <a:p>
            <a:pPr algn="ctr"/>
            <a:r>
              <a:rPr lang="en-US" sz="5400" b="1" u="sng" dirty="0"/>
              <a:t>Munich Agreement</a:t>
            </a:r>
          </a:p>
        </p:txBody>
      </p:sp>
      <p:sp>
        <p:nvSpPr>
          <p:cNvPr id="3" name="Content Placeholder 2">
            <a:extLst>
              <a:ext uri="{FF2B5EF4-FFF2-40B4-BE49-F238E27FC236}">
                <a16:creationId xmlns:a16="http://schemas.microsoft.com/office/drawing/2014/main" id="{EE8CDD80-3949-423E-85C5-D33D8E64175B}"/>
              </a:ext>
            </a:extLst>
          </p:cNvPr>
          <p:cNvSpPr>
            <a:spLocks noGrp="1"/>
          </p:cNvSpPr>
          <p:nvPr>
            <p:ph idx="1"/>
          </p:nvPr>
        </p:nvSpPr>
        <p:spPr>
          <a:xfrm>
            <a:off x="198784" y="1653870"/>
            <a:ext cx="9851070" cy="4594529"/>
          </a:xfrm>
        </p:spPr>
        <p:txBody>
          <a:bodyPr>
            <a:normAutofit/>
          </a:bodyPr>
          <a:lstStyle/>
          <a:p>
            <a:pPr marL="0" indent="0">
              <a:buNone/>
            </a:pPr>
            <a:r>
              <a:rPr lang="en-US" sz="3200" dirty="0"/>
              <a:t>Chamberlain and Daladier believed Hitler, mostly because they really wanted to avoid war and this gave them that opportunity.</a:t>
            </a:r>
          </a:p>
          <a:p>
            <a:pPr marL="0" indent="0">
              <a:buNone/>
            </a:pPr>
            <a:endParaRPr lang="en-US" sz="3200" dirty="0"/>
          </a:p>
          <a:p>
            <a:pPr marL="0" indent="0">
              <a:buNone/>
            </a:pPr>
            <a:r>
              <a:rPr lang="en-US" sz="3200" dirty="0"/>
              <a:t>The three leaders signed the Munich Agreement, which </a:t>
            </a:r>
            <a:r>
              <a:rPr lang="en-US" sz="3200"/>
              <a:t>allowed Germany </a:t>
            </a:r>
            <a:r>
              <a:rPr lang="en-US" sz="3200" dirty="0"/>
              <a:t>the right to conquer Czechoslovakia without interference from Great Britain or France.  </a:t>
            </a:r>
          </a:p>
        </p:txBody>
      </p:sp>
    </p:spTree>
    <p:extLst>
      <p:ext uri="{BB962C8B-B14F-4D97-AF65-F5344CB8AC3E}">
        <p14:creationId xmlns:p14="http://schemas.microsoft.com/office/powerpoint/2010/main" val="144234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8F77-4E49-4BAE-A99C-ECF11D13A797}"/>
              </a:ext>
            </a:extLst>
          </p:cNvPr>
          <p:cNvSpPr>
            <a:spLocks noGrp="1"/>
          </p:cNvSpPr>
          <p:nvPr>
            <p:ph type="title"/>
          </p:nvPr>
        </p:nvSpPr>
        <p:spPr>
          <a:xfrm>
            <a:off x="646111" y="452718"/>
            <a:ext cx="9404723" cy="811539"/>
          </a:xfrm>
        </p:spPr>
        <p:txBody>
          <a:bodyPr/>
          <a:lstStyle/>
          <a:p>
            <a:pPr algn="ctr"/>
            <a:r>
              <a:rPr lang="en-US" b="1" u="sng" dirty="0"/>
              <a:t>Winston Churchill Disagrees</a:t>
            </a:r>
          </a:p>
        </p:txBody>
      </p:sp>
      <p:sp>
        <p:nvSpPr>
          <p:cNvPr id="3" name="Content Placeholder 2">
            <a:extLst>
              <a:ext uri="{FF2B5EF4-FFF2-40B4-BE49-F238E27FC236}">
                <a16:creationId xmlns:a16="http://schemas.microsoft.com/office/drawing/2014/main" id="{E20956A5-3633-42D8-8EFC-FD92A6AB9B83}"/>
              </a:ext>
            </a:extLst>
          </p:cNvPr>
          <p:cNvSpPr>
            <a:spLocks noGrp="1"/>
          </p:cNvSpPr>
          <p:nvPr>
            <p:ph idx="1"/>
          </p:nvPr>
        </p:nvSpPr>
        <p:spPr>
          <a:xfrm>
            <a:off x="222638" y="1264258"/>
            <a:ext cx="7323150" cy="4984142"/>
          </a:xfrm>
        </p:spPr>
        <p:txBody>
          <a:bodyPr/>
          <a:lstStyle/>
          <a:p>
            <a:pPr marL="0" indent="0">
              <a:buNone/>
            </a:pPr>
            <a:r>
              <a:rPr lang="en-US" dirty="0"/>
              <a:t>Winston Churchill, a political opponent of Neville Chamberlain, disagreed with the deal made with Hitler.</a:t>
            </a:r>
          </a:p>
          <a:p>
            <a:pPr marL="0" indent="0">
              <a:buNone/>
            </a:pPr>
            <a:endParaRPr lang="en-US" dirty="0"/>
          </a:p>
          <a:p>
            <a:pPr marL="0" indent="0">
              <a:buNone/>
            </a:pPr>
            <a:r>
              <a:rPr lang="en-US" dirty="0"/>
              <a:t>He claimed that the signing of the Munich Agreement was just starting a policy of appeasement, and Great Britain should be ashamed of it.</a:t>
            </a:r>
          </a:p>
          <a:p>
            <a:pPr marL="0" indent="0">
              <a:buNone/>
            </a:pPr>
            <a:endParaRPr lang="en-US" dirty="0"/>
          </a:p>
          <a:p>
            <a:pPr marL="0" indent="0">
              <a:buNone/>
            </a:pPr>
            <a:r>
              <a:rPr lang="en-US" dirty="0"/>
              <a:t>Appeasement – giving up what you believe in to avoid conflict</a:t>
            </a:r>
          </a:p>
        </p:txBody>
      </p:sp>
      <p:pic>
        <p:nvPicPr>
          <p:cNvPr id="3074" name="Picture 2" descr="War cabinet crisis, May 1940 - Wikipedia">
            <a:extLst>
              <a:ext uri="{FF2B5EF4-FFF2-40B4-BE49-F238E27FC236}">
                <a16:creationId xmlns:a16="http://schemas.microsoft.com/office/drawing/2014/main" id="{E14810CC-E959-476C-B5A4-8A840CD9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449" y="1463039"/>
            <a:ext cx="3708644" cy="47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2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4A04-1A25-4FDC-A2FE-4E5A4C156FE1}"/>
              </a:ext>
            </a:extLst>
          </p:cNvPr>
          <p:cNvSpPr>
            <a:spLocks noGrp="1"/>
          </p:cNvSpPr>
          <p:nvPr>
            <p:ph type="title"/>
          </p:nvPr>
        </p:nvSpPr>
        <p:spPr>
          <a:xfrm>
            <a:off x="646111" y="452718"/>
            <a:ext cx="9404723" cy="763832"/>
          </a:xfrm>
        </p:spPr>
        <p:txBody>
          <a:bodyPr/>
          <a:lstStyle/>
          <a:p>
            <a:pPr algn="ctr"/>
            <a:r>
              <a:rPr lang="en-US" b="1" u="sng" dirty="0"/>
              <a:t>The German Offensive Begins</a:t>
            </a:r>
          </a:p>
        </p:txBody>
      </p:sp>
      <p:sp>
        <p:nvSpPr>
          <p:cNvPr id="3" name="Content Placeholder 2">
            <a:extLst>
              <a:ext uri="{FF2B5EF4-FFF2-40B4-BE49-F238E27FC236}">
                <a16:creationId xmlns:a16="http://schemas.microsoft.com/office/drawing/2014/main" id="{86D072EB-CADB-4D65-9FDE-EAEA2A95B2B2}"/>
              </a:ext>
            </a:extLst>
          </p:cNvPr>
          <p:cNvSpPr>
            <a:spLocks noGrp="1"/>
          </p:cNvSpPr>
          <p:nvPr>
            <p:ph idx="1"/>
          </p:nvPr>
        </p:nvSpPr>
        <p:spPr>
          <a:xfrm>
            <a:off x="302150" y="1351722"/>
            <a:ext cx="2608027" cy="4896677"/>
          </a:xfrm>
        </p:spPr>
        <p:txBody>
          <a:bodyPr>
            <a:normAutofit lnSpcReduction="10000"/>
          </a:bodyPr>
          <a:lstStyle/>
          <a:p>
            <a:pPr marL="0" indent="0">
              <a:buNone/>
            </a:pPr>
            <a:r>
              <a:rPr lang="en-US" dirty="0"/>
              <a:t>Even though Hitler had promised that after he took control of Austria and Czechoslovakia, he would stop, he did not follow through on that promise.</a:t>
            </a:r>
          </a:p>
          <a:p>
            <a:pPr marL="0" indent="0">
              <a:buNone/>
            </a:pPr>
            <a:endParaRPr lang="en-US" dirty="0"/>
          </a:p>
          <a:p>
            <a:pPr marL="0" indent="0">
              <a:buNone/>
            </a:pPr>
            <a:r>
              <a:rPr lang="en-US" dirty="0"/>
              <a:t>After Germany conquered Czechoslovakia, he began plans to attack Poland.</a:t>
            </a:r>
          </a:p>
        </p:txBody>
      </p:sp>
      <p:pic>
        <p:nvPicPr>
          <p:cNvPr id="1028" name="Picture 4" descr="Invasion of Poland | Historical Atlas of Europe (16 September 1939 ...">
            <a:extLst>
              <a:ext uri="{FF2B5EF4-FFF2-40B4-BE49-F238E27FC236}">
                <a16:creationId xmlns:a16="http://schemas.microsoft.com/office/drawing/2014/main" id="{C994F4B2-CCA8-49B8-BAA3-565851095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565" y="1351722"/>
            <a:ext cx="6597579" cy="454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4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7D98-F0AF-4E23-9DC7-E58760E78309}"/>
              </a:ext>
            </a:extLst>
          </p:cNvPr>
          <p:cNvSpPr>
            <a:spLocks noGrp="1"/>
          </p:cNvSpPr>
          <p:nvPr>
            <p:ph type="title"/>
          </p:nvPr>
        </p:nvSpPr>
        <p:spPr>
          <a:xfrm>
            <a:off x="646111" y="95416"/>
            <a:ext cx="9404723" cy="850789"/>
          </a:xfrm>
        </p:spPr>
        <p:txBody>
          <a:bodyPr/>
          <a:lstStyle/>
          <a:p>
            <a:pPr algn="ctr"/>
            <a:r>
              <a:rPr lang="en-US" b="1" u="sng" dirty="0"/>
              <a:t>Hitler’s Invasion of Poland</a:t>
            </a:r>
          </a:p>
        </p:txBody>
      </p:sp>
      <p:sp>
        <p:nvSpPr>
          <p:cNvPr id="3" name="Content Placeholder 2">
            <a:extLst>
              <a:ext uri="{FF2B5EF4-FFF2-40B4-BE49-F238E27FC236}">
                <a16:creationId xmlns:a16="http://schemas.microsoft.com/office/drawing/2014/main" id="{E1AA399B-4C2A-43F7-A11C-412188421DFA}"/>
              </a:ext>
            </a:extLst>
          </p:cNvPr>
          <p:cNvSpPr>
            <a:spLocks noGrp="1"/>
          </p:cNvSpPr>
          <p:nvPr>
            <p:ph idx="1"/>
          </p:nvPr>
        </p:nvSpPr>
        <p:spPr>
          <a:xfrm>
            <a:off x="300231" y="1296063"/>
            <a:ext cx="6005154" cy="5049077"/>
          </a:xfrm>
        </p:spPr>
        <p:txBody>
          <a:bodyPr>
            <a:normAutofit lnSpcReduction="10000"/>
          </a:bodyPr>
          <a:lstStyle/>
          <a:p>
            <a:pPr marL="0" indent="0">
              <a:buNone/>
            </a:pPr>
            <a:r>
              <a:rPr lang="en-US" dirty="0"/>
              <a:t>Since Germany also shared a border with Poland, there were some German speakers that lived in areas of Poland.</a:t>
            </a:r>
          </a:p>
          <a:p>
            <a:pPr marL="0" indent="0">
              <a:buNone/>
            </a:pPr>
            <a:endParaRPr lang="en-US" dirty="0"/>
          </a:p>
          <a:p>
            <a:pPr marL="0" indent="0">
              <a:buNone/>
            </a:pPr>
            <a:r>
              <a:rPr lang="en-US" dirty="0"/>
              <a:t>Hitler used the same excuse as he did with Czechoslovakia, claiming that Germans living in Poland were being treated badly.  He used this as his reason to justify invading Poland.</a:t>
            </a:r>
          </a:p>
          <a:p>
            <a:pPr marL="0" indent="0">
              <a:buNone/>
            </a:pPr>
            <a:endParaRPr lang="en-US" dirty="0"/>
          </a:p>
          <a:p>
            <a:pPr marL="0" indent="0">
              <a:buNone/>
            </a:pPr>
            <a:r>
              <a:rPr lang="en-US" dirty="0"/>
              <a:t>Poland did not believe that Hitler would be foolish and attack Poland, assuming that the attack would anger Stalin of the Soviet Union, since in order to attack Poland, Hitler would be marching his armies up to the border of the Soviet Union.</a:t>
            </a:r>
          </a:p>
        </p:txBody>
      </p:sp>
      <p:pic>
        <p:nvPicPr>
          <p:cNvPr id="2050" name="Picture 2" descr="Invasion of Poland | Historical Atlas of Europe (16 September 1939 ...">
            <a:extLst>
              <a:ext uri="{FF2B5EF4-FFF2-40B4-BE49-F238E27FC236}">
                <a16:creationId xmlns:a16="http://schemas.microsoft.com/office/drawing/2014/main" id="{40C9D98B-3EFD-416A-8E1E-1B80C180A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99429"/>
            <a:ext cx="4465517" cy="328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0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7CC3-F9D4-4C9B-89E4-AD229E3EC7E7}"/>
              </a:ext>
            </a:extLst>
          </p:cNvPr>
          <p:cNvSpPr>
            <a:spLocks noGrp="1"/>
          </p:cNvSpPr>
          <p:nvPr>
            <p:ph type="title"/>
          </p:nvPr>
        </p:nvSpPr>
        <p:spPr>
          <a:xfrm>
            <a:off x="646111" y="452718"/>
            <a:ext cx="9404723" cy="156883"/>
          </a:xfrm>
        </p:spPr>
        <p:txBody>
          <a:bodyPr/>
          <a:lstStyle/>
          <a:p>
            <a:endParaRPr lang="en-US" dirty="0"/>
          </a:p>
        </p:txBody>
      </p:sp>
      <p:sp>
        <p:nvSpPr>
          <p:cNvPr id="3" name="Content Placeholder 2">
            <a:extLst>
              <a:ext uri="{FF2B5EF4-FFF2-40B4-BE49-F238E27FC236}">
                <a16:creationId xmlns:a16="http://schemas.microsoft.com/office/drawing/2014/main" id="{54E47462-8B23-4CCD-A9DD-D9BF5ED92CF4}"/>
              </a:ext>
            </a:extLst>
          </p:cNvPr>
          <p:cNvSpPr>
            <a:spLocks noGrp="1"/>
          </p:cNvSpPr>
          <p:nvPr>
            <p:ph idx="1"/>
          </p:nvPr>
        </p:nvSpPr>
        <p:spPr>
          <a:xfrm>
            <a:off x="230588" y="1073426"/>
            <a:ext cx="6925586" cy="5174973"/>
          </a:xfrm>
        </p:spPr>
        <p:txBody>
          <a:bodyPr/>
          <a:lstStyle/>
          <a:p>
            <a:pPr marL="0" indent="0">
              <a:buNone/>
            </a:pPr>
            <a:r>
              <a:rPr lang="en-US" dirty="0"/>
              <a:t>Another reason that Poland did not think that Hitler would invade was because it would cause France and Great Britain to declare war on Germany in defense of Poland, as they had promised.</a:t>
            </a:r>
          </a:p>
          <a:p>
            <a:pPr marL="0" indent="0">
              <a:buNone/>
            </a:pPr>
            <a:endParaRPr lang="en-US" dirty="0"/>
          </a:p>
          <a:p>
            <a:pPr marL="0" indent="0">
              <a:buNone/>
            </a:pPr>
            <a:r>
              <a:rPr lang="en-US" dirty="0"/>
              <a:t>If France and Great Britain declared war on Germany, Germany would be forced into fighting a war on two fronts, just like in World War I.</a:t>
            </a:r>
          </a:p>
          <a:p>
            <a:pPr marL="0" indent="0">
              <a:buNone/>
            </a:pPr>
            <a:endParaRPr lang="en-US" dirty="0"/>
          </a:p>
          <a:p>
            <a:pPr marL="0" indent="0">
              <a:buNone/>
            </a:pPr>
            <a:r>
              <a:rPr lang="en-US" dirty="0"/>
              <a:t>Front – the area at the front of a country’s military attack</a:t>
            </a:r>
          </a:p>
        </p:txBody>
      </p:sp>
    </p:spTree>
    <p:extLst>
      <p:ext uri="{BB962C8B-B14F-4D97-AF65-F5344CB8AC3E}">
        <p14:creationId xmlns:p14="http://schemas.microsoft.com/office/powerpoint/2010/main" val="108587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DA9B-6415-48C5-8F3E-FED12CDF9EA4}"/>
              </a:ext>
            </a:extLst>
          </p:cNvPr>
          <p:cNvSpPr>
            <a:spLocks noGrp="1"/>
          </p:cNvSpPr>
          <p:nvPr>
            <p:ph type="title"/>
          </p:nvPr>
        </p:nvSpPr>
        <p:spPr>
          <a:xfrm>
            <a:off x="646111" y="452718"/>
            <a:ext cx="9404723" cy="716124"/>
          </a:xfrm>
        </p:spPr>
        <p:txBody>
          <a:bodyPr/>
          <a:lstStyle/>
          <a:p>
            <a:pPr algn="ctr"/>
            <a:r>
              <a:rPr lang="en-US" b="1" u="sng" dirty="0"/>
              <a:t>Nonaggression Pact</a:t>
            </a:r>
          </a:p>
        </p:txBody>
      </p:sp>
      <p:sp>
        <p:nvSpPr>
          <p:cNvPr id="3" name="Content Placeholder 2">
            <a:extLst>
              <a:ext uri="{FF2B5EF4-FFF2-40B4-BE49-F238E27FC236}">
                <a16:creationId xmlns:a16="http://schemas.microsoft.com/office/drawing/2014/main" id="{C80E3DC5-E0ED-4A3E-97FC-0B398539CDB3}"/>
              </a:ext>
            </a:extLst>
          </p:cNvPr>
          <p:cNvSpPr>
            <a:spLocks noGrp="1"/>
          </p:cNvSpPr>
          <p:nvPr>
            <p:ph idx="1"/>
          </p:nvPr>
        </p:nvSpPr>
        <p:spPr>
          <a:xfrm>
            <a:off x="190832" y="1351722"/>
            <a:ext cx="9064486" cy="4896677"/>
          </a:xfrm>
        </p:spPr>
        <p:txBody>
          <a:bodyPr/>
          <a:lstStyle/>
          <a:p>
            <a:pPr marL="0" indent="0">
              <a:buNone/>
            </a:pPr>
            <a:r>
              <a:rPr lang="en-US" dirty="0"/>
              <a:t>Since attacking Poland was likely to anger Stalin in the Soviet Union, Hitler made an agreement with Stalin.  </a:t>
            </a:r>
          </a:p>
          <a:p>
            <a:pPr marL="0" indent="0">
              <a:buNone/>
            </a:pPr>
            <a:endParaRPr lang="en-US" dirty="0"/>
          </a:p>
          <a:p>
            <a:pPr marL="0" indent="0">
              <a:buNone/>
            </a:pPr>
            <a:r>
              <a:rPr lang="en-US" dirty="0"/>
              <a:t>Hitler and Stalin agreed to divide Poland between their two countries.  This would make it so that Hitler could use his army to invade Poland without threatening Stalin in the Soviet Union.  </a:t>
            </a:r>
          </a:p>
          <a:p>
            <a:pPr marL="0" indent="0">
              <a:buNone/>
            </a:pPr>
            <a:endParaRPr lang="en-US" dirty="0"/>
          </a:p>
          <a:p>
            <a:pPr marL="0" indent="0">
              <a:buNone/>
            </a:pPr>
            <a:r>
              <a:rPr lang="en-US" dirty="0"/>
              <a:t>The agreement also said that Hitler promised never to invade the Soviet Union.</a:t>
            </a:r>
          </a:p>
          <a:p>
            <a:pPr marL="0" indent="0">
              <a:buNone/>
            </a:pPr>
            <a:r>
              <a:rPr lang="en-US" dirty="0"/>
              <a:t>He would end up going against this promise too.</a:t>
            </a:r>
          </a:p>
        </p:txBody>
      </p:sp>
    </p:spTree>
    <p:extLst>
      <p:ext uri="{BB962C8B-B14F-4D97-AF65-F5344CB8AC3E}">
        <p14:creationId xmlns:p14="http://schemas.microsoft.com/office/powerpoint/2010/main" val="253934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299</TotalTime>
  <Words>1057</Words>
  <Application>Microsoft Office PowerPoint</Application>
  <PresentationFormat>Widescreen</PresentationFormat>
  <Paragraphs>95</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Century Gothic</vt:lpstr>
      <vt:lpstr>Wingdings 3</vt:lpstr>
      <vt:lpstr>Ion</vt:lpstr>
      <vt:lpstr>Packager Shell Object</vt:lpstr>
      <vt:lpstr>War In Europe</vt:lpstr>
      <vt:lpstr>Austria and Czechoslovakia Fall</vt:lpstr>
      <vt:lpstr>Sudetenland in Czechoslovakia</vt:lpstr>
      <vt:lpstr>Munich Agreement</vt:lpstr>
      <vt:lpstr>Winston Churchill Disagrees</vt:lpstr>
      <vt:lpstr>The German Offensive Begins</vt:lpstr>
      <vt:lpstr>Hitler’s Invasion of Poland</vt:lpstr>
      <vt:lpstr>PowerPoint Presentation</vt:lpstr>
      <vt:lpstr>Nonaggression Pact</vt:lpstr>
      <vt:lpstr>PowerPoint Presentation</vt:lpstr>
      <vt:lpstr>Blitzkrieg</vt:lpstr>
      <vt:lpstr>Stalin Starts His Attacks</vt:lpstr>
      <vt:lpstr>France is Taken Over By Germany</vt:lpstr>
      <vt:lpstr>Dunkirk</vt:lpstr>
      <vt:lpstr>Italy Officially Joins the War</vt:lpstr>
      <vt:lpstr>Battle of Britain</vt:lpstr>
      <vt:lpstr>Major Countries Involved as of 1940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In Europe</dc:title>
  <dc:creator>Andrea Surma</dc:creator>
  <cp:lastModifiedBy>Andrea Surma</cp:lastModifiedBy>
  <cp:revision>37</cp:revision>
  <dcterms:created xsi:type="dcterms:W3CDTF">2020-04-09T17:19:33Z</dcterms:created>
  <dcterms:modified xsi:type="dcterms:W3CDTF">2020-04-23T11:54:00Z</dcterms:modified>
</cp:coreProperties>
</file>