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74" r:id="rId7"/>
    <p:sldId id="275" r:id="rId8"/>
    <p:sldId id="260" r:id="rId9"/>
    <p:sldId id="276" r:id="rId10"/>
    <p:sldId id="261" r:id="rId11"/>
    <p:sldId id="263" r:id="rId12"/>
    <p:sldId id="277" r:id="rId13"/>
    <p:sldId id="278" r:id="rId14"/>
    <p:sldId id="264" r:id="rId15"/>
    <p:sldId id="279" r:id="rId16"/>
    <p:sldId id="265" r:id="rId17"/>
    <p:sldId id="280" r:id="rId18"/>
    <p:sldId id="271" r:id="rId19"/>
    <p:sldId id="286" r:id="rId20"/>
    <p:sldId id="287" r:id="rId21"/>
    <p:sldId id="266" r:id="rId22"/>
    <p:sldId id="281" r:id="rId23"/>
    <p:sldId id="267" r:id="rId24"/>
    <p:sldId id="282" r:id="rId25"/>
    <p:sldId id="268" r:id="rId26"/>
    <p:sldId id="283" r:id="rId27"/>
    <p:sldId id="284" r:id="rId28"/>
    <p:sldId id="285" r:id="rId29"/>
    <p:sldId id="272" r:id="rId30"/>
    <p:sldId id="2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86" autoAdjust="0"/>
    <p:restoredTop sz="94660"/>
  </p:normalViewPr>
  <p:slideViewPr>
    <p:cSldViewPr snapToGrid="0">
      <p:cViewPr varScale="1">
        <p:scale>
          <a:sx n="86" d="100"/>
          <a:sy n="86" d="100"/>
        </p:scale>
        <p:origin x="20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D54F8-DBC3-450C-A216-4E93072D29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1EB086-A9E1-4FEF-A82B-EDD465794C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A4393E-5AD8-4728-99E9-1CCE087D3D79}"/>
              </a:ext>
            </a:extLst>
          </p:cNvPr>
          <p:cNvSpPr>
            <a:spLocks noGrp="1"/>
          </p:cNvSpPr>
          <p:nvPr>
            <p:ph type="dt" sz="half" idx="10"/>
          </p:nvPr>
        </p:nvSpPr>
        <p:spPr/>
        <p:txBody>
          <a:bodyPr/>
          <a:lstStyle/>
          <a:p>
            <a:fld id="{0211C77A-63E1-4D78-AEB3-72D427E14E7E}" type="datetimeFigureOut">
              <a:rPr lang="en-US" smtClean="0"/>
              <a:t>5/17/2020</a:t>
            </a:fld>
            <a:endParaRPr lang="en-US"/>
          </a:p>
        </p:txBody>
      </p:sp>
      <p:sp>
        <p:nvSpPr>
          <p:cNvPr id="5" name="Footer Placeholder 4">
            <a:extLst>
              <a:ext uri="{FF2B5EF4-FFF2-40B4-BE49-F238E27FC236}">
                <a16:creationId xmlns:a16="http://schemas.microsoft.com/office/drawing/2014/main" id="{E2641B3C-0447-4074-B446-A6AA8EDB4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854127-3469-40B4-8861-7D761276DADD}"/>
              </a:ext>
            </a:extLst>
          </p:cNvPr>
          <p:cNvSpPr>
            <a:spLocks noGrp="1"/>
          </p:cNvSpPr>
          <p:nvPr>
            <p:ph type="sldNum" sz="quarter" idx="12"/>
          </p:nvPr>
        </p:nvSpPr>
        <p:spPr/>
        <p:txBody>
          <a:bodyPr/>
          <a:lstStyle/>
          <a:p>
            <a:fld id="{0A05003C-1BBF-4F1D-A80B-7CDB25DFE35B}" type="slidenum">
              <a:rPr lang="en-US" smtClean="0"/>
              <a:t>‹#›</a:t>
            </a:fld>
            <a:endParaRPr lang="en-US"/>
          </a:p>
        </p:txBody>
      </p:sp>
    </p:spTree>
    <p:extLst>
      <p:ext uri="{BB962C8B-B14F-4D97-AF65-F5344CB8AC3E}">
        <p14:creationId xmlns:p14="http://schemas.microsoft.com/office/powerpoint/2010/main" val="196530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8DA37-CCBA-4A39-8D09-09D543E9CA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735AD1-7A5B-47EA-87D4-30454A6004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BEE936-C35F-4C37-86E5-50C4C7B39ECA}"/>
              </a:ext>
            </a:extLst>
          </p:cNvPr>
          <p:cNvSpPr>
            <a:spLocks noGrp="1"/>
          </p:cNvSpPr>
          <p:nvPr>
            <p:ph type="dt" sz="half" idx="10"/>
          </p:nvPr>
        </p:nvSpPr>
        <p:spPr/>
        <p:txBody>
          <a:bodyPr/>
          <a:lstStyle/>
          <a:p>
            <a:fld id="{0211C77A-63E1-4D78-AEB3-72D427E14E7E}" type="datetimeFigureOut">
              <a:rPr lang="en-US" smtClean="0"/>
              <a:t>5/17/2020</a:t>
            </a:fld>
            <a:endParaRPr lang="en-US"/>
          </a:p>
        </p:txBody>
      </p:sp>
      <p:sp>
        <p:nvSpPr>
          <p:cNvPr id="5" name="Footer Placeholder 4">
            <a:extLst>
              <a:ext uri="{FF2B5EF4-FFF2-40B4-BE49-F238E27FC236}">
                <a16:creationId xmlns:a16="http://schemas.microsoft.com/office/drawing/2014/main" id="{6BF76F27-E892-4F25-8B21-AAF065D284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EB595-5A32-40EE-988F-9A77DFD7CCB9}"/>
              </a:ext>
            </a:extLst>
          </p:cNvPr>
          <p:cNvSpPr>
            <a:spLocks noGrp="1"/>
          </p:cNvSpPr>
          <p:nvPr>
            <p:ph type="sldNum" sz="quarter" idx="12"/>
          </p:nvPr>
        </p:nvSpPr>
        <p:spPr/>
        <p:txBody>
          <a:bodyPr/>
          <a:lstStyle/>
          <a:p>
            <a:fld id="{0A05003C-1BBF-4F1D-A80B-7CDB25DFE35B}" type="slidenum">
              <a:rPr lang="en-US" smtClean="0"/>
              <a:t>‹#›</a:t>
            </a:fld>
            <a:endParaRPr lang="en-US"/>
          </a:p>
        </p:txBody>
      </p:sp>
    </p:spTree>
    <p:extLst>
      <p:ext uri="{BB962C8B-B14F-4D97-AF65-F5344CB8AC3E}">
        <p14:creationId xmlns:p14="http://schemas.microsoft.com/office/powerpoint/2010/main" val="3145744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760C5-DAC7-4A93-85EC-E9665F1BBA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D141C8-99D4-49E3-924B-44019B5D72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B1053C-0F80-41BE-BCD9-21D10710C9EA}"/>
              </a:ext>
            </a:extLst>
          </p:cNvPr>
          <p:cNvSpPr>
            <a:spLocks noGrp="1"/>
          </p:cNvSpPr>
          <p:nvPr>
            <p:ph type="dt" sz="half" idx="10"/>
          </p:nvPr>
        </p:nvSpPr>
        <p:spPr/>
        <p:txBody>
          <a:bodyPr/>
          <a:lstStyle/>
          <a:p>
            <a:fld id="{0211C77A-63E1-4D78-AEB3-72D427E14E7E}" type="datetimeFigureOut">
              <a:rPr lang="en-US" smtClean="0"/>
              <a:t>5/17/2020</a:t>
            </a:fld>
            <a:endParaRPr lang="en-US"/>
          </a:p>
        </p:txBody>
      </p:sp>
      <p:sp>
        <p:nvSpPr>
          <p:cNvPr id="5" name="Footer Placeholder 4">
            <a:extLst>
              <a:ext uri="{FF2B5EF4-FFF2-40B4-BE49-F238E27FC236}">
                <a16:creationId xmlns:a16="http://schemas.microsoft.com/office/drawing/2014/main" id="{21D2543F-AD12-4093-8A42-82C3A83EA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5FBCD-224B-4EFB-B3CF-77120B9CF4DF}"/>
              </a:ext>
            </a:extLst>
          </p:cNvPr>
          <p:cNvSpPr>
            <a:spLocks noGrp="1"/>
          </p:cNvSpPr>
          <p:nvPr>
            <p:ph type="sldNum" sz="quarter" idx="12"/>
          </p:nvPr>
        </p:nvSpPr>
        <p:spPr/>
        <p:txBody>
          <a:bodyPr/>
          <a:lstStyle/>
          <a:p>
            <a:fld id="{0A05003C-1BBF-4F1D-A80B-7CDB25DFE35B}" type="slidenum">
              <a:rPr lang="en-US" smtClean="0"/>
              <a:t>‹#›</a:t>
            </a:fld>
            <a:endParaRPr lang="en-US"/>
          </a:p>
        </p:txBody>
      </p:sp>
    </p:spTree>
    <p:extLst>
      <p:ext uri="{BB962C8B-B14F-4D97-AF65-F5344CB8AC3E}">
        <p14:creationId xmlns:p14="http://schemas.microsoft.com/office/powerpoint/2010/main" val="917286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EA99-6706-4791-B2F7-9C934C130B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F5DF7B-5271-4616-8805-4763474BD7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8C8D9-8621-4291-B434-048869204AAB}"/>
              </a:ext>
            </a:extLst>
          </p:cNvPr>
          <p:cNvSpPr>
            <a:spLocks noGrp="1"/>
          </p:cNvSpPr>
          <p:nvPr>
            <p:ph type="dt" sz="half" idx="10"/>
          </p:nvPr>
        </p:nvSpPr>
        <p:spPr/>
        <p:txBody>
          <a:bodyPr/>
          <a:lstStyle/>
          <a:p>
            <a:fld id="{0211C77A-63E1-4D78-AEB3-72D427E14E7E}" type="datetimeFigureOut">
              <a:rPr lang="en-US" smtClean="0"/>
              <a:t>5/17/2020</a:t>
            </a:fld>
            <a:endParaRPr lang="en-US"/>
          </a:p>
        </p:txBody>
      </p:sp>
      <p:sp>
        <p:nvSpPr>
          <p:cNvPr id="5" name="Footer Placeholder 4">
            <a:extLst>
              <a:ext uri="{FF2B5EF4-FFF2-40B4-BE49-F238E27FC236}">
                <a16:creationId xmlns:a16="http://schemas.microsoft.com/office/drawing/2014/main" id="{0C008FDC-447B-4BE9-9D58-184B260CB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B1EB1-4514-48BA-A5D8-7CE7CA24C14C}"/>
              </a:ext>
            </a:extLst>
          </p:cNvPr>
          <p:cNvSpPr>
            <a:spLocks noGrp="1"/>
          </p:cNvSpPr>
          <p:nvPr>
            <p:ph type="sldNum" sz="quarter" idx="12"/>
          </p:nvPr>
        </p:nvSpPr>
        <p:spPr/>
        <p:txBody>
          <a:bodyPr/>
          <a:lstStyle/>
          <a:p>
            <a:fld id="{0A05003C-1BBF-4F1D-A80B-7CDB25DFE35B}" type="slidenum">
              <a:rPr lang="en-US" smtClean="0"/>
              <a:t>‹#›</a:t>
            </a:fld>
            <a:endParaRPr lang="en-US"/>
          </a:p>
        </p:txBody>
      </p:sp>
    </p:spTree>
    <p:extLst>
      <p:ext uri="{BB962C8B-B14F-4D97-AF65-F5344CB8AC3E}">
        <p14:creationId xmlns:p14="http://schemas.microsoft.com/office/powerpoint/2010/main" val="157146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0A8F1-F0EA-46A5-AB0F-2C13FA51D4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F96FBA-064B-4565-BE25-D4B1664BAB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BC975D-923C-4407-9599-E1673D7949EB}"/>
              </a:ext>
            </a:extLst>
          </p:cNvPr>
          <p:cNvSpPr>
            <a:spLocks noGrp="1"/>
          </p:cNvSpPr>
          <p:nvPr>
            <p:ph type="dt" sz="half" idx="10"/>
          </p:nvPr>
        </p:nvSpPr>
        <p:spPr/>
        <p:txBody>
          <a:bodyPr/>
          <a:lstStyle/>
          <a:p>
            <a:fld id="{0211C77A-63E1-4D78-AEB3-72D427E14E7E}" type="datetimeFigureOut">
              <a:rPr lang="en-US" smtClean="0"/>
              <a:t>5/17/2020</a:t>
            </a:fld>
            <a:endParaRPr lang="en-US"/>
          </a:p>
        </p:txBody>
      </p:sp>
      <p:sp>
        <p:nvSpPr>
          <p:cNvPr id="5" name="Footer Placeholder 4">
            <a:extLst>
              <a:ext uri="{FF2B5EF4-FFF2-40B4-BE49-F238E27FC236}">
                <a16:creationId xmlns:a16="http://schemas.microsoft.com/office/drawing/2014/main" id="{737C1706-3056-417F-8814-7D602B527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92DC3-04CA-4A08-BE46-7ECD8F295EB2}"/>
              </a:ext>
            </a:extLst>
          </p:cNvPr>
          <p:cNvSpPr>
            <a:spLocks noGrp="1"/>
          </p:cNvSpPr>
          <p:nvPr>
            <p:ph type="sldNum" sz="quarter" idx="12"/>
          </p:nvPr>
        </p:nvSpPr>
        <p:spPr/>
        <p:txBody>
          <a:bodyPr/>
          <a:lstStyle/>
          <a:p>
            <a:fld id="{0A05003C-1BBF-4F1D-A80B-7CDB25DFE35B}" type="slidenum">
              <a:rPr lang="en-US" smtClean="0"/>
              <a:t>‹#›</a:t>
            </a:fld>
            <a:endParaRPr lang="en-US"/>
          </a:p>
        </p:txBody>
      </p:sp>
    </p:spTree>
    <p:extLst>
      <p:ext uri="{BB962C8B-B14F-4D97-AF65-F5344CB8AC3E}">
        <p14:creationId xmlns:p14="http://schemas.microsoft.com/office/powerpoint/2010/main" val="257587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F6CA-44D1-4BCC-962C-C2F5563034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5EB8B8-A9E4-4D17-A410-9F3D32225E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D89C47-F1E8-41FD-8B76-7F41821FB9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184758-45DC-4ED4-8C26-193F49491E94}"/>
              </a:ext>
            </a:extLst>
          </p:cNvPr>
          <p:cNvSpPr>
            <a:spLocks noGrp="1"/>
          </p:cNvSpPr>
          <p:nvPr>
            <p:ph type="dt" sz="half" idx="10"/>
          </p:nvPr>
        </p:nvSpPr>
        <p:spPr/>
        <p:txBody>
          <a:bodyPr/>
          <a:lstStyle/>
          <a:p>
            <a:fld id="{0211C77A-63E1-4D78-AEB3-72D427E14E7E}" type="datetimeFigureOut">
              <a:rPr lang="en-US" smtClean="0"/>
              <a:t>5/17/2020</a:t>
            </a:fld>
            <a:endParaRPr lang="en-US"/>
          </a:p>
        </p:txBody>
      </p:sp>
      <p:sp>
        <p:nvSpPr>
          <p:cNvPr id="6" name="Footer Placeholder 5">
            <a:extLst>
              <a:ext uri="{FF2B5EF4-FFF2-40B4-BE49-F238E27FC236}">
                <a16:creationId xmlns:a16="http://schemas.microsoft.com/office/drawing/2014/main" id="{CF1316E9-1F1F-42A3-A1F2-B6F9E51DA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DD69C0-1825-41D7-A09B-C765C8BDB597}"/>
              </a:ext>
            </a:extLst>
          </p:cNvPr>
          <p:cNvSpPr>
            <a:spLocks noGrp="1"/>
          </p:cNvSpPr>
          <p:nvPr>
            <p:ph type="sldNum" sz="quarter" idx="12"/>
          </p:nvPr>
        </p:nvSpPr>
        <p:spPr/>
        <p:txBody>
          <a:bodyPr/>
          <a:lstStyle/>
          <a:p>
            <a:fld id="{0A05003C-1BBF-4F1D-A80B-7CDB25DFE35B}" type="slidenum">
              <a:rPr lang="en-US" smtClean="0"/>
              <a:t>‹#›</a:t>
            </a:fld>
            <a:endParaRPr lang="en-US"/>
          </a:p>
        </p:txBody>
      </p:sp>
    </p:spTree>
    <p:extLst>
      <p:ext uri="{BB962C8B-B14F-4D97-AF65-F5344CB8AC3E}">
        <p14:creationId xmlns:p14="http://schemas.microsoft.com/office/powerpoint/2010/main" val="39814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8716D-3D6A-4875-90E4-EF58A29176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7F432C-7EFE-40BC-B150-F27678352E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1A5832-FFB3-49CA-8061-9DDB04D5E3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3532DE-EB06-4194-A581-576A3A5466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4890EA-F271-431F-94AE-E979AFCFEB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6CDC1A-2625-4011-9D52-C8D0524DE186}"/>
              </a:ext>
            </a:extLst>
          </p:cNvPr>
          <p:cNvSpPr>
            <a:spLocks noGrp="1"/>
          </p:cNvSpPr>
          <p:nvPr>
            <p:ph type="dt" sz="half" idx="10"/>
          </p:nvPr>
        </p:nvSpPr>
        <p:spPr/>
        <p:txBody>
          <a:bodyPr/>
          <a:lstStyle/>
          <a:p>
            <a:fld id="{0211C77A-63E1-4D78-AEB3-72D427E14E7E}" type="datetimeFigureOut">
              <a:rPr lang="en-US" smtClean="0"/>
              <a:t>5/17/2020</a:t>
            </a:fld>
            <a:endParaRPr lang="en-US"/>
          </a:p>
        </p:txBody>
      </p:sp>
      <p:sp>
        <p:nvSpPr>
          <p:cNvPr id="8" name="Footer Placeholder 7">
            <a:extLst>
              <a:ext uri="{FF2B5EF4-FFF2-40B4-BE49-F238E27FC236}">
                <a16:creationId xmlns:a16="http://schemas.microsoft.com/office/drawing/2014/main" id="{73E0DCD5-8EB2-4CC5-8C7E-E4EFCD1DEE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E2BEB0-F60D-4257-9517-8452E12C8ADA}"/>
              </a:ext>
            </a:extLst>
          </p:cNvPr>
          <p:cNvSpPr>
            <a:spLocks noGrp="1"/>
          </p:cNvSpPr>
          <p:nvPr>
            <p:ph type="sldNum" sz="quarter" idx="12"/>
          </p:nvPr>
        </p:nvSpPr>
        <p:spPr/>
        <p:txBody>
          <a:bodyPr/>
          <a:lstStyle/>
          <a:p>
            <a:fld id="{0A05003C-1BBF-4F1D-A80B-7CDB25DFE35B}" type="slidenum">
              <a:rPr lang="en-US" smtClean="0"/>
              <a:t>‹#›</a:t>
            </a:fld>
            <a:endParaRPr lang="en-US"/>
          </a:p>
        </p:txBody>
      </p:sp>
    </p:spTree>
    <p:extLst>
      <p:ext uri="{BB962C8B-B14F-4D97-AF65-F5344CB8AC3E}">
        <p14:creationId xmlns:p14="http://schemas.microsoft.com/office/powerpoint/2010/main" val="419857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0BD9-8765-44CA-BFF7-B77E775BFF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8BB6A8-2956-4F9D-9967-FFDE7F53096A}"/>
              </a:ext>
            </a:extLst>
          </p:cNvPr>
          <p:cNvSpPr>
            <a:spLocks noGrp="1"/>
          </p:cNvSpPr>
          <p:nvPr>
            <p:ph type="dt" sz="half" idx="10"/>
          </p:nvPr>
        </p:nvSpPr>
        <p:spPr/>
        <p:txBody>
          <a:bodyPr/>
          <a:lstStyle/>
          <a:p>
            <a:fld id="{0211C77A-63E1-4D78-AEB3-72D427E14E7E}" type="datetimeFigureOut">
              <a:rPr lang="en-US" smtClean="0"/>
              <a:t>5/17/2020</a:t>
            </a:fld>
            <a:endParaRPr lang="en-US"/>
          </a:p>
        </p:txBody>
      </p:sp>
      <p:sp>
        <p:nvSpPr>
          <p:cNvPr id="4" name="Footer Placeholder 3">
            <a:extLst>
              <a:ext uri="{FF2B5EF4-FFF2-40B4-BE49-F238E27FC236}">
                <a16:creationId xmlns:a16="http://schemas.microsoft.com/office/drawing/2014/main" id="{19ACC1C9-60C7-4EA2-BC09-59DD2EAFCA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A6418E-0651-4EAD-98D0-A6237E37A8D9}"/>
              </a:ext>
            </a:extLst>
          </p:cNvPr>
          <p:cNvSpPr>
            <a:spLocks noGrp="1"/>
          </p:cNvSpPr>
          <p:nvPr>
            <p:ph type="sldNum" sz="quarter" idx="12"/>
          </p:nvPr>
        </p:nvSpPr>
        <p:spPr/>
        <p:txBody>
          <a:bodyPr/>
          <a:lstStyle/>
          <a:p>
            <a:fld id="{0A05003C-1BBF-4F1D-A80B-7CDB25DFE35B}" type="slidenum">
              <a:rPr lang="en-US" smtClean="0"/>
              <a:t>‹#›</a:t>
            </a:fld>
            <a:endParaRPr lang="en-US"/>
          </a:p>
        </p:txBody>
      </p:sp>
    </p:spTree>
    <p:extLst>
      <p:ext uri="{BB962C8B-B14F-4D97-AF65-F5344CB8AC3E}">
        <p14:creationId xmlns:p14="http://schemas.microsoft.com/office/powerpoint/2010/main" val="358461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58B0BA-9C5E-4F7F-84BA-C5BE253150BF}"/>
              </a:ext>
            </a:extLst>
          </p:cNvPr>
          <p:cNvSpPr>
            <a:spLocks noGrp="1"/>
          </p:cNvSpPr>
          <p:nvPr>
            <p:ph type="dt" sz="half" idx="10"/>
          </p:nvPr>
        </p:nvSpPr>
        <p:spPr/>
        <p:txBody>
          <a:bodyPr/>
          <a:lstStyle/>
          <a:p>
            <a:fld id="{0211C77A-63E1-4D78-AEB3-72D427E14E7E}" type="datetimeFigureOut">
              <a:rPr lang="en-US" smtClean="0"/>
              <a:t>5/17/2020</a:t>
            </a:fld>
            <a:endParaRPr lang="en-US"/>
          </a:p>
        </p:txBody>
      </p:sp>
      <p:sp>
        <p:nvSpPr>
          <p:cNvPr id="3" name="Footer Placeholder 2">
            <a:extLst>
              <a:ext uri="{FF2B5EF4-FFF2-40B4-BE49-F238E27FC236}">
                <a16:creationId xmlns:a16="http://schemas.microsoft.com/office/drawing/2014/main" id="{9633E53F-F1B3-4A50-AEB9-EC8FFCC413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A28D55-55D9-4E7D-9C4E-A7D88B4A56F6}"/>
              </a:ext>
            </a:extLst>
          </p:cNvPr>
          <p:cNvSpPr>
            <a:spLocks noGrp="1"/>
          </p:cNvSpPr>
          <p:nvPr>
            <p:ph type="sldNum" sz="quarter" idx="12"/>
          </p:nvPr>
        </p:nvSpPr>
        <p:spPr/>
        <p:txBody>
          <a:bodyPr/>
          <a:lstStyle/>
          <a:p>
            <a:fld id="{0A05003C-1BBF-4F1D-A80B-7CDB25DFE35B}" type="slidenum">
              <a:rPr lang="en-US" smtClean="0"/>
              <a:t>‹#›</a:t>
            </a:fld>
            <a:endParaRPr lang="en-US"/>
          </a:p>
        </p:txBody>
      </p:sp>
    </p:spTree>
    <p:extLst>
      <p:ext uri="{BB962C8B-B14F-4D97-AF65-F5344CB8AC3E}">
        <p14:creationId xmlns:p14="http://schemas.microsoft.com/office/powerpoint/2010/main" val="79173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E4F0-61CB-4E6F-9117-370999767A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2A067E-BC2A-47F4-832A-9403CA48C1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6CBC74-9CDB-4A46-83FC-0892C50C7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031063-5D54-4B07-B0E6-F72E9C3CDA66}"/>
              </a:ext>
            </a:extLst>
          </p:cNvPr>
          <p:cNvSpPr>
            <a:spLocks noGrp="1"/>
          </p:cNvSpPr>
          <p:nvPr>
            <p:ph type="dt" sz="half" idx="10"/>
          </p:nvPr>
        </p:nvSpPr>
        <p:spPr/>
        <p:txBody>
          <a:bodyPr/>
          <a:lstStyle/>
          <a:p>
            <a:fld id="{0211C77A-63E1-4D78-AEB3-72D427E14E7E}" type="datetimeFigureOut">
              <a:rPr lang="en-US" smtClean="0"/>
              <a:t>5/17/2020</a:t>
            </a:fld>
            <a:endParaRPr lang="en-US"/>
          </a:p>
        </p:txBody>
      </p:sp>
      <p:sp>
        <p:nvSpPr>
          <p:cNvPr id="6" name="Footer Placeholder 5">
            <a:extLst>
              <a:ext uri="{FF2B5EF4-FFF2-40B4-BE49-F238E27FC236}">
                <a16:creationId xmlns:a16="http://schemas.microsoft.com/office/drawing/2014/main" id="{06F3BDE6-5B11-417D-89CA-9DD5AADFCE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A5D42-BC0C-48CC-A11A-C2822F76620A}"/>
              </a:ext>
            </a:extLst>
          </p:cNvPr>
          <p:cNvSpPr>
            <a:spLocks noGrp="1"/>
          </p:cNvSpPr>
          <p:nvPr>
            <p:ph type="sldNum" sz="quarter" idx="12"/>
          </p:nvPr>
        </p:nvSpPr>
        <p:spPr/>
        <p:txBody>
          <a:bodyPr/>
          <a:lstStyle/>
          <a:p>
            <a:fld id="{0A05003C-1BBF-4F1D-A80B-7CDB25DFE35B}" type="slidenum">
              <a:rPr lang="en-US" smtClean="0"/>
              <a:t>‹#›</a:t>
            </a:fld>
            <a:endParaRPr lang="en-US"/>
          </a:p>
        </p:txBody>
      </p:sp>
    </p:spTree>
    <p:extLst>
      <p:ext uri="{BB962C8B-B14F-4D97-AF65-F5344CB8AC3E}">
        <p14:creationId xmlns:p14="http://schemas.microsoft.com/office/powerpoint/2010/main" val="1945238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3D7A-02DF-49E8-876C-00811D33E4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A3F348-FF24-4B52-BFBE-5BA6C4D5B1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1A0C31-38E7-400A-8964-3FAE4E867A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50FB4A-6362-4CD6-B4B8-D5F0814EA27E}"/>
              </a:ext>
            </a:extLst>
          </p:cNvPr>
          <p:cNvSpPr>
            <a:spLocks noGrp="1"/>
          </p:cNvSpPr>
          <p:nvPr>
            <p:ph type="dt" sz="half" idx="10"/>
          </p:nvPr>
        </p:nvSpPr>
        <p:spPr/>
        <p:txBody>
          <a:bodyPr/>
          <a:lstStyle/>
          <a:p>
            <a:fld id="{0211C77A-63E1-4D78-AEB3-72D427E14E7E}" type="datetimeFigureOut">
              <a:rPr lang="en-US" smtClean="0"/>
              <a:t>5/17/2020</a:t>
            </a:fld>
            <a:endParaRPr lang="en-US"/>
          </a:p>
        </p:txBody>
      </p:sp>
      <p:sp>
        <p:nvSpPr>
          <p:cNvPr id="6" name="Footer Placeholder 5">
            <a:extLst>
              <a:ext uri="{FF2B5EF4-FFF2-40B4-BE49-F238E27FC236}">
                <a16:creationId xmlns:a16="http://schemas.microsoft.com/office/drawing/2014/main" id="{03FC0D7F-E280-4927-B252-794FCC12C2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D2DA07-4E35-4042-9A8B-F3BA7BF62AF9}"/>
              </a:ext>
            </a:extLst>
          </p:cNvPr>
          <p:cNvSpPr>
            <a:spLocks noGrp="1"/>
          </p:cNvSpPr>
          <p:nvPr>
            <p:ph type="sldNum" sz="quarter" idx="12"/>
          </p:nvPr>
        </p:nvSpPr>
        <p:spPr/>
        <p:txBody>
          <a:bodyPr/>
          <a:lstStyle/>
          <a:p>
            <a:fld id="{0A05003C-1BBF-4F1D-A80B-7CDB25DFE35B}" type="slidenum">
              <a:rPr lang="en-US" smtClean="0"/>
              <a:t>‹#›</a:t>
            </a:fld>
            <a:endParaRPr lang="en-US"/>
          </a:p>
        </p:txBody>
      </p:sp>
    </p:spTree>
    <p:extLst>
      <p:ext uri="{BB962C8B-B14F-4D97-AF65-F5344CB8AC3E}">
        <p14:creationId xmlns:p14="http://schemas.microsoft.com/office/powerpoint/2010/main" val="416262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7B59D6-8426-4C3A-80E2-E970CAE05C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9AB4DF-702B-46C3-9777-5574FEEC1F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4F6B8C-CF43-4E94-8BF7-8F4F88C4D5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1C77A-63E1-4D78-AEB3-72D427E14E7E}" type="datetimeFigureOut">
              <a:rPr lang="en-US" smtClean="0"/>
              <a:t>5/17/2020</a:t>
            </a:fld>
            <a:endParaRPr lang="en-US"/>
          </a:p>
        </p:txBody>
      </p:sp>
      <p:sp>
        <p:nvSpPr>
          <p:cNvPr id="5" name="Footer Placeholder 4">
            <a:extLst>
              <a:ext uri="{FF2B5EF4-FFF2-40B4-BE49-F238E27FC236}">
                <a16:creationId xmlns:a16="http://schemas.microsoft.com/office/drawing/2014/main" id="{88C738A5-7CA0-4657-A640-5FB03CBC3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958819-9482-4916-8860-4130AA50B6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5003C-1BBF-4F1D-A80B-7CDB25DFE35B}" type="slidenum">
              <a:rPr lang="en-US" smtClean="0"/>
              <a:t>‹#›</a:t>
            </a:fld>
            <a:endParaRPr lang="en-US"/>
          </a:p>
        </p:txBody>
      </p:sp>
    </p:spTree>
    <p:extLst>
      <p:ext uri="{BB962C8B-B14F-4D97-AF65-F5344CB8AC3E}">
        <p14:creationId xmlns:p14="http://schemas.microsoft.com/office/powerpoint/2010/main" val="2434121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walkadog/3471757725"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ruththeory.com/2015/07/04/collateral-damage-the-civilian-cost-of-american-wars/"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hyperlink" Target="https://www.youtube.com/watch?v=sSDA3ZLESmo"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Raising_the_Flag_on_Iwo_Jima" TargetMode="Externa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hyperlink" Target="https://en.wikipedia.org/wiki/Marine_Corps_War_Memorial" TargetMode="External"/><Relationship Id="rId5" Type="http://schemas.openxmlformats.org/officeDocument/2006/relationships/image" Target="../media/image24.jpg"/><Relationship Id="rId4" Type="http://schemas.openxmlformats.org/officeDocument/2006/relationships/hyperlink" Target="https://creativecommons.org/licenses/by-sa/3.0/"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theconversation.com/even-before-hiroshima-people-knew-the-atomic-bomb-45271"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heelgun.wordpress.com/2016/07/17/the-gadget-detonation-at-trinity-dawn-of-the-nuclear-age-on-july-16-1945/"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theconversation.com/why-do-flags-matter-the-case-of-japan-44500"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Doolittle_Raid"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pedia.org/wiki/file:uss_hornet_(cv-8)_with_uss_gwin_(dd-433)_during_doolittle_raid_1942.jpg"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8000" b="-1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12B0-CA87-4DC0-94F3-6258CD4322EB}"/>
              </a:ext>
            </a:extLst>
          </p:cNvPr>
          <p:cNvSpPr>
            <a:spLocks noGrp="1"/>
          </p:cNvSpPr>
          <p:nvPr>
            <p:ph type="ctrTitle"/>
          </p:nvPr>
        </p:nvSpPr>
        <p:spPr>
          <a:xfrm>
            <a:off x="1524000" y="2057400"/>
            <a:ext cx="9144000" cy="1198562"/>
          </a:xfrm>
          <a:solidFill>
            <a:schemeClr val="bg1"/>
          </a:solidFill>
        </p:spPr>
        <p:txBody>
          <a:bodyPr>
            <a:normAutofit/>
          </a:bodyPr>
          <a:lstStyle/>
          <a:p>
            <a:r>
              <a:rPr lang="en-US" sz="8000" b="1" dirty="0">
                <a:solidFill>
                  <a:srgbClr val="0070C0"/>
                </a:solidFill>
              </a:rPr>
              <a:t>The War in the Pacific</a:t>
            </a:r>
          </a:p>
        </p:txBody>
      </p:sp>
      <p:sp>
        <p:nvSpPr>
          <p:cNvPr id="3" name="Subtitle 2">
            <a:extLst>
              <a:ext uri="{FF2B5EF4-FFF2-40B4-BE49-F238E27FC236}">
                <a16:creationId xmlns:a16="http://schemas.microsoft.com/office/drawing/2014/main" id="{FDDF0C2D-E512-4B9A-9481-B54B069F4030}"/>
              </a:ext>
            </a:extLst>
          </p:cNvPr>
          <p:cNvSpPr>
            <a:spLocks noGrp="1"/>
          </p:cNvSpPr>
          <p:nvPr>
            <p:ph type="subTitle" idx="1"/>
          </p:nvPr>
        </p:nvSpPr>
        <p:spPr>
          <a:xfrm>
            <a:off x="2371725" y="3602038"/>
            <a:ext cx="7458076" cy="989012"/>
          </a:xfrm>
          <a:solidFill>
            <a:schemeClr val="bg1"/>
          </a:solidFill>
        </p:spPr>
        <p:txBody>
          <a:bodyPr>
            <a:normAutofit fontScale="92500" lnSpcReduction="10000"/>
          </a:bodyPr>
          <a:lstStyle/>
          <a:p>
            <a:r>
              <a:rPr lang="en-US" sz="7200" dirty="0">
                <a:solidFill>
                  <a:srgbClr val="0070C0"/>
                </a:solidFill>
              </a:rPr>
              <a:t>Chapter 25 Section 3 </a:t>
            </a:r>
          </a:p>
        </p:txBody>
      </p:sp>
    </p:spTree>
    <p:extLst>
      <p:ext uri="{BB962C8B-B14F-4D97-AF65-F5344CB8AC3E}">
        <p14:creationId xmlns:p14="http://schemas.microsoft.com/office/powerpoint/2010/main" val="25023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41F59-F094-4A31-A7EA-C437888131D3}"/>
              </a:ext>
            </a:extLst>
          </p:cNvPr>
          <p:cNvSpPr>
            <a:spLocks noGrp="1"/>
          </p:cNvSpPr>
          <p:nvPr>
            <p:ph type="title"/>
          </p:nvPr>
        </p:nvSpPr>
        <p:spPr>
          <a:xfrm>
            <a:off x="838200" y="127592"/>
            <a:ext cx="10515600" cy="988828"/>
          </a:xfrm>
        </p:spPr>
        <p:txBody>
          <a:bodyPr>
            <a:normAutofit/>
          </a:bodyPr>
          <a:lstStyle/>
          <a:p>
            <a:pPr algn="ctr"/>
            <a:r>
              <a:rPr lang="en-US" sz="6000" b="1" u="sng" dirty="0"/>
              <a:t>Battle of the Coral Sea</a:t>
            </a:r>
          </a:p>
        </p:txBody>
      </p:sp>
      <p:sp>
        <p:nvSpPr>
          <p:cNvPr id="3" name="Content Placeholder 2">
            <a:extLst>
              <a:ext uri="{FF2B5EF4-FFF2-40B4-BE49-F238E27FC236}">
                <a16:creationId xmlns:a16="http://schemas.microsoft.com/office/drawing/2014/main" id="{FDE1F03C-84DE-4359-BFDF-2A186DC57C30}"/>
              </a:ext>
            </a:extLst>
          </p:cNvPr>
          <p:cNvSpPr>
            <a:spLocks noGrp="1"/>
          </p:cNvSpPr>
          <p:nvPr>
            <p:ph idx="1"/>
          </p:nvPr>
        </p:nvSpPr>
        <p:spPr>
          <a:xfrm>
            <a:off x="170121" y="1233377"/>
            <a:ext cx="7293935" cy="5380074"/>
          </a:xfrm>
          <a:solidFill>
            <a:schemeClr val="accent1">
              <a:lumMod val="60000"/>
              <a:lumOff val="40000"/>
            </a:schemeClr>
          </a:solidFill>
        </p:spPr>
        <p:txBody>
          <a:bodyPr>
            <a:normAutofit lnSpcReduction="10000"/>
          </a:bodyPr>
          <a:lstStyle/>
          <a:p>
            <a:pPr marL="0" indent="0">
              <a:buNone/>
            </a:pPr>
            <a:r>
              <a:rPr lang="en-US" b="1" dirty="0"/>
              <a:t>The 2 main Allied forces fighting in the Pacific Ocean were the Americans and the Australians.</a:t>
            </a:r>
          </a:p>
          <a:p>
            <a:pPr marL="0" indent="0">
              <a:buNone/>
            </a:pPr>
            <a:endParaRPr lang="en-US" b="1" dirty="0"/>
          </a:p>
          <a:p>
            <a:pPr marL="0" indent="0">
              <a:buNone/>
            </a:pPr>
            <a:r>
              <a:rPr lang="en-US" b="1" dirty="0"/>
              <a:t>The Battle of the Coral Sea was to stop the Japanese from making an invasion on Australia.</a:t>
            </a:r>
          </a:p>
          <a:p>
            <a:pPr marL="0" indent="0">
              <a:buNone/>
            </a:pPr>
            <a:endParaRPr lang="en-US" b="1" dirty="0"/>
          </a:p>
          <a:p>
            <a:pPr marL="0" indent="0">
              <a:buNone/>
            </a:pPr>
            <a:r>
              <a:rPr lang="en-US" b="1" dirty="0"/>
              <a:t>Even though they fought for 5 days, all of the fighting was done by airplane.  </a:t>
            </a:r>
          </a:p>
          <a:p>
            <a:pPr marL="0" indent="0">
              <a:buNone/>
            </a:pPr>
            <a:endParaRPr lang="en-US" b="1" dirty="0"/>
          </a:p>
          <a:p>
            <a:pPr marL="0" indent="0">
              <a:buNone/>
            </a:pPr>
            <a:r>
              <a:rPr lang="en-US" b="1" dirty="0"/>
              <a:t>In the end, the Japanese had several large aircraft carrier sunk and would turn back away from Australia.</a:t>
            </a:r>
          </a:p>
        </p:txBody>
      </p:sp>
      <p:pic>
        <p:nvPicPr>
          <p:cNvPr id="6146" name="Picture 2" descr="Coral Sea - Wikipedia">
            <a:extLst>
              <a:ext uri="{FF2B5EF4-FFF2-40B4-BE49-F238E27FC236}">
                <a16:creationId xmlns:a16="http://schemas.microsoft.com/office/drawing/2014/main" id="{77E3A514-3135-4307-A7E3-A4EB71F67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9632" y="1786269"/>
            <a:ext cx="4552508" cy="4552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36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19C66-2ECC-416A-BEC9-AC0F4535D85B}"/>
              </a:ext>
            </a:extLst>
          </p:cNvPr>
          <p:cNvSpPr>
            <a:spLocks noGrp="1"/>
          </p:cNvSpPr>
          <p:nvPr>
            <p:ph type="title"/>
          </p:nvPr>
        </p:nvSpPr>
        <p:spPr>
          <a:xfrm>
            <a:off x="0" y="365125"/>
            <a:ext cx="6645349" cy="1325563"/>
          </a:xfrm>
        </p:spPr>
        <p:txBody>
          <a:bodyPr>
            <a:normAutofit/>
          </a:bodyPr>
          <a:lstStyle/>
          <a:p>
            <a:r>
              <a:rPr lang="en-US" sz="6000" b="1" u="sng" dirty="0"/>
              <a:t>The Battle of Midway</a:t>
            </a:r>
          </a:p>
        </p:txBody>
      </p:sp>
      <p:sp>
        <p:nvSpPr>
          <p:cNvPr id="3" name="Content Placeholder 2">
            <a:extLst>
              <a:ext uri="{FF2B5EF4-FFF2-40B4-BE49-F238E27FC236}">
                <a16:creationId xmlns:a16="http://schemas.microsoft.com/office/drawing/2014/main" id="{3B482AE4-3334-409A-BDE0-DB24A1F1182B}"/>
              </a:ext>
            </a:extLst>
          </p:cNvPr>
          <p:cNvSpPr>
            <a:spLocks noGrp="1"/>
          </p:cNvSpPr>
          <p:nvPr>
            <p:ph idx="1"/>
          </p:nvPr>
        </p:nvSpPr>
        <p:spPr>
          <a:xfrm>
            <a:off x="191386" y="1509823"/>
            <a:ext cx="5497033" cy="4983052"/>
          </a:xfrm>
        </p:spPr>
        <p:txBody>
          <a:bodyPr/>
          <a:lstStyle/>
          <a:p>
            <a:pPr marL="0" indent="0">
              <a:buNone/>
            </a:pPr>
            <a:r>
              <a:rPr lang="en-US" b="1" dirty="0"/>
              <a:t>The Americans broke the Japanese communication codes and discovered that their next target would be the islands of Midway, which is northwest of Hawaii.</a:t>
            </a:r>
          </a:p>
          <a:p>
            <a:pPr marL="0" indent="0">
              <a:buNone/>
            </a:pPr>
            <a:endParaRPr lang="en-US" b="1" dirty="0"/>
          </a:p>
          <a:p>
            <a:pPr marL="0" indent="0">
              <a:buNone/>
            </a:pPr>
            <a:r>
              <a:rPr lang="en-US" b="1" dirty="0"/>
              <a:t>Admiral Chester Nimitz was the commander of the American Navy in the Pacific Ocean.  He moved the fleet to defend the islands of Midway.</a:t>
            </a:r>
          </a:p>
        </p:txBody>
      </p:sp>
      <p:pic>
        <p:nvPicPr>
          <p:cNvPr id="7170" name="Picture 2" descr="Battle of Midway - Home">
            <a:extLst>
              <a:ext uri="{FF2B5EF4-FFF2-40B4-BE49-F238E27FC236}">
                <a16:creationId xmlns:a16="http://schemas.microsoft.com/office/drawing/2014/main" id="{FB864BA6-25D8-43DD-BCFA-214BA6AC4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5348" y="465839"/>
            <a:ext cx="5355265" cy="408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027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EC327-06DE-406C-8F39-514322509870}"/>
              </a:ext>
            </a:extLst>
          </p:cNvPr>
          <p:cNvSpPr>
            <a:spLocks noGrp="1"/>
          </p:cNvSpPr>
          <p:nvPr>
            <p:ph type="title"/>
          </p:nvPr>
        </p:nvSpPr>
        <p:spPr>
          <a:xfrm>
            <a:off x="838200" y="365126"/>
            <a:ext cx="10515600" cy="10270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5399738-CD82-40B8-932B-39C1C4B1BBD8}"/>
              </a:ext>
            </a:extLst>
          </p:cNvPr>
          <p:cNvSpPr>
            <a:spLocks noGrp="1"/>
          </p:cNvSpPr>
          <p:nvPr>
            <p:ph idx="1"/>
          </p:nvPr>
        </p:nvSpPr>
        <p:spPr>
          <a:xfrm>
            <a:off x="127591" y="744278"/>
            <a:ext cx="7793665" cy="5748595"/>
          </a:xfrm>
        </p:spPr>
        <p:txBody>
          <a:bodyPr>
            <a:normAutofit fontScale="92500" lnSpcReduction="10000"/>
          </a:bodyPr>
          <a:lstStyle/>
          <a:p>
            <a:pPr marL="0" indent="0">
              <a:buNone/>
            </a:pPr>
            <a:r>
              <a:rPr lang="en-US" dirty="0"/>
              <a:t>On June 3, 1942, Nimitz had sent out planes to find the Japanese boats heading towards Midway.</a:t>
            </a:r>
          </a:p>
          <a:p>
            <a:pPr marL="0" indent="0">
              <a:buNone/>
            </a:pPr>
            <a:endParaRPr lang="en-US" dirty="0"/>
          </a:p>
          <a:p>
            <a:pPr marL="0" indent="0">
              <a:buNone/>
            </a:pPr>
            <a:r>
              <a:rPr lang="en-US" dirty="0"/>
              <a:t>The U.S. sent torpedo planes and bomber planes to attack the Japanese boats before the reached Midway.  </a:t>
            </a:r>
          </a:p>
          <a:p>
            <a:pPr marL="0" indent="0">
              <a:buNone/>
            </a:pPr>
            <a:endParaRPr lang="en-US" dirty="0"/>
          </a:p>
          <a:p>
            <a:pPr marL="0" indent="0">
              <a:buNone/>
            </a:pPr>
            <a:r>
              <a:rPr lang="en-US" dirty="0"/>
              <a:t>Since the Japanese did not expect that the U.S. would attack first because they did not realize that the U.S. knew of their plans, it was a surprise attack by the U.S., similar to what the Japanese did the Pearl Harbor.</a:t>
            </a:r>
          </a:p>
          <a:p>
            <a:pPr marL="0" indent="0">
              <a:buNone/>
            </a:pPr>
            <a:endParaRPr lang="en-US" dirty="0"/>
          </a:p>
          <a:p>
            <a:pPr marL="0" indent="0">
              <a:buNone/>
            </a:pPr>
            <a:r>
              <a:rPr lang="en-US" dirty="0"/>
              <a:t>The Battle of Midway was considered a turning point in the Pacific War of WWII, when the U.S. was clearly winning after that.</a:t>
            </a:r>
          </a:p>
        </p:txBody>
      </p:sp>
      <p:pic>
        <p:nvPicPr>
          <p:cNvPr id="8194" name="Picture 2" descr="Chester W. Nimitz | Atomic Heritage Foundation">
            <a:extLst>
              <a:ext uri="{FF2B5EF4-FFF2-40B4-BE49-F238E27FC236}">
                <a16:creationId xmlns:a16="http://schemas.microsoft.com/office/drawing/2014/main" id="{69E0DE3E-2883-4295-8927-3C0AA7739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193" y="552893"/>
            <a:ext cx="2996403" cy="42636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A867DA0-96C2-4283-AE18-24986ABB4947}"/>
              </a:ext>
            </a:extLst>
          </p:cNvPr>
          <p:cNvSpPr txBox="1"/>
          <p:nvPr/>
        </p:nvSpPr>
        <p:spPr>
          <a:xfrm>
            <a:off x="8399721" y="4976036"/>
            <a:ext cx="2658139" cy="400110"/>
          </a:xfrm>
          <a:prstGeom prst="rect">
            <a:avLst/>
          </a:prstGeom>
          <a:noFill/>
        </p:spPr>
        <p:txBody>
          <a:bodyPr wrap="square" rtlCol="0">
            <a:spAutoFit/>
          </a:bodyPr>
          <a:lstStyle/>
          <a:p>
            <a:r>
              <a:rPr lang="en-US" sz="2000" b="1" dirty="0"/>
              <a:t>Admiral Chester Nimitz</a:t>
            </a:r>
          </a:p>
        </p:txBody>
      </p:sp>
    </p:spTree>
    <p:extLst>
      <p:ext uri="{BB962C8B-B14F-4D97-AF65-F5344CB8AC3E}">
        <p14:creationId xmlns:p14="http://schemas.microsoft.com/office/powerpoint/2010/main" val="1867386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2337-5B39-423C-AAE5-46457DB979AD}"/>
              </a:ext>
            </a:extLst>
          </p:cNvPr>
          <p:cNvSpPr>
            <a:spLocks noGrp="1"/>
          </p:cNvSpPr>
          <p:nvPr>
            <p:ph type="title"/>
          </p:nvPr>
        </p:nvSpPr>
        <p:spPr>
          <a:xfrm>
            <a:off x="838200" y="1"/>
            <a:ext cx="5257800" cy="1371599"/>
          </a:xfrm>
        </p:spPr>
        <p:txBody>
          <a:bodyPr>
            <a:normAutofit/>
          </a:bodyPr>
          <a:lstStyle/>
          <a:p>
            <a:r>
              <a:rPr lang="en-US" sz="6600" b="1" u="sng" dirty="0"/>
              <a:t>Island Hopping</a:t>
            </a:r>
          </a:p>
        </p:txBody>
      </p:sp>
      <p:sp>
        <p:nvSpPr>
          <p:cNvPr id="4" name="Content Placeholder 3">
            <a:extLst>
              <a:ext uri="{FF2B5EF4-FFF2-40B4-BE49-F238E27FC236}">
                <a16:creationId xmlns:a16="http://schemas.microsoft.com/office/drawing/2014/main" id="{43BC0AC6-1945-4951-9A18-031E2DE3C8F1}"/>
              </a:ext>
            </a:extLst>
          </p:cNvPr>
          <p:cNvSpPr>
            <a:spLocks noGrp="1"/>
          </p:cNvSpPr>
          <p:nvPr>
            <p:ph idx="1"/>
          </p:nvPr>
        </p:nvSpPr>
        <p:spPr>
          <a:xfrm>
            <a:off x="276447" y="1371600"/>
            <a:ext cx="6273209" cy="512489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buNone/>
            </a:pPr>
            <a:r>
              <a:rPr lang="en-US" sz="3600" b="1" dirty="0"/>
              <a:t>Island Hopping was the Allied strategy that was to attack and capture important islands and use those islands as bases as they moved to the next islands.</a:t>
            </a:r>
          </a:p>
          <a:p>
            <a:pPr marL="0" indent="0">
              <a:buNone/>
            </a:pPr>
            <a:endParaRPr lang="en-US" sz="3600" b="1" dirty="0"/>
          </a:p>
          <a:p>
            <a:pPr marL="0" indent="0">
              <a:buNone/>
            </a:pPr>
            <a:r>
              <a:rPr lang="en-US" sz="3600" b="1" dirty="0"/>
              <a:t>The plan was to win back islands from the Japanese one at a time, while continuing to move their way towards Japan.</a:t>
            </a:r>
          </a:p>
        </p:txBody>
      </p:sp>
      <p:pic>
        <p:nvPicPr>
          <p:cNvPr id="9220" name="Picture 4" descr="Island Hopping Worksheets &amp; Teaching Resources | TpT">
            <a:extLst>
              <a:ext uri="{FF2B5EF4-FFF2-40B4-BE49-F238E27FC236}">
                <a16:creationId xmlns:a16="http://schemas.microsoft.com/office/drawing/2014/main" id="{005F0268-FDF9-4B66-B157-0C4B2FBEB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591" y="365125"/>
            <a:ext cx="5019674" cy="385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961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E8AEC-9548-4384-B323-E0299BAF6B97}"/>
              </a:ext>
            </a:extLst>
          </p:cNvPr>
          <p:cNvSpPr>
            <a:spLocks noGrp="1"/>
          </p:cNvSpPr>
          <p:nvPr>
            <p:ph type="title"/>
          </p:nvPr>
        </p:nvSpPr>
        <p:spPr>
          <a:xfrm>
            <a:off x="223284" y="365125"/>
            <a:ext cx="11130516" cy="846987"/>
          </a:xfrm>
        </p:spPr>
        <p:txBody>
          <a:bodyPr>
            <a:normAutofit fontScale="90000"/>
          </a:bodyPr>
          <a:lstStyle/>
          <a:p>
            <a:r>
              <a:rPr lang="en-US" sz="6000" b="1" u="sng" dirty="0"/>
              <a:t>Guadalcanal</a:t>
            </a:r>
          </a:p>
        </p:txBody>
      </p:sp>
      <p:sp>
        <p:nvSpPr>
          <p:cNvPr id="3" name="Content Placeholder 2">
            <a:extLst>
              <a:ext uri="{FF2B5EF4-FFF2-40B4-BE49-F238E27FC236}">
                <a16:creationId xmlns:a16="http://schemas.microsoft.com/office/drawing/2014/main" id="{384E11F3-7772-4AC0-B0EA-C8C2735CF63C}"/>
              </a:ext>
            </a:extLst>
          </p:cNvPr>
          <p:cNvSpPr>
            <a:spLocks noGrp="1"/>
          </p:cNvSpPr>
          <p:nvPr>
            <p:ph idx="1"/>
          </p:nvPr>
        </p:nvSpPr>
        <p:spPr>
          <a:xfrm>
            <a:off x="223284" y="1305017"/>
            <a:ext cx="5644856" cy="4871946"/>
          </a:xfrm>
        </p:spPr>
        <p:txBody>
          <a:bodyPr/>
          <a:lstStyle/>
          <a:p>
            <a:pPr marL="0" indent="0">
              <a:buNone/>
            </a:pPr>
            <a:r>
              <a:rPr lang="en-US" dirty="0"/>
              <a:t>Guadalcanal is an area in the Solomon Islands.  It was the first battle in the Pacific Ocean area that soldiers were fighting on land.</a:t>
            </a:r>
          </a:p>
          <a:p>
            <a:pPr marL="0" indent="0">
              <a:buNone/>
            </a:pPr>
            <a:endParaRPr lang="en-US" dirty="0"/>
          </a:p>
          <a:p>
            <a:pPr marL="0" indent="0">
              <a:buNone/>
            </a:pPr>
            <a:r>
              <a:rPr lang="en-US" dirty="0"/>
              <a:t>Guadalcanal was 6 months of horrible fighting in jungle areas in extreme heat and with limited food and fresh water.  Many soldiers died of illness and disease.</a:t>
            </a:r>
          </a:p>
        </p:txBody>
      </p:sp>
      <p:pic>
        <p:nvPicPr>
          <p:cNvPr id="1026" name="Picture 2" descr="WWII U.S. Marines Guadalcanal' Photographic Print - | AllPosters.com">
            <a:extLst>
              <a:ext uri="{FF2B5EF4-FFF2-40B4-BE49-F238E27FC236}">
                <a16:creationId xmlns:a16="http://schemas.microsoft.com/office/drawing/2014/main" id="{26DF0746-BCBA-42A0-9A2F-A8475D787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0" y="3885012"/>
            <a:ext cx="3645574" cy="27362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lomon Islands Map / Geography of the Solomon Islands / Map of ...">
            <a:extLst>
              <a:ext uri="{FF2B5EF4-FFF2-40B4-BE49-F238E27FC236}">
                <a16:creationId xmlns:a16="http://schemas.microsoft.com/office/drawing/2014/main" id="{3438FB0A-06FA-4D72-882D-A048DBAFD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2066" y="365125"/>
            <a:ext cx="3048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467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BB9A-8DCD-4A4B-AFAE-ABCE94A1D37C}"/>
              </a:ext>
            </a:extLst>
          </p:cNvPr>
          <p:cNvSpPr>
            <a:spLocks noGrp="1"/>
          </p:cNvSpPr>
          <p:nvPr>
            <p:ph type="title"/>
          </p:nvPr>
        </p:nvSpPr>
        <p:spPr>
          <a:xfrm>
            <a:off x="838200" y="365126"/>
            <a:ext cx="10515600" cy="14523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46F3171-BBC9-4D7A-9E26-7A3BAFBC3F9B}"/>
              </a:ext>
            </a:extLst>
          </p:cNvPr>
          <p:cNvSpPr>
            <a:spLocks noGrp="1"/>
          </p:cNvSpPr>
          <p:nvPr>
            <p:ph idx="1"/>
          </p:nvPr>
        </p:nvSpPr>
        <p:spPr>
          <a:xfrm>
            <a:off x="318977" y="510364"/>
            <a:ext cx="4412511" cy="5666599"/>
          </a:xfrm>
        </p:spPr>
        <p:txBody>
          <a:bodyPr>
            <a:normAutofit/>
          </a:bodyPr>
          <a:lstStyle/>
          <a:p>
            <a:pPr marL="0" indent="0">
              <a:buNone/>
            </a:pPr>
            <a:r>
              <a:rPr lang="en-US" sz="4000" dirty="0"/>
              <a:t>After 6 months the Japanese finally surrendered and left the islands.</a:t>
            </a:r>
          </a:p>
          <a:p>
            <a:pPr marL="0" indent="0">
              <a:buNone/>
            </a:pPr>
            <a:endParaRPr lang="en-US" sz="4000" dirty="0"/>
          </a:p>
          <a:p>
            <a:pPr marL="0" indent="0">
              <a:buNone/>
            </a:pPr>
            <a:r>
              <a:rPr lang="en-US" sz="4000" dirty="0"/>
              <a:t>This was Japan’s first major defeat after Midway.</a:t>
            </a:r>
          </a:p>
        </p:txBody>
      </p:sp>
      <p:pic>
        <p:nvPicPr>
          <p:cNvPr id="2050" name="Picture 2" descr="Victory in the Pacific: Battle of Guadalcanal | The National WWII ...">
            <a:extLst>
              <a:ext uri="{FF2B5EF4-FFF2-40B4-BE49-F238E27FC236}">
                <a16:creationId xmlns:a16="http://schemas.microsoft.com/office/drawing/2014/main" id="{4DD17599-9F7F-4600-AD54-CE68B837E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329" y="1072836"/>
            <a:ext cx="4412510" cy="524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467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BEC58-FA2C-4FBD-B53C-391FFB97C508}"/>
              </a:ext>
            </a:extLst>
          </p:cNvPr>
          <p:cNvSpPr>
            <a:spLocks noGrp="1"/>
          </p:cNvSpPr>
          <p:nvPr>
            <p:ph type="title"/>
          </p:nvPr>
        </p:nvSpPr>
        <p:spPr>
          <a:xfrm>
            <a:off x="276448" y="365126"/>
            <a:ext cx="5348176" cy="825722"/>
          </a:xfrm>
        </p:spPr>
        <p:txBody>
          <a:bodyPr>
            <a:normAutofit fontScale="90000"/>
          </a:bodyPr>
          <a:lstStyle/>
          <a:p>
            <a:r>
              <a:rPr lang="en-US" sz="6000" b="1" u="sng" dirty="0"/>
              <a:t>Japanese Defense</a:t>
            </a:r>
          </a:p>
        </p:txBody>
      </p:sp>
      <p:sp>
        <p:nvSpPr>
          <p:cNvPr id="3" name="Content Placeholder 2">
            <a:extLst>
              <a:ext uri="{FF2B5EF4-FFF2-40B4-BE49-F238E27FC236}">
                <a16:creationId xmlns:a16="http://schemas.microsoft.com/office/drawing/2014/main" id="{A3254C03-F3C3-422A-9EA1-BE1C4522426B}"/>
              </a:ext>
            </a:extLst>
          </p:cNvPr>
          <p:cNvSpPr>
            <a:spLocks noGrp="1"/>
          </p:cNvSpPr>
          <p:nvPr>
            <p:ph idx="1"/>
          </p:nvPr>
        </p:nvSpPr>
        <p:spPr>
          <a:xfrm>
            <a:off x="276449" y="1435395"/>
            <a:ext cx="4529468" cy="5146158"/>
          </a:xfrm>
        </p:spPr>
        <p:txBody>
          <a:bodyPr/>
          <a:lstStyle/>
          <a:p>
            <a:pPr marL="0" indent="0">
              <a:buNone/>
            </a:pPr>
            <a:r>
              <a:rPr lang="en-US" b="1" dirty="0"/>
              <a:t>Kamikaze -  Japanese pilots that would fly their planes loaded with bombs into enemy targets, mainly American boats.</a:t>
            </a:r>
          </a:p>
          <a:p>
            <a:pPr marL="0" indent="0">
              <a:buNone/>
            </a:pPr>
            <a:endParaRPr lang="en-US" b="1" dirty="0"/>
          </a:p>
          <a:p>
            <a:pPr marL="0" indent="0">
              <a:buNone/>
            </a:pPr>
            <a:r>
              <a:rPr lang="en-US" b="1" dirty="0"/>
              <a:t>It was considered their duty to their country to sacrifice their lives to do this.</a:t>
            </a:r>
          </a:p>
        </p:txBody>
      </p:sp>
      <p:pic>
        <p:nvPicPr>
          <p:cNvPr id="6" name="Picture 4" descr="The Kamikaze Pilot Who Took His Wife On His Last Flight | Kamikaze ...">
            <a:extLst>
              <a:ext uri="{FF2B5EF4-FFF2-40B4-BE49-F238E27FC236}">
                <a16:creationId xmlns:a16="http://schemas.microsoft.com/office/drawing/2014/main" id="{E721F09B-3181-4251-94C4-3A896D165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660" y="4008474"/>
            <a:ext cx="451485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amikaze | Pilots &amp; Aircraft | Britannica">
            <a:extLst>
              <a:ext uri="{FF2B5EF4-FFF2-40B4-BE49-F238E27FC236}">
                <a16:creationId xmlns:a16="http://schemas.microsoft.com/office/drawing/2014/main" id="{97D5D9D4-2ECA-4F29-B0AC-5E7286355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129" y="452795"/>
            <a:ext cx="3833519" cy="297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398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3BF0E-BD3F-4B59-8B82-85B5F8F606CF}"/>
              </a:ext>
            </a:extLst>
          </p:cNvPr>
          <p:cNvSpPr>
            <a:spLocks noGrp="1"/>
          </p:cNvSpPr>
          <p:nvPr>
            <p:ph type="title"/>
          </p:nvPr>
        </p:nvSpPr>
        <p:spPr>
          <a:xfrm>
            <a:off x="329609" y="365126"/>
            <a:ext cx="11024191" cy="953312"/>
          </a:xfrm>
        </p:spPr>
        <p:txBody>
          <a:bodyPr>
            <a:normAutofit/>
          </a:bodyPr>
          <a:lstStyle/>
          <a:p>
            <a:r>
              <a:rPr lang="en-US" sz="6000" b="1" u="sng" dirty="0"/>
              <a:t>Battle of Leyte Gulf</a:t>
            </a:r>
          </a:p>
        </p:txBody>
      </p:sp>
      <p:sp>
        <p:nvSpPr>
          <p:cNvPr id="3" name="Content Placeholder 2">
            <a:extLst>
              <a:ext uri="{FF2B5EF4-FFF2-40B4-BE49-F238E27FC236}">
                <a16:creationId xmlns:a16="http://schemas.microsoft.com/office/drawing/2014/main" id="{6B7BD493-A01B-4B3A-939B-FABF7586CF28}"/>
              </a:ext>
            </a:extLst>
          </p:cNvPr>
          <p:cNvSpPr>
            <a:spLocks noGrp="1"/>
          </p:cNvSpPr>
          <p:nvPr>
            <p:ph idx="1"/>
          </p:nvPr>
        </p:nvSpPr>
        <p:spPr>
          <a:xfrm>
            <a:off x="329609" y="1318438"/>
            <a:ext cx="5541335" cy="50711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r>
              <a:rPr lang="en-US" b="1" dirty="0"/>
              <a:t>In October 1944, General MacArthur honored his promise and brought 178,000 American soldiers and 738 ships back to the Philippines at the Leyte Gulf.</a:t>
            </a:r>
          </a:p>
          <a:p>
            <a:pPr marL="0" indent="0">
              <a:buNone/>
            </a:pPr>
            <a:endParaRPr lang="en-US" b="1" dirty="0"/>
          </a:p>
          <a:p>
            <a:pPr marL="0" indent="0">
              <a:buNone/>
            </a:pPr>
            <a:r>
              <a:rPr lang="en-US" b="1" dirty="0"/>
              <a:t>Because of the amount of soldiers and machinery that MacArthur brought to attack the Japanese fighting in the Philippines, the Americans were able to retake control from the Japanese in 3 days.</a:t>
            </a:r>
          </a:p>
        </p:txBody>
      </p:sp>
      <p:pic>
        <p:nvPicPr>
          <p:cNvPr id="4" name="Picture 2" descr="Battle of Leyte Gulf | World War II | Britannica">
            <a:extLst>
              <a:ext uri="{FF2B5EF4-FFF2-40B4-BE49-F238E27FC236}">
                <a16:creationId xmlns:a16="http://schemas.microsoft.com/office/drawing/2014/main" id="{09F127E3-90F6-4619-9F72-930AEEC726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058" y="3763926"/>
            <a:ext cx="3834937" cy="29552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attle of Leyte Gulf, October 23–26, 1944 - World War II Day by Day">
            <a:extLst>
              <a:ext uri="{FF2B5EF4-FFF2-40B4-BE49-F238E27FC236}">
                <a16:creationId xmlns:a16="http://schemas.microsoft.com/office/drawing/2014/main" id="{714AE787-46BC-40BF-8C64-15F97B34F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240" y="138776"/>
            <a:ext cx="2362951" cy="346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720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52055-E1B8-4780-B707-7040EF3BC075}"/>
              </a:ext>
            </a:extLst>
          </p:cNvPr>
          <p:cNvSpPr>
            <a:spLocks noGrp="1"/>
          </p:cNvSpPr>
          <p:nvPr>
            <p:ph type="title"/>
          </p:nvPr>
        </p:nvSpPr>
        <p:spPr>
          <a:xfrm>
            <a:off x="148857" y="106327"/>
            <a:ext cx="4380614" cy="1584362"/>
          </a:xfrm>
        </p:spPr>
        <p:txBody>
          <a:bodyPr>
            <a:noAutofit/>
          </a:bodyPr>
          <a:lstStyle/>
          <a:p>
            <a:r>
              <a:rPr lang="en-US" sz="6000" b="1" u="sng" dirty="0"/>
              <a:t>The Yalta Conference</a:t>
            </a:r>
          </a:p>
        </p:txBody>
      </p:sp>
      <p:sp>
        <p:nvSpPr>
          <p:cNvPr id="3" name="Content Placeholder 2">
            <a:extLst>
              <a:ext uri="{FF2B5EF4-FFF2-40B4-BE49-F238E27FC236}">
                <a16:creationId xmlns:a16="http://schemas.microsoft.com/office/drawing/2014/main" id="{FF491FFD-B20F-4A74-BC33-BED6916FC47E}"/>
              </a:ext>
            </a:extLst>
          </p:cNvPr>
          <p:cNvSpPr>
            <a:spLocks noGrp="1"/>
          </p:cNvSpPr>
          <p:nvPr>
            <p:ph idx="1"/>
          </p:nvPr>
        </p:nvSpPr>
        <p:spPr>
          <a:xfrm>
            <a:off x="148856" y="1825625"/>
            <a:ext cx="6028660" cy="4351338"/>
          </a:xfrm>
        </p:spPr>
        <p:txBody>
          <a:bodyPr>
            <a:normAutofit fontScale="92500"/>
          </a:bodyPr>
          <a:lstStyle/>
          <a:p>
            <a:pPr marL="0" indent="0">
              <a:buNone/>
            </a:pPr>
            <a:r>
              <a:rPr lang="en-US" dirty="0"/>
              <a:t>Since the end of the fighting in Europe looked to be approaching an end soon, President Roosevelt, met with Churchill and Stalin in the Soviet Union town of Yalta to plan for what would happen after the war.</a:t>
            </a:r>
          </a:p>
          <a:p>
            <a:pPr marL="0" indent="0">
              <a:buNone/>
            </a:pPr>
            <a:endParaRPr lang="en-US" dirty="0"/>
          </a:p>
          <a:p>
            <a:pPr marL="0" indent="0">
              <a:buNone/>
            </a:pPr>
            <a:r>
              <a:rPr lang="en-US" dirty="0"/>
              <a:t>Stalin wanted to keep Germany divided into occupation zones, areas controlled by the Allied military forces, so that Germany would never again threaten the Soviet Union.</a:t>
            </a:r>
          </a:p>
        </p:txBody>
      </p:sp>
      <p:pic>
        <p:nvPicPr>
          <p:cNvPr id="3074" name="Picture 2" descr="The Yalta Conference at seventy-five: Lessons from history ...">
            <a:extLst>
              <a:ext uri="{FF2B5EF4-FFF2-40B4-BE49-F238E27FC236}">
                <a16:creationId xmlns:a16="http://schemas.microsoft.com/office/drawing/2014/main" id="{C276594F-4124-4D2B-A982-4A246DC36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334" y="2998381"/>
            <a:ext cx="5358810" cy="35725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Yalta Map » Everything-Voluntary.com">
            <a:extLst>
              <a:ext uri="{FF2B5EF4-FFF2-40B4-BE49-F238E27FC236}">
                <a16:creationId xmlns:a16="http://schemas.microsoft.com/office/drawing/2014/main" id="{B1A689EA-1529-4582-998E-E9CD3BABD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334" y="191384"/>
            <a:ext cx="3606653" cy="2679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902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F39A-FF99-4867-AF37-4D33510DC8ED}"/>
              </a:ext>
            </a:extLst>
          </p:cNvPr>
          <p:cNvSpPr>
            <a:spLocks noGrp="1"/>
          </p:cNvSpPr>
          <p:nvPr>
            <p:ph type="title"/>
          </p:nvPr>
        </p:nvSpPr>
        <p:spPr>
          <a:xfrm>
            <a:off x="838200" y="365125"/>
            <a:ext cx="10515600" cy="12397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8DE0CFD-960D-4910-B3D2-A25AF7F3759C}"/>
              </a:ext>
            </a:extLst>
          </p:cNvPr>
          <p:cNvSpPr>
            <a:spLocks noGrp="1"/>
          </p:cNvSpPr>
          <p:nvPr>
            <p:ph idx="1"/>
          </p:nvPr>
        </p:nvSpPr>
        <p:spPr>
          <a:xfrm>
            <a:off x="287079" y="829340"/>
            <a:ext cx="11066721" cy="534762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buNone/>
            </a:pPr>
            <a:r>
              <a:rPr lang="en-US" sz="3200" b="1" dirty="0"/>
              <a:t>Prime Minister Winston Churchill did not agree with Stalin.  </a:t>
            </a:r>
          </a:p>
          <a:p>
            <a:pPr marL="0" indent="0">
              <a:buNone/>
            </a:pPr>
            <a:endParaRPr lang="en-US" sz="3200" b="1" dirty="0"/>
          </a:p>
          <a:p>
            <a:pPr marL="0" indent="0">
              <a:buNone/>
            </a:pPr>
            <a:r>
              <a:rPr lang="en-US" sz="3200" b="1" dirty="0"/>
              <a:t>Roosevelt acted as mediator between the two other leaders.</a:t>
            </a:r>
          </a:p>
          <a:p>
            <a:pPr marL="0" indent="0">
              <a:buNone/>
            </a:pPr>
            <a:endParaRPr lang="en-US" sz="3200" b="1" dirty="0"/>
          </a:p>
          <a:p>
            <a:pPr marL="0" indent="0">
              <a:buNone/>
            </a:pPr>
            <a:r>
              <a:rPr lang="en-US" sz="3200" b="1" dirty="0"/>
              <a:t>Roosevelt was thinking of giving into Stalin for two main reasons:</a:t>
            </a:r>
          </a:p>
          <a:p>
            <a:pPr marL="0" indent="0">
              <a:buNone/>
            </a:pPr>
            <a:r>
              <a:rPr lang="en-US" sz="3200" b="1" dirty="0"/>
              <a:t>	1. He hoped the Soviet Union would join in the war 	against Japan in the Pacific Ocean.</a:t>
            </a:r>
          </a:p>
          <a:p>
            <a:pPr marL="0" indent="0">
              <a:buNone/>
            </a:pPr>
            <a:endParaRPr lang="en-US" sz="3200" b="1" dirty="0"/>
          </a:p>
          <a:p>
            <a:pPr marL="0" indent="0">
              <a:buNone/>
            </a:pPr>
            <a:r>
              <a:rPr lang="en-US" sz="3200" b="1" dirty="0"/>
              <a:t>	2. Roosevelt wanted Stalin’s support for his idea of a new 	peace keeping organization, The United Nations.</a:t>
            </a:r>
          </a:p>
        </p:txBody>
      </p:sp>
    </p:spTree>
    <p:extLst>
      <p:ext uri="{BB962C8B-B14F-4D97-AF65-F5344CB8AC3E}">
        <p14:creationId xmlns:p14="http://schemas.microsoft.com/office/powerpoint/2010/main" val="1035786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FB86D-036E-4DDE-8684-EF8980797753}"/>
              </a:ext>
            </a:extLst>
          </p:cNvPr>
          <p:cNvSpPr>
            <a:spLocks noGrp="1"/>
          </p:cNvSpPr>
          <p:nvPr>
            <p:ph type="title"/>
          </p:nvPr>
        </p:nvSpPr>
        <p:spPr>
          <a:xfrm>
            <a:off x="337352" y="365125"/>
            <a:ext cx="6027938" cy="664685"/>
          </a:xfrm>
        </p:spPr>
        <p:txBody>
          <a:bodyPr>
            <a:normAutofit fontScale="90000"/>
          </a:bodyPr>
          <a:lstStyle/>
          <a:p>
            <a:r>
              <a:rPr lang="en-US" sz="5400" b="1" u="sng" dirty="0">
                <a:solidFill>
                  <a:schemeClr val="bg1"/>
                </a:solidFill>
              </a:rPr>
              <a:t>Fighting the Japanese</a:t>
            </a:r>
          </a:p>
        </p:txBody>
      </p:sp>
      <p:sp>
        <p:nvSpPr>
          <p:cNvPr id="3" name="Content Placeholder 2">
            <a:extLst>
              <a:ext uri="{FF2B5EF4-FFF2-40B4-BE49-F238E27FC236}">
                <a16:creationId xmlns:a16="http://schemas.microsoft.com/office/drawing/2014/main" id="{570EAEBA-884D-44C7-B565-66AE08FC8F6F}"/>
              </a:ext>
            </a:extLst>
          </p:cNvPr>
          <p:cNvSpPr>
            <a:spLocks noGrp="1"/>
          </p:cNvSpPr>
          <p:nvPr>
            <p:ph idx="1"/>
          </p:nvPr>
        </p:nvSpPr>
        <p:spPr>
          <a:xfrm>
            <a:off x="248576" y="1180730"/>
            <a:ext cx="6613864" cy="5477522"/>
          </a:xfrm>
          <a:solidFill>
            <a:srgbClr val="C00000"/>
          </a:solidFill>
        </p:spPr>
        <p:txBody>
          <a:bodyPr/>
          <a:lstStyle/>
          <a:p>
            <a:pPr marL="0" indent="0">
              <a:buNone/>
            </a:pPr>
            <a:r>
              <a:rPr lang="en-US" b="1" dirty="0">
                <a:solidFill>
                  <a:schemeClr val="bg1"/>
                </a:solidFill>
              </a:rPr>
              <a:t>Although the Allies agreed that defeating Hitler in Europe was a bigger  priority, the United States did not wait until Hitler was defeated to fight the war with Japan.</a:t>
            </a:r>
          </a:p>
          <a:p>
            <a:pPr marL="0" indent="0">
              <a:buNone/>
            </a:pPr>
            <a:endParaRPr lang="en-US" b="1" dirty="0">
              <a:solidFill>
                <a:schemeClr val="bg1"/>
              </a:solidFill>
            </a:endParaRPr>
          </a:p>
          <a:p>
            <a:pPr marL="0" indent="0">
              <a:buNone/>
            </a:pPr>
            <a:r>
              <a:rPr lang="en-US" b="1" dirty="0">
                <a:solidFill>
                  <a:schemeClr val="bg1"/>
                </a:solidFill>
              </a:rPr>
              <a:t>The one things that really helped the United States, even though the attack on Pearl Harbor had done great damage to our navy ships based in the Pacific which were called the Pacific Fleet, is the fact that the U.S. aircraft carriers and submarines were not at Pearl Harbor at the time of the attack and so they were not damaged.</a:t>
            </a:r>
          </a:p>
        </p:txBody>
      </p:sp>
    </p:spTree>
    <p:extLst>
      <p:ext uri="{BB962C8B-B14F-4D97-AF65-F5344CB8AC3E}">
        <p14:creationId xmlns:p14="http://schemas.microsoft.com/office/powerpoint/2010/main" val="671004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C0EFA-0120-4300-B747-D43C9F95FB4E}"/>
              </a:ext>
            </a:extLst>
          </p:cNvPr>
          <p:cNvSpPr>
            <a:spLocks noGrp="1"/>
          </p:cNvSpPr>
          <p:nvPr>
            <p:ph type="title"/>
          </p:nvPr>
        </p:nvSpPr>
        <p:spPr>
          <a:xfrm>
            <a:off x="838200" y="365126"/>
            <a:ext cx="10515600" cy="836354"/>
          </a:xfrm>
        </p:spPr>
        <p:txBody>
          <a:bodyPr>
            <a:normAutofit fontScale="90000"/>
          </a:bodyPr>
          <a:lstStyle/>
          <a:p>
            <a:r>
              <a:rPr lang="en-US" sz="6000" b="1" u="sng" dirty="0"/>
              <a:t>Results of the Yalta Meeting</a:t>
            </a:r>
          </a:p>
        </p:txBody>
      </p:sp>
      <p:sp>
        <p:nvSpPr>
          <p:cNvPr id="3" name="Content Placeholder 2">
            <a:extLst>
              <a:ext uri="{FF2B5EF4-FFF2-40B4-BE49-F238E27FC236}">
                <a16:creationId xmlns:a16="http://schemas.microsoft.com/office/drawing/2014/main" id="{BC12D83E-C0FE-41FE-8AC2-A926F1AE372B}"/>
              </a:ext>
            </a:extLst>
          </p:cNvPr>
          <p:cNvSpPr>
            <a:spLocks noGrp="1"/>
          </p:cNvSpPr>
          <p:nvPr>
            <p:ph idx="1"/>
          </p:nvPr>
        </p:nvSpPr>
        <p:spPr>
          <a:xfrm>
            <a:off x="287079" y="1509823"/>
            <a:ext cx="11066721" cy="4667140"/>
          </a:xfrm>
        </p:spPr>
        <p:txBody>
          <a:bodyPr>
            <a:normAutofit lnSpcReduction="10000"/>
          </a:bodyPr>
          <a:lstStyle/>
          <a:p>
            <a:pPr marL="514350" indent="-514350">
              <a:buAutoNum type="arabicPeriod"/>
            </a:pPr>
            <a:r>
              <a:rPr lang="en-US" dirty="0"/>
              <a:t>They agreed to a temporary division of Germany into four zones, one for each of the major Allied powers; the U.S., Great Britain, France, and the Soviet Union.</a:t>
            </a:r>
          </a:p>
          <a:p>
            <a:pPr marL="514350" indent="-514350">
              <a:buAutoNum type="arabicPeriod"/>
            </a:pPr>
            <a:endParaRPr lang="en-US" dirty="0"/>
          </a:p>
          <a:p>
            <a:pPr marL="514350" indent="-514350">
              <a:buAutoNum type="arabicPeriod"/>
            </a:pPr>
            <a:r>
              <a:rPr lang="en-US" dirty="0"/>
              <a:t>Stalin promised to give up control of Soviet occupied areas of eastern Europe and to allow free election in each area.</a:t>
            </a:r>
          </a:p>
          <a:p>
            <a:pPr marL="514350" indent="-514350">
              <a:buAutoNum type="arabicPeriod"/>
            </a:pPr>
            <a:endParaRPr lang="en-US" dirty="0"/>
          </a:p>
          <a:p>
            <a:pPr marL="514350" indent="-514350">
              <a:buAutoNum type="arabicPeriod"/>
            </a:pPr>
            <a:r>
              <a:rPr lang="en-US" dirty="0"/>
              <a:t>Stalin agreed to join the war against Japan.</a:t>
            </a:r>
          </a:p>
          <a:p>
            <a:pPr marL="514350" indent="-514350">
              <a:buAutoNum type="arabicPeriod"/>
            </a:pPr>
            <a:endParaRPr lang="en-US" dirty="0"/>
          </a:p>
          <a:p>
            <a:pPr marL="514350" indent="-514350">
              <a:buAutoNum type="arabicPeriod"/>
            </a:pPr>
            <a:r>
              <a:rPr lang="en-US" dirty="0"/>
              <a:t>There would be an international conference to take place in San Francisco, California to discuss the idea of the United Nations.</a:t>
            </a:r>
          </a:p>
        </p:txBody>
      </p:sp>
    </p:spTree>
    <p:extLst>
      <p:ext uri="{BB962C8B-B14F-4D97-AF65-F5344CB8AC3E}">
        <p14:creationId xmlns:p14="http://schemas.microsoft.com/office/powerpoint/2010/main" val="2635122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6A77-F96C-42EB-B907-B87744C11B4E}"/>
              </a:ext>
            </a:extLst>
          </p:cNvPr>
          <p:cNvSpPr>
            <a:spLocks noGrp="1"/>
          </p:cNvSpPr>
          <p:nvPr>
            <p:ph type="title"/>
          </p:nvPr>
        </p:nvSpPr>
        <p:spPr>
          <a:xfrm>
            <a:off x="191386" y="106326"/>
            <a:ext cx="2892056" cy="797442"/>
          </a:xfrm>
          <a:solidFill>
            <a:schemeClr val="accent1">
              <a:lumMod val="75000"/>
            </a:schemeClr>
          </a:solidFill>
        </p:spPr>
        <p:txBody>
          <a:bodyPr>
            <a:normAutofit/>
          </a:bodyPr>
          <a:lstStyle/>
          <a:p>
            <a:r>
              <a:rPr lang="en-US" b="1" u="sng" dirty="0">
                <a:solidFill>
                  <a:schemeClr val="bg1"/>
                </a:solidFill>
              </a:rPr>
              <a:t>Iwo Jima</a:t>
            </a:r>
          </a:p>
        </p:txBody>
      </p:sp>
      <p:sp>
        <p:nvSpPr>
          <p:cNvPr id="3" name="Content Placeholder 2">
            <a:extLst>
              <a:ext uri="{FF2B5EF4-FFF2-40B4-BE49-F238E27FC236}">
                <a16:creationId xmlns:a16="http://schemas.microsoft.com/office/drawing/2014/main" id="{D07CE840-6741-4993-AC60-6A18D4F38D83}"/>
              </a:ext>
            </a:extLst>
          </p:cNvPr>
          <p:cNvSpPr>
            <a:spLocks noGrp="1"/>
          </p:cNvSpPr>
          <p:nvPr>
            <p:ph idx="1"/>
          </p:nvPr>
        </p:nvSpPr>
        <p:spPr>
          <a:xfrm>
            <a:off x="191386" y="1158949"/>
            <a:ext cx="3636335" cy="5018014"/>
          </a:xfrm>
          <a:solidFill>
            <a:schemeClr val="accent1">
              <a:lumMod val="75000"/>
            </a:schemeClr>
          </a:solidFill>
        </p:spPr>
        <p:txBody>
          <a:bodyPr/>
          <a:lstStyle/>
          <a:p>
            <a:pPr marL="0" indent="0">
              <a:buNone/>
            </a:pPr>
            <a:r>
              <a:rPr lang="en-US" dirty="0">
                <a:solidFill>
                  <a:schemeClr val="bg1"/>
                </a:solidFill>
              </a:rPr>
              <a:t>The U.S. wanted to control the island of Iwo Jima so that they could launch bombing planes from it.  </a:t>
            </a:r>
          </a:p>
          <a:p>
            <a:pPr marL="0" indent="0">
              <a:buNone/>
            </a:pPr>
            <a:endParaRPr lang="en-US" dirty="0">
              <a:solidFill>
                <a:schemeClr val="bg1"/>
              </a:solidFill>
            </a:endParaRPr>
          </a:p>
          <a:p>
            <a:pPr marL="0" indent="0">
              <a:buNone/>
            </a:pPr>
            <a:r>
              <a:rPr lang="en-US" dirty="0">
                <a:solidFill>
                  <a:schemeClr val="bg1"/>
                </a:solidFill>
              </a:rPr>
              <a:t>The idea was that the islands was so close to Japan that the heavy planes might be able to reach Japan from Iwo Jima.</a:t>
            </a:r>
          </a:p>
        </p:txBody>
      </p:sp>
      <p:sp>
        <p:nvSpPr>
          <p:cNvPr id="4" name="TextBox 3">
            <a:extLst>
              <a:ext uri="{FF2B5EF4-FFF2-40B4-BE49-F238E27FC236}">
                <a16:creationId xmlns:a16="http://schemas.microsoft.com/office/drawing/2014/main" id="{758D922C-D582-4296-A391-E39BFB9F9829}"/>
              </a:ext>
            </a:extLst>
          </p:cNvPr>
          <p:cNvSpPr txBox="1"/>
          <p:nvPr/>
        </p:nvSpPr>
        <p:spPr>
          <a:xfrm>
            <a:off x="7048869" y="510363"/>
            <a:ext cx="4774535" cy="2677656"/>
          </a:xfrm>
          <a:prstGeom prst="rect">
            <a:avLst/>
          </a:prstGeom>
          <a:solidFill>
            <a:schemeClr val="accent1"/>
          </a:solidFill>
        </p:spPr>
        <p:txBody>
          <a:bodyPr wrap="square" rtlCol="0">
            <a:spAutoFit/>
          </a:bodyPr>
          <a:lstStyle/>
          <a:p>
            <a:r>
              <a:rPr lang="en-US" sz="2400" b="1" dirty="0">
                <a:solidFill>
                  <a:schemeClr val="bg1"/>
                </a:solidFill>
              </a:rPr>
              <a:t>Unfortunately, the Japanese had over 20,700 soldiers defending the island.  The Japanese had dug tunnels and caves in the hill at the end of the mountain, making it difficult for the Americans to take control of the island.</a:t>
            </a:r>
          </a:p>
        </p:txBody>
      </p:sp>
      <p:sp>
        <p:nvSpPr>
          <p:cNvPr id="5" name="TextBox 4">
            <a:extLst>
              <a:ext uri="{FF2B5EF4-FFF2-40B4-BE49-F238E27FC236}">
                <a16:creationId xmlns:a16="http://schemas.microsoft.com/office/drawing/2014/main" id="{EC5B16AD-3B08-4C21-824B-E6F9949C444A}"/>
              </a:ext>
            </a:extLst>
          </p:cNvPr>
          <p:cNvSpPr txBox="1"/>
          <p:nvPr/>
        </p:nvSpPr>
        <p:spPr>
          <a:xfrm>
            <a:off x="8484781" y="3710763"/>
            <a:ext cx="2766911" cy="584775"/>
          </a:xfrm>
          <a:prstGeom prst="rect">
            <a:avLst/>
          </a:prstGeom>
          <a:noFill/>
        </p:spPr>
        <p:txBody>
          <a:bodyPr wrap="none" rtlCol="0">
            <a:spAutoFit/>
          </a:bodyPr>
          <a:lstStyle/>
          <a:p>
            <a:r>
              <a:rPr lang="en-US" sz="3200" b="1" dirty="0">
                <a:hlinkClick r:id="rId4"/>
              </a:rPr>
              <a:t>Iwo Jima Video</a:t>
            </a:r>
            <a:endParaRPr lang="en-US" sz="3200" b="1" dirty="0"/>
          </a:p>
        </p:txBody>
      </p:sp>
    </p:spTree>
    <p:extLst>
      <p:ext uri="{BB962C8B-B14F-4D97-AF65-F5344CB8AC3E}">
        <p14:creationId xmlns:p14="http://schemas.microsoft.com/office/powerpoint/2010/main" val="4019889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08656-2F25-413A-8BCB-DD259487B55A}"/>
              </a:ext>
            </a:extLst>
          </p:cNvPr>
          <p:cNvSpPr>
            <a:spLocks noGrp="1"/>
          </p:cNvSpPr>
          <p:nvPr>
            <p:ph type="title"/>
          </p:nvPr>
        </p:nvSpPr>
        <p:spPr>
          <a:xfrm>
            <a:off x="838200" y="365126"/>
            <a:ext cx="8646042" cy="825722"/>
          </a:xfrm>
        </p:spPr>
        <p:txBody>
          <a:bodyPr>
            <a:normAutofit fontScale="90000"/>
          </a:bodyPr>
          <a:lstStyle/>
          <a:p>
            <a:pPr algn="ctr"/>
            <a:r>
              <a:rPr lang="en-US" sz="6600" b="1" u="sng" dirty="0"/>
              <a:t>Flag of Iwo Jima</a:t>
            </a:r>
          </a:p>
        </p:txBody>
      </p:sp>
      <p:pic>
        <p:nvPicPr>
          <p:cNvPr id="5" name="Content Placeholder 4">
            <a:extLst>
              <a:ext uri="{FF2B5EF4-FFF2-40B4-BE49-F238E27FC236}">
                <a16:creationId xmlns:a16="http://schemas.microsoft.com/office/drawing/2014/main" id="{2CD0EAD8-0A65-4ADD-9CA1-96270B43B29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53705" y="1556058"/>
            <a:ext cx="4945062" cy="3745884"/>
          </a:xfrm>
        </p:spPr>
      </p:pic>
      <p:sp>
        <p:nvSpPr>
          <p:cNvPr id="6" name="TextBox 5">
            <a:extLst>
              <a:ext uri="{FF2B5EF4-FFF2-40B4-BE49-F238E27FC236}">
                <a16:creationId xmlns:a16="http://schemas.microsoft.com/office/drawing/2014/main" id="{2160C337-DDB3-4DBD-A0A4-8924881C46DD}"/>
              </a:ext>
            </a:extLst>
          </p:cNvPr>
          <p:cNvSpPr txBox="1"/>
          <p:nvPr/>
        </p:nvSpPr>
        <p:spPr>
          <a:xfrm>
            <a:off x="6453705" y="5301942"/>
            <a:ext cx="4945062" cy="230832"/>
          </a:xfrm>
          <a:prstGeom prst="rect">
            <a:avLst/>
          </a:prstGeom>
          <a:noFill/>
        </p:spPr>
        <p:txBody>
          <a:bodyPr wrap="square" rtlCol="0">
            <a:spAutoFit/>
          </a:bodyPr>
          <a:lstStyle/>
          <a:p>
            <a:r>
              <a:rPr lang="en-US" sz="900">
                <a:hlinkClick r:id="rId3" tooltip="https://en.wikipedia.org/wiki/Raising_the_Flag_on_Iwo_Jima"/>
              </a:rPr>
              <a:t>This Photo</a:t>
            </a:r>
            <a:r>
              <a:rPr lang="en-US" sz="900"/>
              <a:t> by Unknown Author is licensed under </a:t>
            </a:r>
            <a:r>
              <a:rPr lang="en-US" sz="900">
                <a:hlinkClick r:id="rId4" tooltip="https://creativecommons.org/licenses/by-sa/3.0/"/>
              </a:rPr>
              <a:t>CC BY-SA</a:t>
            </a:r>
            <a:endParaRPr lang="en-US" sz="900"/>
          </a:p>
        </p:txBody>
      </p:sp>
      <p:pic>
        <p:nvPicPr>
          <p:cNvPr id="8" name="Picture 7">
            <a:extLst>
              <a:ext uri="{FF2B5EF4-FFF2-40B4-BE49-F238E27FC236}">
                <a16:creationId xmlns:a16="http://schemas.microsoft.com/office/drawing/2014/main" id="{0DAD6537-DDBF-44F0-A099-BC022F57764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94929" y="3152573"/>
            <a:ext cx="4798801" cy="3599101"/>
          </a:xfrm>
          <a:prstGeom prst="rect">
            <a:avLst/>
          </a:prstGeom>
        </p:spPr>
      </p:pic>
      <p:sp>
        <p:nvSpPr>
          <p:cNvPr id="10" name="TextBox 9">
            <a:extLst>
              <a:ext uri="{FF2B5EF4-FFF2-40B4-BE49-F238E27FC236}">
                <a16:creationId xmlns:a16="http://schemas.microsoft.com/office/drawing/2014/main" id="{980FEC05-1AC7-4FEB-A1C5-CBD8493E85EF}"/>
              </a:ext>
            </a:extLst>
          </p:cNvPr>
          <p:cNvSpPr txBox="1"/>
          <p:nvPr/>
        </p:nvSpPr>
        <p:spPr>
          <a:xfrm>
            <a:off x="106327" y="1325226"/>
            <a:ext cx="6188147" cy="1631216"/>
          </a:xfrm>
          <a:prstGeom prst="rect">
            <a:avLst/>
          </a:prstGeom>
          <a:noFill/>
        </p:spPr>
        <p:txBody>
          <a:bodyPr wrap="square" rtlCol="0">
            <a:spAutoFit/>
          </a:bodyPr>
          <a:lstStyle/>
          <a:p>
            <a:r>
              <a:rPr lang="en-US" sz="2000" b="1" dirty="0"/>
              <a:t>The photo of the marines raising the American flag at the top of Mount Suribachi on Iwo Jima is now the most famous photo in American history.  It is used as the basis for the monument for the Marine Corps branch of the military in Washington D.C.</a:t>
            </a:r>
          </a:p>
        </p:txBody>
      </p:sp>
    </p:spTree>
    <p:extLst>
      <p:ext uri="{BB962C8B-B14F-4D97-AF65-F5344CB8AC3E}">
        <p14:creationId xmlns:p14="http://schemas.microsoft.com/office/powerpoint/2010/main" val="3204108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C34D-64A1-448B-8A4F-4FC1C6344341}"/>
              </a:ext>
            </a:extLst>
          </p:cNvPr>
          <p:cNvSpPr>
            <a:spLocks noGrp="1"/>
          </p:cNvSpPr>
          <p:nvPr>
            <p:ph type="title"/>
          </p:nvPr>
        </p:nvSpPr>
        <p:spPr>
          <a:xfrm>
            <a:off x="499730" y="365125"/>
            <a:ext cx="6432698" cy="708763"/>
          </a:xfrm>
        </p:spPr>
        <p:txBody>
          <a:bodyPr>
            <a:normAutofit fontScale="90000"/>
          </a:bodyPr>
          <a:lstStyle/>
          <a:p>
            <a:r>
              <a:rPr lang="en-US" sz="5400" b="1" u="sng" dirty="0"/>
              <a:t>The Battle for Okinawa</a:t>
            </a:r>
          </a:p>
        </p:txBody>
      </p:sp>
      <p:sp>
        <p:nvSpPr>
          <p:cNvPr id="3" name="Content Placeholder 2">
            <a:extLst>
              <a:ext uri="{FF2B5EF4-FFF2-40B4-BE49-F238E27FC236}">
                <a16:creationId xmlns:a16="http://schemas.microsoft.com/office/drawing/2014/main" id="{BEAB0B35-7E31-4246-9563-94CE60405FF5}"/>
              </a:ext>
            </a:extLst>
          </p:cNvPr>
          <p:cNvSpPr>
            <a:spLocks noGrp="1"/>
          </p:cNvSpPr>
          <p:nvPr>
            <p:ph idx="1"/>
          </p:nvPr>
        </p:nvSpPr>
        <p:spPr>
          <a:xfrm>
            <a:off x="253409" y="1339703"/>
            <a:ext cx="4637568" cy="48691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r>
              <a:rPr lang="en-US" dirty="0"/>
              <a:t>As the Allies kept island hopping closer to the main land of Japan, the next major battle would take place for control over Okinawa, an island owned by Japan that is off its southern coast.</a:t>
            </a:r>
          </a:p>
        </p:txBody>
      </p:sp>
      <p:pic>
        <p:nvPicPr>
          <p:cNvPr id="1026" name="Picture 2" descr="Okinawa Japan Map | Okinawa, Japan (2009 Around the World Vacation ...">
            <a:extLst>
              <a:ext uri="{FF2B5EF4-FFF2-40B4-BE49-F238E27FC236}">
                <a16:creationId xmlns:a16="http://schemas.microsoft.com/office/drawing/2014/main" id="{773F9CB9-B8A9-42C4-8535-D895102BA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3322" y="1152635"/>
            <a:ext cx="4677136" cy="522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855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4E6CB-5E5B-4DAE-BD11-9ECD514FAA00}"/>
              </a:ext>
            </a:extLst>
          </p:cNvPr>
          <p:cNvSpPr>
            <a:spLocks noGrp="1"/>
          </p:cNvSpPr>
          <p:nvPr>
            <p:ph type="title"/>
          </p:nvPr>
        </p:nvSpPr>
        <p:spPr>
          <a:xfrm>
            <a:off x="838200" y="365126"/>
            <a:ext cx="10515600" cy="10270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D949B5A-A77F-4B05-A865-C9D5034253A3}"/>
              </a:ext>
            </a:extLst>
          </p:cNvPr>
          <p:cNvSpPr>
            <a:spLocks noGrp="1"/>
          </p:cNvSpPr>
          <p:nvPr>
            <p:ph idx="1"/>
          </p:nvPr>
        </p:nvSpPr>
        <p:spPr>
          <a:xfrm>
            <a:off x="297712" y="616688"/>
            <a:ext cx="6432697" cy="5560275"/>
          </a:xfrm>
        </p:spPr>
        <p:txBody>
          <a:bodyPr>
            <a:noAutofit/>
          </a:bodyPr>
          <a:lstStyle/>
          <a:p>
            <a:pPr marL="0" indent="0">
              <a:buNone/>
            </a:pPr>
            <a:r>
              <a:rPr lang="en-US" sz="2700" b="1" dirty="0"/>
              <a:t>The Battle of Okinawa was even worse than the fighting on Iwo Jima.</a:t>
            </a:r>
          </a:p>
          <a:p>
            <a:pPr marL="0" indent="0">
              <a:buNone/>
            </a:pPr>
            <a:endParaRPr lang="en-US" sz="2700" b="1" dirty="0"/>
          </a:p>
          <a:p>
            <a:pPr marL="0" indent="0">
              <a:buNone/>
            </a:pPr>
            <a:r>
              <a:rPr lang="en-US" sz="2700" b="1" dirty="0"/>
              <a:t>More than 7,600 Americans were killed and over 110,000 Japanese soldiers died.</a:t>
            </a:r>
          </a:p>
          <a:p>
            <a:pPr marL="0" indent="0">
              <a:buNone/>
            </a:pPr>
            <a:endParaRPr lang="en-US" sz="2700" b="1" dirty="0"/>
          </a:p>
          <a:p>
            <a:pPr marL="0" indent="0">
              <a:buNone/>
            </a:pPr>
            <a:r>
              <a:rPr lang="en-US" sz="2700" b="1" dirty="0"/>
              <a:t>The Battle for Okinawa gave the Americans an idea of what the fighting would be like if we invaded the main islands of Japan with troops fighting on the land.</a:t>
            </a:r>
          </a:p>
          <a:p>
            <a:pPr marL="0" indent="0">
              <a:buNone/>
            </a:pPr>
            <a:endParaRPr lang="en-US" sz="2700" b="1" dirty="0"/>
          </a:p>
          <a:p>
            <a:pPr marL="0" indent="0">
              <a:buNone/>
            </a:pPr>
            <a:r>
              <a:rPr lang="en-US" sz="2700" b="1" dirty="0"/>
              <a:t>Churchill predicted that the invasion of Japan itself would cost up to 1 million American lives and 500,000 British.</a:t>
            </a:r>
          </a:p>
        </p:txBody>
      </p:sp>
      <p:pic>
        <p:nvPicPr>
          <p:cNvPr id="2050" name="Picture 2" descr="W)Archives: The Battle of Okinawa and the Obscenity of War - War ...">
            <a:extLst>
              <a:ext uri="{FF2B5EF4-FFF2-40B4-BE49-F238E27FC236}">
                <a16:creationId xmlns:a16="http://schemas.microsoft.com/office/drawing/2014/main" id="{2B738AC8-2CDE-4B33-BECC-9260DA5E6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0409" y="416480"/>
            <a:ext cx="5043376" cy="31521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29582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l="-7000" r="-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CDE8-58F5-4812-A6C3-1F096F1AD9F9}"/>
              </a:ext>
            </a:extLst>
          </p:cNvPr>
          <p:cNvSpPr>
            <a:spLocks noGrp="1"/>
          </p:cNvSpPr>
          <p:nvPr>
            <p:ph type="title"/>
          </p:nvPr>
        </p:nvSpPr>
        <p:spPr>
          <a:xfrm>
            <a:off x="148856" y="365125"/>
            <a:ext cx="5231218" cy="1165963"/>
          </a:xfrm>
          <a:solidFill>
            <a:schemeClr val="bg1">
              <a:lumMod val="75000"/>
            </a:schemeClr>
          </a:solidFill>
        </p:spPr>
        <p:txBody>
          <a:bodyPr>
            <a:normAutofit fontScale="90000"/>
          </a:bodyPr>
          <a:lstStyle/>
          <a:p>
            <a:r>
              <a:rPr lang="en-US" sz="4800" b="1" u="sng" dirty="0"/>
              <a:t>The Atomic Bomb – </a:t>
            </a:r>
            <a:br>
              <a:rPr lang="en-US" sz="4800" b="1" u="sng" dirty="0"/>
            </a:br>
            <a:r>
              <a:rPr lang="en-US" sz="4800" b="1" u="sng" dirty="0"/>
              <a:t>The Manhattan Project</a:t>
            </a:r>
          </a:p>
        </p:txBody>
      </p:sp>
      <p:sp>
        <p:nvSpPr>
          <p:cNvPr id="3" name="Content Placeholder 2">
            <a:extLst>
              <a:ext uri="{FF2B5EF4-FFF2-40B4-BE49-F238E27FC236}">
                <a16:creationId xmlns:a16="http://schemas.microsoft.com/office/drawing/2014/main" id="{043D81B2-C31F-485E-8A58-4751475CDE1C}"/>
              </a:ext>
            </a:extLst>
          </p:cNvPr>
          <p:cNvSpPr>
            <a:spLocks noGrp="1"/>
          </p:cNvSpPr>
          <p:nvPr>
            <p:ph idx="1"/>
          </p:nvPr>
        </p:nvSpPr>
        <p:spPr>
          <a:xfrm>
            <a:off x="148856" y="1743741"/>
            <a:ext cx="5039832" cy="4880344"/>
          </a:xfrm>
          <a:solidFill>
            <a:schemeClr val="bg1"/>
          </a:solidFill>
        </p:spPr>
        <p:txBody>
          <a:bodyPr>
            <a:normAutofit lnSpcReduction="10000"/>
          </a:bodyPr>
          <a:lstStyle/>
          <a:p>
            <a:pPr marL="0" indent="0">
              <a:buNone/>
            </a:pPr>
            <a:r>
              <a:rPr lang="en-US" dirty="0"/>
              <a:t>One of the best kept secrets of the war was the development of the atomic bomb.</a:t>
            </a:r>
          </a:p>
          <a:p>
            <a:pPr marL="0" indent="0">
              <a:buNone/>
            </a:pPr>
            <a:endParaRPr lang="en-US" dirty="0"/>
          </a:p>
          <a:p>
            <a:pPr marL="0" indent="0">
              <a:buNone/>
            </a:pPr>
            <a:r>
              <a:rPr lang="en-US" dirty="0"/>
              <a:t>The project was top secret and code named the Manhattan Project.</a:t>
            </a:r>
          </a:p>
          <a:p>
            <a:pPr marL="0" indent="0">
              <a:buNone/>
            </a:pPr>
            <a:endParaRPr lang="en-US" dirty="0"/>
          </a:p>
          <a:p>
            <a:pPr marL="0" indent="0">
              <a:buNone/>
            </a:pPr>
            <a:r>
              <a:rPr lang="en-US" dirty="0"/>
              <a:t>Even Truman did not know about the project until he was sworn in as President after Roosevelt’s death.</a:t>
            </a:r>
          </a:p>
        </p:txBody>
      </p:sp>
    </p:spTree>
    <p:extLst>
      <p:ext uri="{BB962C8B-B14F-4D97-AF65-F5344CB8AC3E}">
        <p14:creationId xmlns:p14="http://schemas.microsoft.com/office/powerpoint/2010/main" val="4294179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6C4E0-CC0A-48ED-B29C-C7CFD3DBEA1A}"/>
              </a:ext>
            </a:extLst>
          </p:cNvPr>
          <p:cNvSpPr>
            <a:spLocks noGrp="1"/>
          </p:cNvSpPr>
          <p:nvPr>
            <p:ph type="title"/>
          </p:nvPr>
        </p:nvSpPr>
        <p:spPr>
          <a:xfrm>
            <a:off x="838200" y="365125"/>
            <a:ext cx="10515600" cy="51185"/>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BA5FBEC8-5738-4C13-93A3-DFA6ABA9EED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93538" y="860645"/>
            <a:ext cx="3977564" cy="3243522"/>
          </a:xfrm>
        </p:spPr>
      </p:pic>
      <p:sp>
        <p:nvSpPr>
          <p:cNvPr id="7" name="TextBox 6">
            <a:extLst>
              <a:ext uri="{FF2B5EF4-FFF2-40B4-BE49-F238E27FC236}">
                <a16:creationId xmlns:a16="http://schemas.microsoft.com/office/drawing/2014/main" id="{D445BE4A-B157-45EF-BAB9-3B3D64AF356E}"/>
              </a:ext>
            </a:extLst>
          </p:cNvPr>
          <p:cNvSpPr txBox="1"/>
          <p:nvPr/>
        </p:nvSpPr>
        <p:spPr>
          <a:xfrm>
            <a:off x="233916" y="365126"/>
            <a:ext cx="6781965" cy="569386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800" b="1" dirty="0"/>
              <a:t>The Manhattan Project was led by scientist J. Robert Oppenheimer.  </a:t>
            </a:r>
          </a:p>
          <a:p>
            <a:endParaRPr lang="en-US" sz="2800" b="1" dirty="0"/>
          </a:p>
          <a:p>
            <a:r>
              <a:rPr lang="en-US" sz="2800" b="1" dirty="0"/>
              <a:t>The first test of the bomb took place on July 16, 1945, in an empty area of desert in New Mexico.</a:t>
            </a:r>
          </a:p>
          <a:p>
            <a:endParaRPr lang="en-US" sz="2800" b="1" dirty="0"/>
          </a:p>
          <a:p>
            <a:r>
              <a:rPr lang="en-US" sz="2800" b="1" dirty="0"/>
              <a:t>The flash could be seen from 180 miles away.</a:t>
            </a:r>
          </a:p>
          <a:p>
            <a:endParaRPr lang="en-US" sz="2800" b="1" dirty="0"/>
          </a:p>
          <a:p>
            <a:r>
              <a:rPr lang="en-US" sz="2800" b="1" dirty="0"/>
              <a:t>The bomb worked, but no one knew about the lasting effects that radiation from this kind of bomb would have at the time.</a:t>
            </a:r>
          </a:p>
        </p:txBody>
      </p:sp>
    </p:spTree>
    <p:extLst>
      <p:ext uri="{BB962C8B-B14F-4D97-AF65-F5344CB8AC3E}">
        <p14:creationId xmlns:p14="http://schemas.microsoft.com/office/powerpoint/2010/main" val="387567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FC0BD-A381-4A66-8155-268FF4694F19}"/>
              </a:ext>
            </a:extLst>
          </p:cNvPr>
          <p:cNvSpPr>
            <a:spLocks noGrp="1"/>
          </p:cNvSpPr>
          <p:nvPr>
            <p:ph type="title"/>
          </p:nvPr>
        </p:nvSpPr>
        <p:spPr>
          <a:xfrm>
            <a:off x="838200" y="170121"/>
            <a:ext cx="10515600" cy="1084521"/>
          </a:xfrm>
        </p:spPr>
        <p:txBody>
          <a:bodyPr>
            <a:normAutofit/>
          </a:bodyPr>
          <a:lstStyle/>
          <a:p>
            <a:pPr algn="ctr"/>
            <a:r>
              <a:rPr lang="en-US" sz="4800" b="1" u="sng" dirty="0"/>
              <a:t>The Hardest Decision in American History</a:t>
            </a:r>
          </a:p>
        </p:txBody>
      </p:sp>
      <p:sp>
        <p:nvSpPr>
          <p:cNvPr id="3" name="Content Placeholder 2">
            <a:extLst>
              <a:ext uri="{FF2B5EF4-FFF2-40B4-BE49-F238E27FC236}">
                <a16:creationId xmlns:a16="http://schemas.microsoft.com/office/drawing/2014/main" id="{64A6B8F0-607C-4DE8-8672-E9BB0A65735F}"/>
              </a:ext>
            </a:extLst>
          </p:cNvPr>
          <p:cNvSpPr>
            <a:spLocks noGrp="1"/>
          </p:cNvSpPr>
          <p:nvPr>
            <p:ph idx="1"/>
          </p:nvPr>
        </p:nvSpPr>
        <p:spPr>
          <a:xfrm>
            <a:off x="265814" y="1350335"/>
            <a:ext cx="11087986" cy="4826628"/>
          </a:xfrm>
        </p:spPr>
        <p:txBody>
          <a:bodyPr>
            <a:normAutofit fontScale="92500" lnSpcReduction="10000"/>
          </a:bodyPr>
          <a:lstStyle/>
          <a:p>
            <a:pPr marL="0" indent="0" algn="ctr">
              <a:buNone/>
            </a:pPr>
            <a:r>
              <a:rPr lang="en-US" sz="4000" b="1" dirty="0">
                <a:solidFill>
                  <a:schemeClr val="bg1"/>
                </a:solidFill>
              </a:rPr>
              <a:t>Should the Allies use the atomic bomb to end the war or send troops into Japan to fight a traditional style war?</a:t>
            </a:r>
          </a:p>
          <a:p>
            <a:pPr marL="0" indent="0" algn="ctr">
              <a:buNone/>
            </a:pPr>
            <a:endParaRPr lang="en-US" sz="3600" b="1" dirty="0"/>
          </a:p>
          <a:p>
            <a:pPr marL="0" indent="0">
              <a:buNone/>
            </a:pPr>
            <a:r>
              <a:rPr lang="en-US" sz="3600" b="1" dirty="0"/>
              <a:t>The decision was based on estimated lost of life for both the Allies and the Japanese.</a:t>
            </a:r>
          </a:p>
          <a:p>
            <a:pPr marL="0" indent="0">
              <a:buNone/>
            </a:pPr>
            <a:endParaRPr lang="en-US" sz="3600" b="1" dirty="0"/>
          </a:p>
          <a:p>
            <a:pPr marL="0" indent="0">
              <a:buNone/>
            </a:pPr>
            <a:r>
              <a:rPr lang="en-US" sz="3600" b="1" dirty="0"/>
              <a:t>Estimates range from 150,000 to 200,000 total deaths over months of fighting causing massive amounts of  destruction if a ground invasion of Japan occurred.</a:t>
            </a:r>
          </a:p>
        </p:txBody>
      </p:sp>
    </p:spTree>
    <p:extLst>
      <p:ext uri="{BB962C8B-B14F-4D97-AF65-F5344CB8AC3E}">
        <p14:creationId xmlns:p14="http://schemas.microsoft.com/office/powerpoint/2010/main" val="2926861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CF380-FA81-4B3B-BFAA-0D46C075335E}"/>
              </a:ext>
            </a:extLst>
          </p:cNvPr>
          <p:cNvSpPr>
            <a:spLocks noGrp="1"/>
          </p:cNvSpPr>
          <p:nvPr>
            <p:ph type="title"/>
          </p:nvPr>
        </p:nvSpPr>
        <p:spPr>
          <a:xfrm>
            <a:off x="170121" y="365125"/>
            <a:ext cx="11183679" cy="1325563"/>
          </a:xfrm>
        </p:spPr>
        <p:txBody>
          <a:bodyPr>
            <a:normAutofit/>
          </a:bodyPr>
          <a:lstStyle/>
          <a:p>
            <a:r>
              <a:rPr lang="en-US" sz="3600" b="1" dirty="0">
                <a:solidFill>
                  <a:schemeClr val="bg1"/>
                </a:solidFill>
              </a:rPr>
              <a:t>In the end, the decision was made to use the bomb and end the war quickly.</a:t>
            </a:r>
          </a:p>
        </p:txBody>
      </p:sp>
      <p:sp>
        <p:nvSpPr>
          <p:cNvPr id="3" name="Content Placeholder 2">
            <a:extLst>
              <a:ext uri="{FF2B5EF4-FFF2-40B4-BE49-F238E27FC236}">
                <a16:creationId xmlns:a16="http://schemas.microsoft.com/office/drawing/2014/main" id="{982FA4CE-1EDC-43FA-94D2-99887D7FB001}"/>
              </a:ext>
            </a:extLst>
          </p:cNvPr>
          <p:cNvSpPr>
            <a:spLocks noGrp="1"/>
          </p:cNvSpPr>
          <p:nvPr>
            <p:ph idx="1"/>
          </p:nvPr>
        </p:nvSpPr>
        <p:spPr>
          <a:xfrm>
            <a:off x="552893" y="1825625"/>
            <a:ext cx="11089758" cy="4667250"/>
          </a:xfrm>
          <a:gradFill>
            <a:gsLst>
              <a:gs pos="0">
                <a:srgbClr val="C00000"/>
              </a:gs>
              <a:gs pos="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r>
              <a:rPr lang="en-US" dirty="0"/>
              <a:t>On August 6, 1945, a plane called the </a:t>
            </a:r>
            <a:r>
              <a:rPr lang="en-US" b="1" i="1" cap="all" dirty="0"/>
              <a:t>ENOLA GAY</a:t>
            </a:r>
            <a:r>
              <a:rPr lang="en-US" dirty="0"/>
              <a:t> dropped an atomic bomb on the city of </a:t>
            </a:r>
            <a:r>
              <a:rPr lang="en-US" b="1" cap="all" dirty="0"/>
              <a:t>HIROSHIMA</a:t>
            </a:r>
            <a:r>
              <a:rPr lang="en-US" dirty="0"/>
              <a:t>. Instantly, 70,000 Japanese citizens were vaporized. In the months and years that followed, an additional 100,000 perished from burns and radiation sickness.</a:t>
            </a:r>
          </a:p>
          <a:p>
            <a:endParaRPr lang="en-US" dirty="0"/>
          </a:p>
          <a:p>
            <a:r>
              <a:rPr lang="en-US" dirty="0"/>
              <a:t>Two days later, the Soviet Union declared war on Japan.</a:t>
            </a:r>
          </a:p>
          <a:p>
            <a:pPr marL="0" indent="0">
              <a:buNone/>
            </a:pPr>
            <a:endParaRPr lang="en-US" dirty="0"/>
          </a:p>
          <a:p>
            <a:r>
              <a:rPr lang="en-US" dirty="0"/>
              <a:t> On August 9, a second atomic bomb was dropped on </a:t>
            </a:r>
            <a:r>
              <a:rPr lang="en-US" b="1" cap="all" dirty="0"/>
              <a:t>NAGASAKI</a:t>
            </a:r>
            <a:r>
              <a:rPr lang="en-US" dirty="0"/>
              <a:t>, where 80,000 Japanese people perished.</a:t>
            </a:r>
          </a:p>
          <a:p>
            <a:pPr marL="0" indent="0">
              <a:buNone/>
            </a:pPr>
            <a:endParaRPr lang="en-US" dirty="0"/>
          </a:p>
          <a:p>
            <a:r>
              <a:rPr lang="en-US" dirty="0"/>
              <a:t>On September 2, 1945, the Japanese officially surrendered on board the U.S. battleship the Missouri.</a:t>
            </a:r>
          </a:p>
          <a:p>
            <a:endParaRPr lang="en-US" dirty="0"/>
          </a:p>
        </p:txBody>
      </p:sp>
    </p:spTree>
    <p:extLst>
      <p:ext uri="{BB962C8B-B14F-4D97-AF65-F5344CB8AC3E}">
        <p14:creationId xmlns:p14="http://schemas.microsoft.com/office/powerpoint/2010/main" val="333694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D3AD4-5BF9-49DF-AF2C-AB5E2231F1A8}"/>
              </a:ext>
            </a:extLst>
          </p:cNvPr>
          <p:cNvSpPr>
            <a:spLocks noGrp="1"/>
          </p:cNvSpPr>
          <p:nvPr>
            <p:ph type="title"/>
          </p:nvPr>
        </p:nvSpPr>
        <p:spPr>
          <a:xfrm>
            <a:off x="838200" y="365126"/>
            <a:ext cx="10515600" cy="613070"/>
          </a:xfrm>
        </p:spPr>
        <p:txBody>
          <a:bodyPr>
            <a:normAutofit fontScale="90000"/>
          </a:bodyPr>
          <a:lstStyle/>
          <a:p>
            <a:r>
              <a:rPr lang="en-US" sz="6000" b="1" u="sng" dirty="0"/>
              <a:t>The Nuremberg War Trials</a:t>
            </a:r>
          </a:p>
        </p:txBody>
      </p:sp>
      <p:sp>
        <p:nvSpPr>
          <p:cNvPr id="3" name="Content Placeholder 2">
            <a:extLst>
              <a:ext uri="{FF2B5EF4-FFF2-40B4-BE49-F238E27FC236}">
                <a16:creationId xmlns:a16="http://schemas.microsoft.com/office/drawing/2014/main" id="{03F1DC78-BC49-4B5E-8A1F-A58B7A357A6F}"/>
              </a:ext>
            </a:extLst>
          </p:cNvPr>
          <p:cNvSpPr>
            <a:spLocks noGrp="1"/>
          </p:cNvSpPr>
          <p:nvPr>
            <p:ph idx="1"/>
          </p:nvPr>
        </p:nvSpPr>
        <p:spPr>
          <a:xfrm>
            <a:off x="138223" y="1137684"/>
            <a:ext cx="6634717" cy="555019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7500" lnSpcReduction="20000"/>
          </a:bodyPr>
          <a:lstStyle/>
          <a:p>
            <a:pPr marL="0" indent="0">
              <a:buNone/>
            </a:pPr>
            <a:r>
              <a:rPr lang="en-US" dirty="0"/>
              <a:t>The discovery of Hitler’s death camps led the Allies to put 24 surviving Nazi leaders on trial for crimes against humanity, crimes against peace, and war crimes.</a:t>
            </a:r>
          </a:p>
          <a:p>
            <a:pPr marL="0" indent="0">
              <a:buNone/>
            </a:pPr>
            <a:endParaRPr lang="en-US" dirty="0"/>
          </a:p>
          <a:p>
            <a:pPr marL="0" indent="0">
              <a:buNone/>
            </a:pPr>
            <a:r>
              <a:rPr lang="en-US" dirty="0"/>
              <a:t>The trials were held in the German town of Nuremberg.</a:t>
            </a:r>
          </a:p>
          <a:p>
            <a:pPr marL="0" indent="0">
              <a:buNone/>
            </a:pPr>
            <a:endParaRPr lang="en-US" dirty="0"/>
          </a:p>
          <a:p>
            <a:pPr marL="0" indent="0">
              <a:buNone/>
            </a:pPr>
            <a:r>
              <a:rPr lang="en-US" dirty="0"/>
              <a:t>At the end of the Nuremberg Trials, 12 of the 24 Nazi leaders that were put on trial were sentenced to death, the rest were sent to prison </a:t>
            </a:r>
          </a:p>
          <a:p>
            <a:pPr marL="0" indent="0">
              <a:buNone/>
            </a:pPr>
            <a:endParaRPr lang="en-US" dirty="0"/>
          </a:p>
          <a:p>
            <a:pPr marL="0" indent="0">
              <a:buNone/>
            </a:pPr>
            <a:r>
              <a:rPr lang="en-US" dirty="0"/>
              <a:t>Later, over 200 more Nazis were found guilty of war crimes and sent to prison.</a:t>
            </a:r>
          </a:p>
          <a:p>
            <a:pPr marL="0" indent="0">
              <a:buNone/>
            </a:pPr>
            <a:endParaRPr lang="en-US" dirty="0"/>
          </a:p>
          <a:p>
            <a:pPr marL="0" indent="0">
              <a:buNone/>
            </a:pPr>
            <a:r>
              <a:rPr lang="en-US" dirty="0"/>
              <a:t>The trials set the standard that war does not keep individuals safe from being responsible for their actions and it became a part of future international law.</a:t>
            </a:r>
          </a:p>
        </p:txBody>
      </p:sp>
      <p:pic>
        <p:nvPicPr>
          <p:cNvPr id="3074" name="Picture 2" descr="Nürnberg trials | Facts, Definition, &amp; Prominent Defendants ...">
            <a:extLst>
              <a:ext uri="{FF2B5EF4-FFF2-40B4-BE49-F238E27FC236}">
                <a16:creationId xmlns:a16="http://schemas.microsoft.com/office/drawing/2014/main" id="{160ABE6A-92F9-48A1-8E50-21CD65ABB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501" y="1392865"/>
            <a:ext cx="4881068" cy="4072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276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58896-51CC-48B0-9353-4300177124AF}"/>
              </a:ext>
            </a:extLst>
          </p:cNvPr>
          <p:cNvSpPr>
            <a:spLocks noGrp="1"/>
          </p:cNvSpPr>
          <p:nvPr>
            <p:ph type="title"/>
          </p:nvPr>
        </p:nvSpPr>
        <p:spPr>
          <a:xfrm>
            <a:off x="248575" y="152061"/>
            <a:ext cx="5619565" cy="771217"/>
          </a:xfrm>
        </p:spPr>
        <p:txBody>
          <a:bodyPr>
            <a:noAutofit/>
          </a:bodyPr>
          <a:lstStyle/>
          <a:p>
            <a:r>
              <a:rPr lang="en-US" sz="5400" b="1" u="sng" dirty="0">
                <a:solidFill>
                  <a:schemeClr val="bg1"/>
                </a:solidFill>
              </a:rPr>
              <a:t>Japanese Advances</a:t>
            </a:r>
          </a:p>
        </p:txBody>
      </p:sp>
      <p:sp>
        <p:nvSpPr>
          <p:cNvPr id="3" name="Content Placeholder 2">
            <a:extLst>
              <a:ext uri="{FF2B5EF4-FFF2-40B4-BE49-F238E27FC236}">
                <a16:creationId xmlns:a16="http://schemas.microsoft.com/office/drawing/2014/main" id="{DFF35178-6BED-4167-93A4-C84533D740E9}"/>
              </a:ext>
            </a:extLst>
          </p:cNvPr>
          <p:cNvSpPr>
            <a:spLocks noGrp="1"/>
          </p:cNvSpPr>
          <p:nvPr>
            <p:ph idx="1"/>
          </p:nvPr>
        </p:nvSpPr>
        <p:spPr>
          <a:xfrm>
            <a:off x="186431" y="1029810"/>
            <a:ext cx="5805995" cy="5676129"/>
          </a:xfrm>
        </p:spPr>
        <p:txBody>
          <a:bodyPr>
            <a:normAutofit fontScale="92500"/>
          </a:bodyPr>
          <a:lstStyle/>
          <a:p>
            <a:pPr marL="0" indent="0">
              <a:buNone/>
            </a:pPr>
            <a:r>
              <a:rPr lang="en-US" b="1" dirty="0">
                <a:solidFill>
                  <a:schemeClr val="bg1"/>
                </a:solidFill>
              </a:rPr>
              <a:t>In the first 6 months after the Japanese attack at Pearl Harbor, the Japanese conquered an empire that was bigger than the area Hitler had conquered.</a:t>
            </a:r>
          </a:p>
          <a:p>
            <a:pPr marL="0" indent="0">
              <a:buNone/>
            </a:pPr>
            <a:endParaRPr lang="en-US" b="1" dirty="0">
              <a:solidFill>
                <a:schemeClr val="bg1"/>
              </a:solidFill>
            </a:endParaRPr>
          </a:p>
          <a:p>
            <a:pPr marL="0" indent="0">
              <a:buNone/>
            </a:pPr>
            <a:r>
              <a:rPr lang="en-US" b="1" dirty="0">
                <a:solidFill>
                  <a:schemeClr val="bg1"/>
                </a:solidFill>
              </a:rPr>
              <a:t>Japan had taken over the areas of Hong Kong, French Indochina, Malaya, Thailand, Burma, and most of China.</a:t>
            </a:r>
          </a:p>
          <a:p>
            <a:pPr marL="0" indent="0">
              <a:buNone/>
            </a:pPr>
            <a:endParaRPr lang="en-US" b="1" dirty="0">
              <a:solidFill>
                <a:schemeClr val="bg1"/>
              </a:solidFill>
            </a:endParaRPr>
          </a:p>
          <a:p>
            <a:pPr marL="0" indent="0">
              <a:buNone/>
            </a:pPr>
            <a:r>
              <a:rPr lang="en-US" b="1" dirty="0">
                <a:solidFill>
                  <a:schemeClr val="bg1"/>
                </a:solidFill>
              </a:rPr>
              <a:t>They also took control of islands around the Pacific Ocean: The Dutch East Indies, Guam, Wake Island and the Solomon Islands.</a:t>
            </a:r>
          </a:p>
        </p:txBody>
      </p:sp>
      <p:pic>
        <p:nvPicPr>
          <p:cNvPr id="1026" name="Picture 2" descr="How might've geography made it hard for Japan to keep control of ...">
            <a:extLst>
              <a:ext uri="{FF2B5EF4-FFF2-40B4-BE49-F238E27FC236}">
                <a16:creationId xmlns:a16="http://schemas.microsoft.com/office/drawing/2014/main" id="{C40B061F-A209-4CA9-A017-AC3D1179E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2061"/>
            <a:ext cx="5958367" cy="4408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004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F55A-999D-40A5-8635-90D528BF56A0}"/>
              </a:ext>
            </a:extLst>
          </p:cNvPr>
          <p:cNvSpPr>
            <a:spLocks noGrp="1"/>
          </p:cNvSpPr>
          <p:nvPr>
            <p:ph type="title"/>
          </p:nvPr>
        </p:nvSpPr>
        <p:spPr>
          <a:xfrm>
            <a:off x="838200" y="365126"/>
            <a:ext cx="10515600" cy="730028"/>
          </a:xfrm>
          <a:solidFill>
            <a:schemeClr val="bg1"/>
          </a:solidFill>
        </p:spPr>
        <p:txBody>
          <a:bodyPr>
            <a:normAutofit fontScale="90000"/>
          </a:bodyPr>
          <a:lstStyle/>
          <a:p>
            <a:r>
              <a:rPr lang="en-US" sz="5400" b="1" u="sng" dirty="0"/>
              <a:t>The Occupation of Japan</a:t>
            </a:r>
          </a:p>
        </p:txBody>
      </p:sp>
      <p:sp>
        <p:nvSpPr>
          <p:cNvPr id="3" name="Content Placeholder 2">
            <a:extLst>
              <a:ext uri="{FF2B5EF4-FFF2-40B4-BE49-F238E27FC236}">
                <a16:creationId xmlns:a16="http://schemas.microsoft.com/office/drawing/2014/main" id="{A93AFCE2-3A5D-4CAE-9D38-A4563BC43181}"/>
              </a:ext>
            </a:extLst>
          </p:cNvPr>
          <p:cNvSpPr>
            <a:spLocks noGrp="1"/>
          </p:cNvSpPr>
          <p:nvPr>
            <p:ph idx="1"/>
          </p:nvPr>
        </p:nvSpPr>
        <p:spPr>
          <a:xfrm>
            <a:off x="308344" y="1339702"/>
            <a:ext cx="11045456" cy="5153173"/>
          </a:xfrm>
          <a:solidFill>
            <a:schemeClr val="bg1"/>
          </a:solidFill>
        </p:spPr>
        <p:txBody>
          <a:bodyPr>
            <a:normAutofit fontScale="92500" lnSpcReduction="20000"/>
          </a:bodyPr>
          <a:lstStyle/>
          <a:p>
            <a:pPr marL="0" indent="0">
              <a:buNone/>
            </a:pPr>
            <a:r>
              <a:rPr lang="en-US" dirty="0"/>
              <a:t>In the years after the war, U.S. military forces led by General MacArthur occupied, or control, and country of Japan.  </a:t>
            </a:r>
          </a:p>
          <a:p>
            <a:pPr marL="0" indent="0">
              <a:buNone/>
            </a:pPr>
            <a:endParaRPr lang="en-US" dirty="0"/>
          </a:p>
          <a:p>
            <a:pPr marL="0" indent="0">
              <a:buNone/>
            </a:pPr>
            <a:r>
              <a:rPr lang="en-US" dirty="0"/>
              <a:t>Several of the Japanese military leaders, including Prime Minister Hideki </a:t>
            </a:r>
            <a:r>
              <a:rPr lang="en-US" dirty="0" err="1"/>
              <a:t>Tojo</a:t>
            </a:r>
            <a:r>
              <a:rPr lang="en-US" dirty="0"/>
              <a:t>, were put on trial for the treatment of citizens and prisoners of war and some sentenced to death.</a:t>
            </a:r>
          </a:p>
          <a:p>
            <a:pPr marL="0" indent="0">
              <a:buNone/>
            </a:pPr>
            <a:endParaRPr lang="en-US" dirty="0"/>
          </a:p>
          <a:p>
            <a:pPr marL="0" indent="0">
              <a:buNone/>
            </a:pPr>
            <a:r>
              <a:rPr lang="en-US" dirty="0"/>
              <a:t>As a positive outcome for Japan, in the 7 years that the U.S. controlled Japan, MacArthur made several steps to improve Japan and help them recover.  He helped Japan replace its government, write a new constitution including women’s right to vote and other basic freedoms.  They also introduced free markets ideas that helped the economy recover after the destruction of the war.</a:t>
            </a:r>
          </a:p>
          <a:p>
            <a:pPr marL="0" indent="0">
              <a:buNone/>
            </a:pPr>
            <a:endParaRPr lang="en-US" dirty="0"/>
          </a:p>
          <a:p>
            <a:pPr marL="0" indent="0">
              <a:buNone/>
            </a:pPr>
            <a:r>
              <a:rPr lang="en-US" dirty="0"/>
              <a:t>To this day, the Japanese constitution is known as the </a:t>
            </a:r>
            <a:r>
              <a:rPr lang="en-US"/>
              <a:t>MacArthur Constitution.</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5163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F77F-FC01-4331-918F-C4C9AFB87DA0}"/>
              </a:ext>
            </a:extLst>
          </p:cNvPr>
          <p:cNvSpPr>
            <a:spLocks noGrp="1"/>
          </p:cNvSpPr>
          <p:nvPr>
            <p:ph type="title"/>
          </p:nvPr>
        </p:nvSpPr>
        <p:spPr>
          <a:xfrm>
            <a:off x="247650" y="85725"/>
            <a:ext cx="5572125" cy="1152525"/>
          </a:xfrm>
        </p:spPr>
        <p:txBody>
          <a:bodyPr>
            <a:normAutofit/>
          </a:bodyPr>
          <a:lstStyle/>
          <a:p>
            <a:r>
              <a:rPr lang="en-US" sz="6000" b="1" u="sng" dirty="0">
                <a:solidFill>
                  <a:schemeClr val="bg1"/>
                </a:solidFill>
              </a:rPr>
              <a:t>The Philippines</a:t>
            </a:r>
          </a:p>
        </p:txBody>
      </p:sp>
      <p:sp>
        <p:nvSpPr>
          <p:cNvPr id="3" name="Content Placeholder 2">
            <a:extLst>
              <a:ext uri="{FF2B5EF4-FFF2-40B4-BE49-F238E27FC236}">
                <a16:creationId xmlns:a16="http://schemas.microsoft.com/office/drawing/2014/main" id="{88F6C19D-089C-4FED-BC36-DDF04C87E5AE}"/>
              </a:ext>
            </a:extLst>
          </p:cNvPr>
          <p:cNvSpPr>
            <a:spLocks noGrp="1"/>
          </p:cNvSpPr>
          <p:nvPr>
            <p:ph idx="1"/>
          </p:nvPr>
        </p:nvSpPr>
        <p:spPr>
          <a:xfrm>
            <a:off x="142875" y="1825625"/>
            <a:ext cx="9439275" cy="4351338"/>
          </a:xfrm>
        </p:spPr>
        <p:txBody>
          <a:bodyPr/>
          <a:lstStyle/>
          <a:p>
            <a:pPr marL="0" indent="0">
              <a:buNone/>
            </a:pPr>
            <a:r>
              <a:rPr lang="en-US" dirty="0">
                <a:solidFill>
                  <a:schemeClr val="bg1"/>
                </a:solidFill>
              </a:rPr>
              <a:t>The Philippines is a country made up of over 7,600 islands.</a:t>
            </a:r>
          </a:p>
          <a:p>
            <a:pPr marL="0" indent="0">
              <a:buNone/>
            </a:pPr>
            <a:endParaRPr lang="en-US" dirty="0">
              <a:solidFill>
                <a:schemeClr val="bg1"/>
              </a:solidFill>
            </a:endParaRPr>
          </a:p>
          <a:p>
            <a:pPr marL="0" indent="0">
              <a:buNone/>
            </a:pPr>
            <a:r>
              <a:rPr lang="en-US" dirty="0">
                <a:solidFill>
                  <a:schemeClr val="bg1"/>
                </a:solidFill>
              </a:rPr>
              <a:t>In the Philippines, a U.S. territory, American and Filipino soldiers fought against Japan for control.</a:t>
            </a:r>
          </a:p>
          <a:p>
            <a:pPr marL="0" indent="0">
              <a:buNone/>
            </a:pPr>
            <a:endParaRPr lang="en-US" dirty="0">
              <a:solidFill>
                <a:schemeClr val="bg1"/>
              </a:solidFill>
            </a:endParaRPr>
          </a:p>
          <a:p>
            <a:pPr marL="0" indent="0">
              <a:buNone/>
            </a:pPr>
            <a:r>
              <a:rPr lang="en-US" dirty="0">
                <a:solidFill>
                  <a:schemeClr val="bg1"/>
                </a:solidFill>
              </a:rPr>
              <a:t>Japan had invaded the Philippines in December 1941, when General Douglas MacArthur was in command of the Allied forces on the Philippines.</a:t>
            </a:r>
          </a:p>
        </p:txBody>
      </p:sp>
    </p:spTree>
    <p:extLst>
      <p:ext uri="{BB962C8B-B14F-4D97-AF65-F5344CB8AC3E}">
        <p14:creationId xmlns:p14="http://schemas.microsoft.com/office/powerpoint/2010/main" val="169691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8C64F-025A-40C8-BADE-DA5698703A4E}"/>
              </a:ext>
            </a:extLst>
          </p:cNvPr>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50DB655-8287-4D2E-8AF8-64B0CFFEC9B7}"/>
              </a:ext>
            </a:extLst>
          </p:cNvPr>
          <p:cNvSpPr>
            <a:spLocks noGrp="1"/>
          </p:cNvSpPr>
          <p:nvPr>
            <p:ph idx="1"/>
          </p:nvPr>
        </p:nvSpPr>
        <p:spPr>
          <a:xfrm>
            <a:off x="190500" y="788669"/>
            <a:ext cx="7229475" cy="5388294"/>
          </a:xfrm>
          <a:solidFill>
            <a:schemeClr val="tx2">
              <a:lumMod val="75000"/>
            </a:schemeClr>
          </a:solidFill>
        </p:spPr>
        <p:txBody>
          <a:bodyPr/>
          <a:lstStyle/>
          <a:p>
            <a:pPr marL="0" indent="0">
              <a:buNone/>
            </a:pPr>
            <a:r>
              <a:rPr lang="en-US" dirty="0">
                <a:solidFill>
                  <a:schemeClr val="bg1"/>
                </a:solidFill>
              </a:rPr>
              <a:t>When General MacArthur and the Allies were beginning to lose at an area of the Philippines called Bataan, MacArthur was ordered by President Roosevelt to leave the islands and retreat back to safety, leaving the  Philippines to be taken over by the Japanese and the Filipino people to the treatment of the Japanese.</a:t>
            </a:r>
          </a:p>
          <a:p>
            <a:pPr marL="0" indent="0">
              <a:buNone/>
            </a:pPr>
            <a:endParaRPr lang="en-US" dirty="0">
              <a:solidFill>
                <a:schemeClr val="bg1"/>
              </a:solidFill>
            </a:endParaRPr>
          </a:p>
          <a:p>
            <a:pPr marL="0" indent="0">
              <a:buNone/>
            </a:pPr>
            <a:r>
              <a:rPr lang="en-US" dirty="0">
                <a:solidFill>
                  <a:schemeClr val="bg1"/>
                </a:solidFill>
              </a:rPr>
              <a:t>MacArthur was not happy about being forced to leave the Filipino people behind.  He felt like he was being forced to betray them.  He promised the Filipino people that he would return to free them from the Japanese.</a:t>
            </a:r>
          </a:p>
        </p:txBody>
      </p:sp>
      <p:pic>
        <p:nvPicPr>
          <p:cNvPr id="2050" name="Picture 2" descr="On This Day in 1942, Gen. Douglas MacArthur Gives the “I Shall ...">
            <a:extLst>
              <a:ext uri="{FF2B5EF4-FFF2-40B4-BE49-F238E27FC236}">
                <a16:creationId xmlns:a16="http://schemas.microsoft.com/office/drawing/2014/main" id="{8961E8C9-D971-4CB1-8092-E460D1096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100" y="1710688"/>
            <a:ext cx="4273298" cy="320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823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CE04-AD8C-40E3-80FB-1E74F144FF3B}"/>
              </a:ext>
            </a:extLst>
          </p:cNvPr>
          <p:cNvSpPr>
            <a:spLocks noGrp="1"/>
          </p:cNvSpPr>
          <p:nvPr>
            <p:ph type="title"/>
          </p:nvPr>
        </p:nvSpPr>
        <p:spPr>
          <a:xfrm>
            <a:off x="838200" y="365125"/>
            <a:ext cx="6296247" cy="772559"/>
          </a:xfrm>
        </p:spPr>
        <p:txBody>
          <a:bodyPr>
            <a:normAutofit fontScale="90000"/>
          </a:bodyPr>
          <a:lstStyle/>
          <a:p>
            <a:r>
              <a:rPr lang="en-US" sz="6000" b="1" u="sng" dirty="0">
                <a:solidFill>
                  <a:schemeClr val="bg1"/>
                </a:solidFill>
              </a:rPr>
              <a:t>Navajo Code Talkers</a:t>
            </a:r>
          </a:p>
        </p:txBody>
      </p:sp>
      <p:pic>
        <p:nvPicPr>
          <p:cNvPr id="5122" name="Picture 2" descr="CIA on Twitter: &quot;#Navajo Code Talkers were used in every major ...">
            <a:extLst>
              <a:ext uri="{FF2B5EF4-FFF2-40B4-BE49-F238E27FC236}">
                <a16:creationId xmlns:a16="http://schemas.microsoft.com/office/drawing/2014/main" id="{902376F2-4FD9-4DB7-8C90-5F6B0586D4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782492" y="365125"/>
            <a:ext cx="3121505" cy="22322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894502-22A3-48A8-AA13-9B295A7C638D}"/>
              </a:ext>
            </a:extLst>
          </p:cNvPr>
          <p:cNvSpPr txBox="1"/>
          <p:nvPr/>
        </p:nvSpPr>
        <p:spPr>
          <a:xfrm>
            <a:off x="170121" y="1137685"/>
            <a:ext cx="8048847" cy="5550193"/>
          </a:xfrm>
          <a:prstGeom prst="rect">
            <a:avLst/>
          </a:prstGeom>
          <a:solidFill>
            <a:schemeClr val="accent6">
              <a:lumMod val="75000"/>
            </a:schemeClr>
          </a:solidFill>
        </p:spPr>
        <p:txBody>
          <a:bodyPr wrap="square" rtlCol="0">
            <a:spAutoFit/>
          </a:bodyPr>
          <a:lstStyle/>
          <a:p>
            <a:r>
              <a:rPr lang="en-US" sz="2200" b="1" dirty="0">
                <a:solidFill>
                  <a:schemeClr val="bg1"/>
                </a:solidFill>
              </a:rPr>
              <a:t>The Navajo is a very small Native American tribe that is in the Southwest United States.  </a:t>
            </a:r>
          </a:p>
          <a:p>
            <a:endParaRPr lang="en-US" sz="2200" b="1" dirty="0">
              <a:solidFill>
                <a:schemeClr val="bg1"/>
              </a:solidFill>
            </a:endParaRPr>
          </a:p>
          <a:p>
            <a:r>
              <a:rPr lang="en-US" sz="2200" b="1" dirty="0">
                <a:solidFill>
                  <a:schemeClr val="bg1"/>
                </a:solidFill>
              </a:rPr>
              <a:t>Since there are so few members of the tribe, the language is not well known.  It has no written alphabet and no other written symbols, so no one outside the tribe really understand it.</a:t>
            </a:r>
          </a:p>
          <a:p>
            <a:endParaRPr lang="en-US" sz="2200" b="1" dirty="0">
              <a:solidFill>
                <a:schemeClr val="bg1"/>
              </a:solidFill>
            </a:endParaRPr>
          </a:p>
          <a:p>
            <a:r>
              <a:rPr lang="en-US" sz="2200" b="1" dirty="0">
                <a:solidFill>
                  <a:schemeClr val="bg1"/>
                </a:solidFill>
              </a:rPr>
              <a:t>During World War II, in the Pacific side of the war, the Navajo language was used as a code for communication between ships and the land bases.  </a:t>
            </a:r>
          </a:p>
          <a:p>
            <a:endParaRPr lang="en-US" sz="2200" b="1" dirty="0">
              <a:solidFill>
                <a:schemeClr val="bg1"/>
              </a:solidFill>
            </a:endParaRPr>
          </a:p>
          <a:p>
            <a:r>
              <a:rPr lang="en-US" sz="2200" b="1" dirty="0">
                <a:solidFill>
                  <a:schemeClr val="bg1"/>
                </a:solidFill>
              </a:rPr>
              <a:t>Even if the radio communications were overheard by the Japanese, they would never be able to understand them because they were not a code, they were an unknown language.</a:t>
            </a:r>
          </a:p>
          <a:p>
            <a:endParaRPr lang="en-US" dirty="0"/>
          </a:p>
          <a:p>
            <a:endParaRPr lang="en-US" dirty="0"/>
          </a:p>
        </p:txBody>
      </p:sp>
    </p:spTree>
    <p:extLst>
      <p:ext uri="{BB962C8B-B14F-4D97-AF65-F5344CB8AC3E}">
        <p14:creationId xmlns:p14="http://schemas.microsoft.com/office/powerpoint/2010/main" val="1441460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AFE05-43BF-403E-9E7A-36E6E12812C2}"/>
              </a:ext>
            </a:extLst>
          </p:cNvPr>
          <p:cNvSpPr>
            <a:spLocks noGrp="1"/>
          </p:cNvSpPr>
          <p:nvPr>
            <p:ph type="title"/>
          </p:nvPr>
        </p:nvSpPr>
        <p:spPr>
          <a:xfrm flipH="1">
            <a:off x="776177" y="365125"/>
            <a:ext cx="62023" cy="1325563"/>
          </a:xfrm>
        </p:spPr>
        <p:txBody>
          <a:bodyPr/>
          <a:lstStyle/>
          <a:p>
            <a:endParaRPr lang="en-US" dirty="0"/>
          </a:p>
        </p:txBody>
      </p:sp>
      <p:pic>
        <p:nvPicPr>
          <p:cNvPr id="4098" name="Picture 2" descr="Navajo Code Talkers facts: Significance of their unbreakable code">
            <a:extLst>
              <a:ext uri="{FF2B5EF4-FFF2-40B4-BE49-F238E27FC236}">
                <a16:creationId xmlns:a16="http://schemas.microsoft.com/office/drawing/2014/main" id="{9D8CEB12-52B9-4EE2-B48B-6A8779468C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50161" y="4249959"/>
            <a:ext cx="2984337" cy="22429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mond.john">
            <a:extLst>
              <a:ext uri="{FF2B5EF4-FFF2-40B4-BE49-F238E27FC236}">
                <a16:creationId xmlns:a16="http://schemas.microsoft.com/office/drawing/2014/main" id="{B3B9F426-FB6C-4E60-B5B5-062ABA28C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94" y="365125"/>
            <a:ext cx="6053667" cy="467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99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D009-678F-4499-B6BE-B07353FF7998}"/>
              </a:ext>
            </a:extLst>
          </p:cNvPr>
          <p:cNvSpPr>
            <a:spLocks noGrp="1"/>
          </p:cNvSpPr>
          <p:nvPr>
            <p:ph type="title"/>
          </p:nvPr>
        </p:nvSpPr>
        <p:spPr>
          <a:xfrm>
            <a:off x="212651" y="74429"/>
            <a:ext cx="4380613" cy="1063255"/>
          </a:xfrm>
          <a:solidFill>
            <a:schemeClr val="bg1"/>
          </a:solidFill>
        </p:spPr>
        <p:txBody>
          <a:bodyPr>
            <a:noAutofit/>
          </a:bodyPr>
          <a:lstStyle/>
          <a:p>
            <a:r>
              <a:rPr lang="en-US" sz="6000" dirty="0"/>
              <a:t>Doolittle Raid</a:t>
            </a:r>
          </a:p>
        </p:txBody>
      </p:sp>
      <p:sp>
        <p:nvSpPr>
          <p:cNvPr id="3" name="Content Placeholder 2">
            <a:extLst>
              <a:ext uri="{FF2B5EF4-FFF2-40B4-BE49-F238E27FC236}">
                <a16:creationId xmlns:a16="http://schemas.microsoft.com/office/drawing/2014/main" id="{F9869B00-A67F-44BA-B873-AD9B77DE9E92}"/>
              </a:ext>
            </a:extLst>
          </p:cNvPr>
          <p:cNvSpPr>
            <a:spLocks noGrp="1"/>
          </p:cNvSpPr>
          <p:nvPr>
            <p:ph idx="1"/>
          </p:nvPr>
        </p:nvSpPr>
        <p:spPr>
          <a:xfrm>
            <a:off x="212651" y="1977657"/>
            <a:ext cx="4380613" cy="4199306"/>
          </a:xfrm>
          <a:solidFill>
            <a:schemeClr val="bg1"/>
          </a:solidFill>
        </p:spPr>
        <p:txBody>
          <a:bodyPr>
            <a:normAutofit lnSpcReduction="10000"/>
          </a:bodyPr>
          <a:lstStyle/>
          <a:p>
            <a:pPr marL="0" indent="0">
              <a:buNone/>
            </a:pPr>
            <a:r>
              <a:rPr lang="en-US" dirty="0"/>
              <a:t>In the spring of 1942, the U.S. Air Force, on a mission led by Lt. Colonel James Doolittle accomplish something that American pilots had never done before.</a:t>
            </a:r>
          </a:p>
          <a:p>
            <a:pPr marL="0" indent="0">
              <a:buNone/>
            </a:pPr>
            <a:endParaRPr lang="en-US" dirty="0"/>
          </a:p>
          <a:p>
            <a:pPr marL="0" indent="0">
              <a:buNone/>
            </a:pPr>
            <a:r>
              <a:rPr lang="en-US" dirty="0"/>
              <a:t>They launched bombing planes off a runway on an aircraft carrier.</a:t>
            </a:r>
          </a:p>
        </p:txBody>
      </p:sp>
    </p:spTree>
    <p:extLst>
      <p:ext uri="{BB962C8B-B14F-4D97-AF65-F5344CB8AC3E}">
        <p14:creationId xmlns:p14="http://schemas.microsoft.com/office/powerpoint/2010/main" val="849023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9545-8EFF-4F13-8815-B598E4759453}"/>
              </a:ext>
            </a:extLst>
          </p:cNvPr>
          <p:cNvSpPr>
            <a:spLocks noGrp="1"/>
          </p:cNvSpPr>
          <p:nvPr>
            <p:ph type="title"/>
          </p:nvPr>
        </p:nvSpPr>
        <p:spPr>
          <a:xfrm>
            <a:off x="838200" y="365125"/>
            <a:ext cx="86833"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14B8F18-E51E-4F74-A17E-36790384799B}"/>
              </a:ext>
            </a:extLst>
          </p:cNvPr>
          <p:cNvSpPr>
            <a:spLocks noGrp="1"/>
          </p:cNvSpPr>
          <p:nvPr>
            <p:ph idx="1"/>
          </p:nvPr>
        </p:nvSpPr>
        <p:spPr>
          <a:xfrm>
            <a:off x="138224" y="1825625"/>
            <a:ext cx="4944140" cy="4351338"/>
          </a:xfrm>
          <a:solidFill>
            <a:schemeClr val="bg1"/>
          </a:solidFill>
        </p:spPr>
        <p:txBody>
          <a:bodyPr>
            <a:normAutofit fontScale="92500" lnSpcReduction="20000"/>
          </a:bodyPr>
          <a:lstStyle/>
          <a:p>
            <a:pPr marL="0" indent="0">
              <a:buNone/>
            </a:pPr>
            <a:r>
              <a:rPr lang="en-US" dirty="0"/>
              <a:t>The mission was to get the aircraft carriers as close to Japan as possible without Japan knowing it, and then the planes would bomb the capital city of Tokyo.</a:t>
            </a:r>
          </a:p>
          <a:p>
            <a:pPr marL="0" indent="0">
              <a:buNone/>
            </a:pPr>
            <a:endParaRPr lang="en-US" dirty="0"/>
          </a:p>
          <a:p>
            <a:pPr marL="0" indent="0">
              <a:buNone/>
            </a:pPr>
            <a:r>
              <a:rPr lang="en-US" dirty="0"/>
              <a:t>16 bomber planes dropped bombs on Tokyo, which not only hurt Japan’s war industry by damaging factories, but also gave a great sense of hope to the American military fighting in the Pacific Ocean.</a:t>
            </a:r>
          </a:p>
        </p:txBody>
      </p:sp>
    </p:spTree>
    <p:extLst>
      <p:ext uri="{BB962C8B-B14F-4D97-AF65-F5344CB8AC3E}">
        <p14:creationId xmlns:p14="http://schemas.microsoft.com/office/powerpoint/2010/main" val="1423832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2179</Words>
  <Application>Microsoft Office PowerPoint</Application>
  <PresentationFormat>Widescreen</PresentationFormat>
  <Paragraphs>158</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The War in the Pacific</vt:lpstr>
      <vt:lpstr>Fighting the Japanese</vt:lpstr>
      <vt:lpstr>Japanese Advances</vt:lpstr>
      <vt:lpstr>The Philippines</vt:lpstr>
      <vt:lpstr>PowerPoint Presentation</vt:lpstr>
      <vt:lpstr>Navajo Code Talkers</vt:lpstr>
      <vt:lpstr>PowerPoint Presentation</vt:lpstr>
      <vt:lpstr>Doolittle Raid</vt:lpstr>
      <vt:lpstr>PowerPoint Presentation</vt:lpstr>
      <vt:lpstr>Battle of the Coral Sea</vt:lpstr>
      <vt:lpstr>The Battle of Midway</vt:lpstr>
      <vt:lpstr>PowerPoint Presentation</vt:lpstr>
      <vt:lpstr>Island Hopping</vt:lpstr>
      <vt:lpstr>Guadalcanal</vt:lpstr>
      <vt:lpstr>PowerPoint Presentation</vt:lpstr>
      <vt:lpstr>Japanese Defense</vt:lpstr>
      <vt:lpstr>Battle of Leyte Gulf</vt:lpstr>
      <vt:lpstr>The Yalta Conference</vt:lpstr>
      <vt:lpstr>PowerPoint Presentation</vt:lpstr>
      <vt:lpstr>Results of the Yalta Meeting</vt:lpstr>
      <vt:lpstr>Iwo Jima</vt:lpstr>
      <vt:lpstr>Flag of Iwo Jima</vt:lpstr>
      <vt:lpstr>The Battle for Okinawa</vt:lpstr>
      <vt:lpstr>PowerPoint Presentation</vt:lpstr>
      <vt:lpstr>The Atomic Bomb –  The Manhattan Project</vt:lpstr>
      <vt:lpstr>PowerPoint Presentation</vt:lpstr>
      <vt:lpstr>The Hardest Decision in American History</vt:lpstr>
      <vt:lpstr>In the end, the decision was made to use the bomb and end the war quickly.</vt:lpstr>
      <vt:lpstr>The Nuremberg War Trials</vt:lpstr>
      <vt:lpstr>The Occupation of Japan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War in the Pacific</dc:title>
  <dc:creator>Andrea Surma</dc:creator>
  <cp:lastModifiedBy>Andrea Surma</cp:lastModifiedBy>
  <cp:revision>85</cp:revision>
  <dcterms:created xsi:type="dcterms:W3CDTF">2020-05-11T20:52:29Z</dcterms:created>
  <dcterms:modified xsi:type="dcterms:W3CDTF">2020-05-17T18:19:03Z</dcterms:modified>
</cp:coreProperties>
</file>