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58" r:id="rId5"/>
    <p:sldId id="260" r:id="rId6"/>
    <p:sldId id="261" r:id="rId7"/>
    <p:sldId id="269" r:id="rId8"/>
    <p:sldId id="262" r:id="rId9"/>
    <p:sldId id="271" r:id="rId10"/>
    <p:sldId id="268" r:id="rId11"/>
    <p:sldId id="266" r:id="rId12"/>
    <p:sldId id="264" r:id="rId13"/>
    <p:sldId id="273" r:id="rId14"/>
    <p:sldId id="267" r:id="rId15"/>
    <p:sldId id="270" r:id="rId16"/>
    <p:sldId id="278" r:id="rId17"/>
    <p:sldId id="276" r:id="rId18"/>
    <p:sldId id="277" r:id="rId19"/>
    <p:sldId id="274" r:id="rId20"/>
    <p:sldId id="279" r:id="rId21"/>
    <p:sldId id="280" r:id="rId22"/>
    <p:sldId id="281" r:id="rId23"/>
    <p:sldId id="285" r:id="rId24"/>
    <p:sldId id="286" r:id="rId25"/>
    <p:sldId id="287" r:id="rId26"/>
    <p:sldId id="282" r:id="rId27"/>
    <p:sldId id="28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0000"/>
    <a:srgbClr val="000066"/>
    <a:srgbClr val="000099"/>
    <a:srgbClr val="003399"/>
    <a:srgbClr val="66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5D581-42D5-451D-A1B2-DBD65D69D0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362640-8056-4448-BD42-60D9E6F43E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0A22AC-B2EE-46A2-9CBA-2ABCBE8BB603}"/>
              </a:ext>
            </a:extLst>
          </p:cNvPr>
          <p:cNvSpPr>
            <a:spLocks noGrp="1"/>
          </p:cNvSpPr>
          <p:nvPr>
            <p:ph type="dt" sz="half" idx="10"/>
          </p:nvPr>
        </p:nvSpPr>
        <p:spPr/>
        <p:txBody>
          <a:bodyPr/>
          <a:lstStyle/>
          <a:p>
            <a:fld id="{54F19205-BF04-4E81-ACC0-B3FBFB06D73F}" type="datetimeFigureOut">
              <a:rPr lang="en-US" smtClean="0"/>
              <a:t>5/11/2020</a:t>
            </a:fld>
            <a:endParaRPr lang="en-US"/>
          </a:p>
        </p:txBody>
      </p:sp>
      <p:sp>
        <p:nvSpPr>
          <p:cNvPr id="5" name="Footer Placeholder 4">
            <a:extLst>
              <a:ext uri="{FF2B5EF4-FFF2-40B4-BE49-F238E27FC236}">
                <a16:creationId xmlns:a16="http://schemas.microsoft.com/office/drawing/2014/main" id="{F623524F-8507-42EA-8479-F0D977C60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05A9EB-B740-4254-930A-ADD857E58B7D}"/>
              </a:ext>
            </a:extLst>
          </p:cNvPr>
          <p:cNvSpPr>
            <a:spLocks noGrp="1"/>
          </p:cNvSpPr>
          <p:nvPr>
            <p:ph type="sldNum" sz="quarter" idx="12"/>
          </p:nvPr>
        </p:nvSpPr>
        <p:spPr/>
        <p:txBody>
          <a:bodyPr/>
          <a:lstStyle/>
          <a:p>
            <a:fld id="{D42E9FF8-2FEA-494B-8837-5BE84259CDCD}" type="slidenum">
              <a:rPr lang="en-US" smtClean="0"/>
              <a:t>‹#›</a:t>
            </a:fld>
            <a:endParaRPr lang="en-US"/>
          </a:p>
        </p:txBody>
      </p:sp>
    </p:spTree>
    <p:extLst>
      <p:ext uri="{BB962C8B-B14F-4D97-AF65-F5344CB8AC3E}">
        <p14:creationId xmlns:p14="http://schemas.microsoft.com/office/powerpoint/2010/main" val="4182172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120AF-32AE-481F-8253-65745A162C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18024D-6582-486E-BCE5-3B98883D28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82D986-8722-4D1F-AF4C-1B334A0E949C}"/>
              </a:ext>
            </a:extLst>
          </p:cNvPr>
          <p:cNvSpPr>
            <a:spLocks noGrp="1"/>
          </p:cNvSpPr>
          <p:nvPr>
            <p:ph type="dt" sz="half" idx="10"/>
          </p:nvPr>
        </p:nvSpPr>
        <p:spPr/>
        <p:txBody>
          <a:bodyPr/>
          <a:lstStyle/>
          <a:p>
            <a:fld id="{54F19205-BF04-4E81-ACC0-B3FBFB06D73F}" type="datetimeFigureOut">
              <a:rPr lang="en-US" smtClean="0"/>
              <a:t>5/11/2020</a:t>
            </a:fld>
            <a:endParaRPr lang="en-US"/>
          </a:p>
        </p:txBody>
      </p:sp>
      <p:sp>
        <p:nvSpPr>
          <p:cNvPr id="5" name="Footer Placeholder 4">
            <a:extLst>
              <a:ext uri="{FF2B5EF4-FFF2-40B4-BE49-F238E27FC236}">
                <a16:creationId xmlns:a16="http://schemas.microsoft.com/office/drawing/2014/main" id="{1F4C6926-CECE-43EB-B3AD-20454C9BC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4D75B7-7BBA-462B-AAD8-9F31B15ACEE5}"/>
              </a:ext>
            </a:extLst>
          </p:cNvPr>
          <p:cNvSpPr>
            <a:spLocks noGrp="1"/>
          </p:cNvSpPr>
          <p:nvPr>
            <p:ph type="sldNum" sz="quarter" idx="12"/>
          </p:nvPr>
        </p:nvSpPr>
        <p:spPr/>
        <p:txBody>
          <a:bodyPr/>
          <a:lstStyle/>
          <a:p>
            <a:fld id="{D42E9FF8-2FEA-494B-8837-5BE84259CDCD}" type="slidenum">
              <a:rPr lang="en-US" smtClean="0"/>
              <a:t>‹#›</a:t>
            </a:fld>
            <a:endParaRPr lang="en-US"/>
          </a:p>
        </p:txBody>
      </p:sp>
    </p:spTree>
    <p:extLst>
      <p:ext uri="{BB962C8B-B14F-4D97-AF65-F5344CB8AC3E}">
        <p14:creationId xmlns:p14="http://schemas.microsoft.com/office/powerpoint/2010/main" val="837440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C7E5D7-A6B1-4209-AE6C-3E3276EBED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EEFF7B-035B-4A99-893E-76898011CD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4692FB-049F-47F7-9006-D037D625821E}"/>
              </a:ext>
            </a:extLst>
          </p:cNvPr>
          <p:cNvSpPr>
            <a:spLocks noGrp="1"/>
          </p:cNvSpPr>
          <p:nvPr>
            <p:ph type="dt" sz="half" idx="10"/>
          </p:nvPr>
        </p:nvSpPr>
        <p:spPr/>
        <p:txBody>
          <a:bodyPr/>
          <a:lstStyle/>
          <a:p>
            <a:fld id="{54F19205-BF04-4E81-ACC0-B3FBFB06D73F}" type="datetimeFigureOut">
              <a:rPr lang="en-US" smtClean="0"/>
              <a:t>5/11/2020</a:t>
            </a:fld>
            <a:endParaRPr lang="en-US"/>
          </a:p>
        </p:txBody>
      </p:sp>
      <p:sp>
        <p:nvSpPr>
          <p:cNvPr id="5" name="Footer Placeholder 4">
            <a:extLst>
              <a:ext uri="{FF2B5EF4-FFF2-40B4-BE49-F238E27FC236}">
                <a16:creationId xmlns:a16="http://schemas.microsoft.com/office/drawing/2014/main" id="{F62FADCD-1663-49BA-9946-5D5CAC58B1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5E95AE-8D29-4CE6-8C32-82BF70C83B50}"/>
              </a:ext>
            </a:extLst>
          </p:cNvPr>
          <p:cNvSpPr>
            <a:spLocks noGrp="1"/>
          </p:cNvSpPr>
          <p:nvPr>
            <p:ph type="sldNum" sz="quarter" idx="12"/>
          </p:nvPr>
        </p:nvSpPr>
        <p:spPr/>
        <p:txBody>
          <a:bodyPr/>
          <a:lstStyle/>
          <a:p>
            <a:fld id="{D42E9FF8-2FEA-494B-8837-5BE84259CDCD}" type="slidenum">
              <a:rPr lang="en-US" smtClean="0"/>
              <a:t>‹#›</a:t>
            </a:fld>
            <a:endParaRPr lang="en-US"/>
          </a:p>
        </p:txBody>
      </p:sp>
    </p:spTree>
    <p:extLst>
      <p:ext uri="{BB962C8B-B14F-4D97-AF65-F5344CB8AC3E}">
        <p14:creationId xmlns:p14="http://schemas.microsoft.com/office/powerpoint/2010/main" val="1358548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515E8-4132-40C2-B02A-38E66F9218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105809-D9D0-4E0B-A564-B9D01FF66A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21056-1310-4D21-AA0D-D48784D83E39}"/>
              </a:ext>
            </a:extLst>
          </p:cNvPr>
          <p:cNvSpPr>
            <a:spLocks noGrp="1"/>
          </p:cNvSpPr>
          <p:nvPr>
            <p:ph type="dt" sz="half" idx="10"/>
          </p:nvPr>
        </p:nvSpPr>
        <p:spPr/>
        <p:txBody>
          <a:bodyPr/>
          <a:lstStyle/>
          <a:p>
            <a:fld id="{54F19205-BF04-4E81-ACC0-B3FBFB06D73F}" type="datetimeFigureOut">
              <a:rPr lang="en-US" smtClean="0"/>
              <a:t>5/11/2020</a:t>
            </a:fld>
            <a:endParaRPr lang="en-US"/>
          </a:p>
        </p:txBody>
      </p:sp>
      <p:sp>
        <p:nvSpPr>
          <p:cNvPr id="5" name="Footer Placeholder 4">
            <a:extLst>
              <a:ext uri="{FF2B5EF4-FFF2-40B4-BE49-F238E27FC236}">
                <a16:creationId xmlns:a16="http://schemas.microsoft.com/office/drawing/2014/main" id="{8655640E-52AB-4554-BC5E-ABDB4ABA5F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35F66C-5AA6-4386-86D6-C754AF74BFFC}"/>
              </a:ext>
            </a:extLst>
          </p:cNvPr>
          <p:cNvSpPr>
            <a:spLocks noGrp="1"/>
          </p:cNvSpPr>
          <p:nvPr>
            <p:ph type="sldNum" sz="quarter" idx="12"/>
          </p:nvPr>
        </p:nvSpPr>
        <p:spPr/>
        <p:txBody>
          <a:bodyPr/>
          <a:lstStyle/>
          <a:p>
            <a:fld id="{D42E9FF8-2FEA-494B-8837-5BE84259CDCD}" type="slidenum">
              <a:rPr lang="en-US" smtClean="0"/>
              <a:t>‹#›</a:t>
            </a:fld>
            <a:endParaRPr lang="en-US"/>
          </a:p>
        </p:txBody>
      </p:sp>
    </p:spTree>
    <p:extLst>
      <p:ext uri="{BB962C8B-B14F-4D97-AF65-F5344CB8AC3E}">
        <p14:creationId xmlns:p14="http://schemas.microsoft.com/office/powerpoint/2010/main" val="3753572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EA5DA-2233-48DE-9BC2-7041B04D58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4581D8-2DC8-4907-B17D-F71C165976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F560BB-50C5-403F-ACC0-847ABDE3E623}"/>
              </a:ext>
            </a:extLst>
          </p:cNvPr>
          <p:cNvSpPr>
            <a:spLocks noGrp="1"/>
          </p:cNvSpPr>
          <p:nvPr>
            <p:ph type="dt" sz="half" idx="10"/>
          </p:nvPr>
        </p:nvSpPr>
        <p:spPr/>
        <p:txBody>
          <a:bodyPr/>
          <a:lstStyle/>
          <a:p>
            <a:fld id="{54F19205-BF04-4E81-ACC0-B3FBFB06D73F}" type="datetimeFigureOut">
              <a:rPr lang="en-US" smtClean="0"/>
              <a:t>5/11/2020</a:t>
            </a:fld>
            <a:endParaRPr lang="en-US"/>
          </a:p>
        </p:txBody>
      </p:sp>
      <p:sp>
        <p:nvSpPr>
          <p:cNvPr id="5" name="Footer Placeholder 4">
            <a:extLst>
              <a:ext uri="{FF2B5EF4-FFF2-40B4-BE49-F238E27FC236}">
                <a16:creationId xmlns:a16="http://schemas.microsoft.com/office/drawing/2014/main" id="{BDF24637-9156-432C-A03A-61429EAE44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C82BB0-215F-443C-8DAD-16F09345FC09}"/>
              </a:ext>
            </a:extLst>
          </p:cNvPr>
          <p:cNvSpPr>
            <a:spLocks noGrp="1"/>
          </p:cNvSpPr>
          <p:nvPr>
            <p:ph type="sldNum" sz="quarter" idx="12"/>
          </p:nvPr>
        </p:nvSpPr>
        <p:spPr/>
        <p:txBody>
          <a:bodyPr/>
          <a:lstStyle/>
          <a:p>
            <a:fld id="{D42E9FF8-2FEA-494B-8837-5BE84259CDCD}" type="slidenum">
              <a:rPr lang="en-US" smtClean="0"/>
              <a:t>‹#›</a:t>
            </a:fld>
            <a:endParaRPr lang="en-US"/>
          </a:p>
        </p:txBody>
      </p:sp>
    </p:spTree>
    <p:extLst>
      <p:ext uri="{BB962C8B-B14F-4D97-AF65-F5344CB8AC3E}">
        <p14:creationId xmlns:p14="http://schemas.microsoft.com/office/powerpoint/2010/main" val="4172373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9AFB0-0600-4AAC-9DBC-C9B802A376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F9640F-BAA1-4229-8A66-59F6F53A9B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E2F53D-9E41-4F84-9C30-F963982065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9DC727-7D2D-41B3-AABC-E8F615E5F07E}"/>
              </a:ext>
            </a:extLst>
          </p:cNvPr>
          <p:cNvSpPr>
            <a:spLocks noGrp="1"/>
          </p:cNvSpPr>
          <p:nvPr>
            <p:ph type="dt" sz="half" idx="10"/>
          </p:nvPr>
        </p:nvSpPr>
        <p:spPr/>
        <p:txBody>
          <a:bodyPr/>
          <a:lstStyle/>
          <a:p>
            <a:fld id="{54F19205-BF04-4E81-ACC0-B3FBFB06D73F}" type="datetimeFigureOut">
              <a:rPr lang="en-US" smtClean="0"/>
              <a:t>5/11/2020</a:t>
            </a:fld>
            <a:endParaRPr lang="en-US"/>
          </a:p>
        </p:txBody>
      </p:sp>
      <p:sp>
        <p:nvSpPr>
          <p:cNvPr id="6" name="Footer Placeholder 5">
            <a:extLst>
              <a:ext uri="{FF2B5EF4-FFF2-40B4-BE49-F238E27FC236}">
                <a16:creationId xmlns:a16="http://schemas.microsoft.com/office/drawing/2014/main" id="{3A74425C-61B7-4C32-8404-9D5D6D180C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56F3EF-A3C9-4575-AF01-3FA821F0C50D}"/>
              </a:ext>
            </a:extLst>
          </p:cNvPr>
          <p:cNvSpPr>
            <a:spLocks noGrp="1"/>
          </p:cNvSpPr>
          <p:nvPr>
            <p:ph type="sldNum" sz="quarter" idx="12"/>
          </p:nvPr>
        </p:nvSpPr>
        <p:spPr/>
        <p:txBody>
          <a:bodyPr/>
          <a:lstStyle/>
          <a:p>
            <a:fld id="{D42E9FF8-2FEA-494B-8837-5BE84259CDCD}" type="slidenum">
              <a:rPr lang="en-US" smtClean="0"/>
              <a:t>‹#›</a:t>
            </a:fld>
            <a:endParaRPr lang="en-US"/>
          </a:p>
        </p:txBody>
      </p:sp>
    </p:spTree>
    <p:extLst>
      <p:ext uri="{BB962C8B-B14F-4D97-AF65-F5344CB8AC3E}">
        <p14:creationId xmlns:p14="http://schemas.microsoft.com/office/powerpoint/2010/main" val="3052074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188C-A331-40C8-AE29-5EBBCE6220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A1ECE0-9026-4657-8905-7486D2269C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0429F4-4976-4BD1-841C-6440C41799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7EAC5D-5019-47D3-9E3D-8D08CCBCC3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847324-9129-4D7E-AEDF-E3D5EAC178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603D5A-8703-4495-B64D-F73B4E0A0007}"/>
              </a:ext>
            </a:extLst>
          </p:cNvPr>
          <p:cNvSpPr>
            <a:spLocks noGrp="1"/>
          </p:cNvSpPr>
          <p:nvPr>
            <p:ph type="dt" sz="half" idx="10"/>
          </p:nvPr>
        </p:nvSpPr>
        <p:spPr/>
        <p:txBody>
          <a:bodyPr/>
          <a:lstStyle/>
          <a:p>
            <a:fld id="{54F19205-BF04-4E81-ACC0-B3FBFB06D73F}" type="datetimeFigureOut">
              <a:rPr lang="en-US" smtClean="0"/>
              <a:t>5/11/2020</a:t>
            </a:fld>
            <a:endParaRPr lang="en-US"/>
          </a:p>
        </p:txBody>
      </p:sp>
      <p:sp>
        <p:nvSpPr>
          <p:cNvPr id="8" name="Footer Placeholder 7">
            <a:extLst>
              <a:ext uri="{FF2B5EF4-FFF2-40B4-BE49-F238E27FC236}">
                <a16:creationId xmlns:a16="http://schemas.microsoft.com/office/drawing/2014/main" id="{D9CAF193-84C6-4D68-BB0F-B8B8942D58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CCE5DE-F0DC-4051-94DC-CECC9A60DA3C}"/>
              </a:ext>
            </a:extLst>
          </p:cNvPr>
          <p:cNvSpPr>
            <a:spLocks noGrp="1"/>
          </p:cNvSpPr>
          <p:nvPr>
            <p:ph type="sldNum" sz="quarter" idx="12"/>
          </p:nvPr>
        </p:nvSpPr>
        <p:spPr/>
        <p:txBody>
          <a:bodyPr/>
          <a:lstStyle/>
          <a:p>
            <a:fld id="{D42E9FF8-2FEA-494B-8837-5BE84259CDCD}" type="slidenum">
              <a:rPr lang="en-US" smtClean="0"/>
              <a:t>‹#›</a:t>
            </a:fld>
            <a:endParaRPr lang="en-US"/>
          </a:p>
        </p:txBody>
      </p:sp>
    </p:spTree>
    <p:extLst>
      <p:ext uri="{BB962C8B-B14F-4D97-AF65-F5344CB8AC3E}">
        <p14:creationId xmlns:p14="http://schemas.microsoft.com/office/powerpoint/2010/main" val="36760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41B20-722A-4B06-AD87-EE28CD1CC8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C2D5F7-70F4-4A47-BDFC-CB35E1F976C5}"/>
              </a:ext>
            </a:extLst>
          </p:cNvPr>
          <p:cNvSpPr>
            <a:spLocks noGrp="1"/>
          </p:cNvSpPr>
          <p:nvPr>
            <p:ph type="dt" sz="half" idx="10"/>
          </p:nvPr>
        </p:nvSpPr>
        <p:spPr/>
        <p:txBody>
          <a:bodyPr/>
          <a:lstStyle/>
          <a:p>
            <a:fld id="{54F19205-BF04-4E81-ACC0-B3FBFB06D73F}" type="datetimeFigureOut">
              <a:rPr lang="en-US" smtClean="0"/>
              <a:t>5/11/2020</a:t>
            </a:fld>
            <a:endParaRPr lang="en-US"/>
          </a:p>
        </p:txBody>
      </p:sp>
      <p:sp>
        <p:nvSpPr>
          <p:cNvPr id="4" name="Footer Placeholder 3">
            <a:extLst>
              <a:ext uri="{FF2B5EF4-FFF2-40B4-BE49-F238E27FC236}">
                <a16:creationId xmlns:a16="http://schemas.microsoft.com/office/drawing/2014/main" id="{38644E51-E062-469C-88D1-76B5CA2929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731376-C459-4098-913D-B127243BB882}"/>
              </a:ext>
            </a:extLst>
          </p:cNvPr>
          <p:cNvSpPr>
            <a:spLocks noGrp="1"/>
          </p:cNvSpPr>
          <p:nvPr>
            <p:ph type="sldNum" sz="quarter" idx="12"/>
          </p:nvPr>
        </p:nvSpPr>
        <p:spPr/>
        <p:txBody>
          <a:bodyPr/>
          <a:lstStyle/>
          <a:p>
            <a:fld id="{D42E9FF8-2FEA-494B-8837-5BE84259CDCD}" type="slidenum">
              <a:rPr lang="en-US" smtClean="0"/>
              <a:t>‹#›</a:t>
            </a:fld>
            <a:endParaRPr lang="en-US"/>
          </a:p>
        </p:txBody>
      </p:sp>
    </p:spTree>
    <p:extLst>
      <p:ext uri="{BB962C8B-B14F-4D97-AF65-F5344CB8AC3E}">
        <p14:creationId xmlns:p14="http://schemas.microsoft.com/office/powerpoint/2010/main" val="527126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6BE6EE-5E0C-47D8-87A9-54503673C5D2}"/>
              </a:ext>
            </a:extLst>
          </p:cNvPr>
          <p:cNvSpPr>
            <a:spLocks noGrp="1"/>
          </p:cNvSpPr>
          <p:nvPr>
            <p:ph type="dt" sz="half" idx="10"/>
          </p:nvPr>
        </p:nvSpPr>
        <p:spPr/>
        <p:txBody>
          <a:bodyPr/>
          <a:lstStyle/>
          <a:p>
            <a:fld id="{54F19205-BF04-4E81-ACC0-B3FBFB06D73F}" type="datetimeFigureOut">
              <a:rPr lang="en-US" smtClean="0"/>
              <a:t>5/11/2020</a:t>
            </a:fld>
            <a:endParaRPr lang="en-US"/>
          </a:p>
        </p:txBody>
      </p:sp>
      <p:sp>
        <p:nvSpPr>
          <p:cNvPr id="3" name="Footer Placeholder 2">
            <a:extLst>
              <a:ext uri="{FF2B5EF4-FFF2-40B4-BE49-F238E27FC236}">
                <a16:creationId xmlns:a16="http://schemas.microsoft.com/office/drawing/2014/main" id="{852BBDEC-97F1-4A67-900F-CB73DAD16B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C5ECB4-65BC-4A2C-8F5C-25073DB8994E}"/>
              </a:ext>
            </a:extLst>
          </p:cNvPr>
          <p:cNvSpPr>
            <a:spLocks noGrp="1"/>
          </p:cNvSpPr>
          <p:nvPr>
            <p:ph type="sldNum" sz="quarter" idx="12"/>
          </p:nvPr>
        </p:nvSpPr>
        <p:spPr/>
        <p:txBody>
          <a:bodyPr/>
          <a:lstStyle/>
          <a:p>
            <a:fld id="{D42E9FF8-2FEA-494B-8837-5BE84259CDCD}" type="slidenum">
              <a:rPr lang="en-US" smtClean="0"/>
              <a:t>‹#›</a:t>
            </a:fld>
            <a:endParaRPr lang="en-US"/>
          </a:p>
        </p:txBody>
      </p:sp>
    </p:spTree>
    <p:extLst>
      <p:ext uri="{BB962C8B-B14F-4D97-AF65-F5344CB8AC3E}">
        <p14:creationId xmlns:p14="http://schemas.microsoft.com/office/powerpoint/2010/main" val="688201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D7F9C-B634-436C-AFC3-A8D4E0AFAE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85DFE2-4A11-48F8-A160-339042ABFC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92F3D9-8BB9-429C-88DD-07D19F9397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C8219E-499C-4B14-8AFB-4BC109165ACC}"/>
              </a:ext>
            </a:extLst>
          </p:cNvPr>
          <p:cNvSpPr>
            <a:spLocks noGrp="1"/>
          </p:cNvSpPr>
          <p:nvPr>
            <p:ph type="dt" sz="half" idx="10"/>
          </p:nvPr>
        </p:nvSpPr>
        <p:spPr/>
        <p:txBody>
          <a:bodyPr/>
          <a:lstStyle/>
          <a:p>
            <a:fld id="{54F19205-BF04-4E81-ACC0-B3FBFB06D73F}" type="datetimeFigureOut">
              <a:rPr lang="en-US" smtClean="0"/>
              <a:t>5/11/2020</a:t>
            </a:fld>
            <a:endParaRPr lang="en-US"/>
          </a:p>
        </p:txBody>
      </p:sp>
      <p:sp>
        <p:nvSpPr>
          <p:cNvPr id="6" name="Footer Placeholder 5">
            <a:extLst>
              <a:ext uri="{FF2B5EF4-FFF2-40B4-BE49-F238E27FC236}">
                <a16:creationId xmlns:a16="http://schemas.microsoft.com/office/drawing/2014/main" id="{2B81C2E6-F43A-4C07-959E-014DB37478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135A1-3F23-4D2D-8E0F-7B4620ADECAC}"/>
              </a:ext>
            </a:extLst>
          </p:cNvPr>
          <p:cNvSpPr>
            <a:spLocks noGrp="1"/>
          </p:cNvSpPr>
          <p:nvPr>
            <p:ph type="sldNum" sz="quarter" idx="12"/>
          </p:nvPr>
        </p:nvSpPr>
        <p:spPr/>
        <p:txBody>
          <a:bodyPr/>
          <a:lstStyle/>
          <a:p>
            <a:fld id="{D42E9FF8-2FEA-494B-8837-5BE84259CDCD}" type="slidenum">
              <a:rPr lang="en-US" smtClean="0"/>
              <a:t>‹#›</a:t>
            </a:fld>
            <a:endParaRPr lang="en-US"/>
          </a:p>
        </p:txBody>
      </p:sp>
    </p:spTree>
    <p:extLst>
      <p:ext uri="{BB962C8B-B14F-4D97-AF65-F5344CB8AC3E}">
        <p14:creationId xmlns:p14="http://schemas.microsoft.com/office/powerpoint/2010/main" val="254985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C5A00-DDFE-43EB-B1C4-B6B633B876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39C2C2-1883-4874-96D2-2B32F79F37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785F75-A81F-4840-9551-6DDE0C3A1F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466EB7-052A-41A6-97AD-0C5AA680F8C2}"/>
              </a:ext>
            </a:extLst>
          </p:cNvPr>
          <p:cNvSpPr>
            <a:spLocks noGrp="1"/>
          </p:cNvSpPr>
          <p:nvPr>
            <p:ph type="dt" sz="half" idx="10"/>
          </p:nvPr>
        </p:nvSpPr>
        <p:spPr/>
        <p:txBody>
          <a:bodyPr/>
          <a:lstStyle/>
          <a:p>
            <a:fld id="{54F19205-BF04-4E81-ACC0-B3FBFB06D73F}" type="datetimeFigureOut">
              <a:rPr lang="en-US" smtClean="0"/>
              <a:t>5/11/2020</a:t>
            </a:fld>
            <a:endParaRPr lang="en-US"/>
          </a:p>
        </p:txBody>
      </p:sp>
      <p:sp>
        <p:nvSpPr>
          <p:cNvPr id="6" name="Footer Placeholder 5">
            <a:extLst>
              <a:ext uri="{FF2B5EF4-FFF2-40B4-BE49-F238E27FC236}">
                <a16:creationId xmlns:a16="http://schemas.microsoft.com/office/drawing/2014/main" id="{0E203B60-2136-4C0F-B3F5-61B5C214CF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DCA49D-610F-4EE1-BC3B-03348CBD47FE}"/>
              </a:ext>
            </a:extLst>
          </p:cNvPr>
          <p:cNvSpPr>
            <a:spLocks noGrp="1"/>
          </p:cNvSpPr>
          <p:nvPr>
            <p:ph type="sldNum" sz="quarter" idx="12"/>
          </p:nvPr>
        </p:nvSpPr>
        <p:spPr/>
        <p:txBody>
          <a:bodyPr/>
          <a:lstStyle/>
          <a:p>
            <a:fld id="{D42E9FF8-2FEA-494B-8837-5BE84259CDCD}" type="slidenum">
              <a:rPr lang="en-US" smtClean="0"/>
              <a:t>‹#›</a:t>
            </a:fld>
            <a:endParaRPr lang="en-US"/>
          </a:p>
        </p:txBody>
      </p:sp>
    </p:spTree>
    <p:extLst>
      <p:ext uri="{BB962C8B-B14F-4D97-AF65-F5344CB8AC3E}">
        <p14:creationId xmlns:p14="http://schemas.microsoft.com/office/powerpoint/2010/main" val="3163784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9E701-4498-40C0-944F-EF03DDDB7D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EEB1D4-5A46-47AC-A81A-6B3F40B4F7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D1752B-9287-4D74-8EC1-D31CE30DA7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19205-BF04-4E81-ACC0-B3FBFB06D73F}" type="datetimeFigureOut">
              <a:rPr lang="en-US" smtClean="0"/>
              <a:t>5/11/2020</a:t>
            </a:fld>
            <a:endParaRPr lang="en-US"/>
          </a:p>
        </p:txBody>
      </p:sp>
      <p:sp>
        <p:nvSpPr>
          <p:cNvPr id="5" name="Footer Placeholder 4">
            <a:extLst>
              <a:ext uri="{FF2B5EF4-FFF2-40B4-BE49-F238E27FC236}">
                <a16:creationId xmlns:a16="http://schemas.microsoft.com/office/drawing/2014/main" id="{52258E45-9F6F-4928-9070-0E8D1CAB93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8A486A-BD9F-4AAA-A860-2479C5A09E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E9FF8-2FEA-494B-8837-5BE84259CDCD}" type="slidenum">
              <a:rPr lang="en-US" smtClean="0"/>
              <a:t>‹#›</a:t>
            </a:fld>
            <a:endParaRPr lang="en-US"/>
          </a:p>
        </p:txBody>
      </p:sp>
    </p:spTree>
    <p:extLst>
      <p:ext uri="{BB962C8B-B14F-4D97-AF65-F5344CB8AC3E}">
        <p14:creationId xmlns:p14="http://schemas.microsoft.com/office/powerpoint/2010/main" val="4144256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20prospect.wordpress.com/category/life-in-the-upper-midwest/minneapolis-st-paul/"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thesociologicalcinema.com/videos/double-consciousness-in-the-tuskegee-airmen" TargetMode="External"/><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hyperlink" Target="https://www.history.com/topics/world-war-ii/tuskegee-airmen"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ojournermarablegrimmett.blogspot.com/2011/11/celebrate-aviation-month-at-southwest.html"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hyperlink" Target="https://www.history.com/topics/world-war-ii/d-day-allied-invasion-at-normandy-video"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arriorgirl3.wordpress.com/2014/12/22/battle-of-the-bulge-1944/" TargetMode="External"/><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arriorgirl3.wordpress.com/2014/12/22/battle-of-the-bulge-1944/" TargetMode="External"/><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pxhere.com/en/photo/1191114" TargetMode="External"/><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FA47B-A2CE-4541-AD42-F73ECBC5E58C}"/>
              </a:ext>
            </a:extLst>
          </p:cNvPr>
          <p:cNvSpPr>
            <a:spLocks noGrp="1"/>
          </p:cNvSpPr>
          <p:nvPr>
            <p:ph type="ctrTitle"/>
          </p:nvPr>
        </p:nvSpPr>
        <p:spPr>
          <a:xfrm>
            <a:off x="1524000" y="2847975"/>
            <a:ext cx="9144000" cy="2066925"/>
          </a:xfrm>
          <a:solidFill>
            <a:schemeClr val="tx2">
              <a:lumMod val="75000"/>
            </a:schemeClr>
          </a:solidFill>
        </p:spPr>
        <p:txBody>
          <a:bodyPr>
            <a:normAutofit/>
          </a:bodyPr>
          <a:lstStyle/>
          <a:p>
            <a:r>
              <a:rPr lang="en-US" sz="7200" b="1" dirty="0">
                <a:solidFill>
                  <a:schemeClr val="bg1"/>
                </a:solidFill>
              </a:rPr>
              <a:t>The War for Europe and North Africa</a:t>
            </a:r>
          </a:p>
        </p:txBody>
      </p:sp>
      <p:sp>
        <p:nvSpPr>
          <p:cNvPr id="3" name="Subtitle 2">
            <a:extLst>
              <a:ext uri="{FF2B5EF4-FFF2-40B4-BE49-F238E27FC236}">
                <a16:creationId xmlns:a16="http://schemas.microsoft.com/office/drawing/2014/main" id="{61DEC0B7-7970-409E-9B87-93C5F39244BB}"/>
              </a:ext>
            </a:extLst>
          </p:cNvPr>
          <p:cNvSpPr>
            <a:spLocks noGrp="1"/>
          </p:cNvSpPr>
          <p:nvPr>
            <p:ph type="subTitle" idx="1"/>
          </p:nvPr>
        </p:nvSpPr>
        <p:spPr>
          <a:xfrm>
            <a:off x="2828924" y="4914900"/>
            <a:ext cx="6934201" cy="952500"/>
          </a:xfrm>
          <a:solidFill>
            <a:schemeClr val="tx2">
              <a:lumMod val="75000"/>
            </a:schemeClr>
          </a:solidFill>
        </p:spPr>
        <p:txBody>
          <a:bodyPr>
            <a:normAutofit/>
          </a:bodyPr>
          <a:lstStyle/>
          <a:p>
            <a:r>
              <a:rPr lang="en-US" sz="6000" b="1" u="sng" dirty="0">
                <a:solidFill>
                  <a:schemeClr val="bg1"/>
                </a:solidFill>
              </a:rPr>
              <a:t>Chapter 25 Section 2</a:t>
            </a:r>
          </a:p>
        </p:txBody>
      </p:sp>
    </p:spTree>
    <p:extLst>
      <p:ext uri="{BB962C8B-B14F-4D97-AF65-F5344CB8AC3E}">
        <p14:creationId xmlns:p14="http://schemas.microsoft.com/office/powerpoint/2010/main" val="730908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633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3ED68-6F2E-4CE2-9E3B-127E4350530F}"/>
              </a:ext>
            </a:extLst>
          </p:cNvPr>
          <p:cNvSpPr>
            <a:spLocks noGrp="1"/>
          </p:cNvSpPr>
          <p:nvPr>
            <p:ph type="title"/>
          </p:nvPr>
        </p:nvSpPr>
        <p:spPr>
          <a:xfrm>
            <a:off x="123825" y="365125"/>
            <a:ext cx="7019925" cy="1325563"/>
          </a:xfrm>
        </p:spPr>
        <p:txBody>
          <a:bodyPr/>
          <a:lstStyle/>
          <a:p>
            <a:r>
              <a:rPr lang="en-US" b="1" u="sng" dirty="0">
                <a:solidFill>
                  <a:schemeClr val="bg1"/>
                </a:solidFill>
              </a:rPr>
              <a:t>Erwin </a:t>
            </a:r>
            <a:r>
              <a:rPr lang="en-US" b="1" u="sng" dirty="0" err="1">
                <a:solidFill>
                  <a:schemeClr val="bg1"/>
                </a:solidFill>
              </a:rPr>
              <a:t>Romell</a:t>
            </a:r>
            <a:r>
              <a:rPr lang="en-US" b="1" u="sng" dirty="0">
                <a:solidFill>
                  <a:schemeClr val="bg1"/>
                </a:solidFill>
              </a:rPr>
              <a:t> the “Desert Fox”</a:t>
            </a:r>
          </a:p>
        </p:txBody>
      </p:sp>
      <p:pic>
        <p:nvPicPr>
          <p:cNvPr id="4" name="Picture 2" descr="Erwin Rommel in typical desert dress of the North African campaign ...">
            <a:extLst>
              <a:ext uri="{FF2B5EF4-FFF2-40B4-BE49-F238E27FC236}">
                <a16:creationId xmlns:a16="http://schemas.microsoft.com/office/drawing/2014/main" id="{0BBE5B93-FB88-4873-8472-E96CA5FB820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36225" y="492125"/>
            <a:ext cx="3415800" cy="43513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1A88524-0ECA-4A56-A9BC-941D7CA42D9C}"/>
              </a:ext>
            </a:extLst>
          </p:cNvPr>
          <p:cNvSpPr txBox="1"/>
          <p:nvPr/>
        </p:nvSpPr>
        <p:spPr>
          <a:xfrm>
            <a:off x="198906" y="1690688"/>
            <a:ext cx="6944844" cy="2554545"/>
          </a:xfrm>
          <a:prstGeom prst="rect">
            <a:avLst/>
          </a:prstGeom>
          <a:noFill/>
        </p:spPr>
        <p:txBody>
          <a:bodyPr wrap="square" rtlCol="0">
            <a:spAutoFit/>
          </a:bodyPr>
          <a:lstStyle/>
          <a:p>
            <a:r>
              <a:rPr lang="en-US" sz="4000" b="1" dirty="0">
                <a:solidFill>
                  <a:schemeClr val="bg1"/>
                </a:solidFill>
              </a:rPr>
              <a:t>Erwin Rommel was nicknamed the Desert Fox because of his </a:t>
            </a:r>
          </a:p>
          <a:p>
            <a:r>
              <a:rPr lang="en-US" sz="4000" b="1" dirty="0">
                <a:solidFill>
                  <a:schemeClr val="bg1"/>
                </a:solidFill>
              </a:rPr>
              <a:t>Success in desert warfare, like they were facing in North Africa</a:t>
            </a:r>
            <a:r>
              <a:rPr lang="en-US" dirty="0">
                <a:solidFill>
                  <a:schemeClr val="bg1"/>
                </a:solidFill>
              </a:rPr>
              <a:t>.</a:t>
            </a:r>
          </a:p>
        </p:txBody>
      </p:sp>
    </p:spTree>
    <p:extLst>
      <p:ext uri="{BB962C8B-B14F-4D97-AF65-F5344CB8AC3E}">
        <p14:creationId xmlns:p14="http://schemas.microsoft.com/office/powerpoint/2010/main" val="2439366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43C7-E169-4ACA-BFB1-6FD26157539E}"/>
              </a:ext>
            </a:extLst>
          </p:cNvPr>
          <p:cNvSpPr>
            <a:spLocks noGrp="1"/>
          </p:cNvSpPr>
          <p:nvPr>
            <p:ph type="title"/>
          </p:nvPr>
        </p:nvSpPr>
        <p:spPr>
          <a:xfrm>
            <a:off x="314326" y="365126"/>
            <a:ext cx="6343650" cy="958850"/>
          </a:xfrm>
        </p:spPr>
        <p:txBody>
          <a:bodyPr>
            <a:normAutofit/>
          </a:bodyPr>
          <a:lstStyle/>
          <a:p>
            <a:r>
              <a:rPr lang="en-US" sz="6000" b="1" u="sng" dirty="0">
                <a:solidFill>
                  <a:schemeClr val="bg1"/>
                </a:solidFill>
              </a:rPr>
              <a:t>The Invasion of Italy</a:t>
            </a:r>
          </a:p>
        </p:txBody>
      </p:sp>
      <p:sp>
        <p:nvSpPr>
          <p:cNvPr id="4" name="Content Placeholder 3">
            <a:extLst>
              <a:ext uri="{FF2B5EF4-FFF2-40B4-BE49-F238E27FC236}">
                <a16:creationId xmlns:a16="http://schemas.microsoft.com/office/drawing/2014/main" id="{D88A6E7E-1896-4188-87E3-4CD413F5C544}"/>
              </a:ext>
            </a:extLst>
          </p:cNvPr>
          <p:cNvSpPr>
            <a:spLocks noGrp="1"/>
          </p:cNvSpPr>
          <p:nvPr>
            <p:ph idx="1"/>
          </p:nvPr>
        </p:nvSpPr>
        <p:spPr>
          <a:xfrm>
            <a:off x="152400" y="1825625"/>
            <a:ext cx="6343650" cy="4351338"/>
          </a:xfrm>
        </p:spPr>
        <p:txBody>
          <a:bodyPr/>
          <a:lstStyle/>
          <a:p>
            <a:pPr marL="0" indent="0">
              <a:buNone/>
            </a:pPr>
            <a:r>
              <a:rPr lang="en-US" sz="3200" dirty="0">
                <a:solidFill>
                  <a:schemeClr val="bg1"/>
                </a:solidFill>
              </a:rPr>
              <a:t>In the summer of 1943, the combined American and British troops started their push to attack and control Italy.</a:t>
            </a:r>
          </a:p>
          <a:p>
            <a:pPr marL="0" indent="0">
              <a:buNone/>
            </a:pPr>
            <a:endParaRPr lang="en-US" sz="3200" dirty="0">
              <a:solidFill>
                <a:schemeClr val="bg1"/>
              </a:solidFill>
            </a:endParaRPr>
          </a:p>
          <a:p>
            <a:pPr marL="0" indent="0">
              <a:buNone/>
            </a:pPr>
            <a:r>
              <a:rPr lang="en-US" sz="3200" dirty="0">
                <a:solidFill>
                  <a:schemeClr val="bg1"/>
                </a:solidFill>
              </a:rPr>
              <a:t>The first major victory was the Allied takeover of Sicily, and island part of Italy. </a:t>
            </a:r>
          </a:p>
          <a:p>
            <a:endParaRPr lang="en-US" dirty="0"/>
          </a:p>
        </p:txBody>
      </p:sp>
      <p:pic>
        <p:nvPicPr>
          <p:cNvPr id="5" name="Picture 2" descr="A Travel Guide to World War II Sites in Italy">
            <a:extLst>
              <a:ext uri="{FF2B5EF4-FFF2-40B4-BE49-F238E27FC236}">
                <a16:creationId xmlns:a16="http://schemas.microsoft.com/office/drawing/2014/main" id="{8E2884B2-2CD5-41D6-8CE2-61B6189A3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149" y="1447800"/>
            <a:ext cx="3693964" cy="3490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764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15CCC-CD2C-4B4D-B9E1-94FB3703229C}"/>
              </a:ext>
            </a:extLst>
          </p:cNvPr>
          <p:cNvSpPr>
            <a:spLocks noGrp="1"/>
          </p:cNvSpPr>
          <p:nvPr>
            <p:ph type="title"/>
          </p:nvPr>
        </p:nvSpPr>
        <p:spPr>
          <a:xfrm>
            <a:off x="323850" y="365125"/>
            <a:ext cx="7029450" cy="606425"/>
          </a:xfrm>
          <a:solidFill>
            <a:schemeClr val="accent6">
              <a:lumMod val="50000"/>
            </a:schemeClr>
          </a:solidFill>
        </p:spPr>
        <p:txBody>
          <a:bodyPr>
            <a:normAutofit fontScale="90000"/>
          </a:bodyPr>
          <a:lstStyle/>
          <a:p>
            <a:r>
              <a:rPr lang="en-US" b="1" u="sng" dirty="0">
                <a:solidFill>
                  <a:schemeClr val="bg1"/>
                </a:solidFill>
              </a:rPr>
              <a:t>The Fall of Mussolini and Italy</a:t>
            </a:r>
          </a:p>
        </p:txBody>
      </p:sp>
      <p:sp>
        <p:nvSpPr>
          <p:cNvPr id="4" name="Content Placeholder 3">
            <a:extLst>
              <a:ext uri="{FF2B5EF4-FFF2-40B4-BE49-F238E27FC236}">
                <a16:creationId xmlns:a16="http://schemas.microsoft.com/office/drawing/2014/main" id="{53701675-2FB4-4947-8AF3-ECFA4A92636F}"/>
              </a:ext>
            </a:extLst>
          </p:cNvPr>
          <p:cNvSpPr>
            <a:spLocks noGrp="1"/>
          </p:cNvSpPr>
          <p:nvPr>
            <p:ph idx="1"/>
          </p:nvPr>
        </p:nvSpPr>
        <p:spPr>
          <a:xfrm>
            <a:off x="200026" y="1476376"/>
            <a:ext cx="7029450" cy="5267324"/>
          </a:xfrm>
        </p:spPr>
        <p:txBody>
          <a:bodyPr>
            <a:normAutofit fontScale="92500" lnSpcReduction="20000"/>
          </a:bodyPr>
          <a:lstStyle/>
          <a:p>
            <a:pPr marL="0" indent="0">
              <a:buNone/>
            </a:pPr>
            <a:r>
              <a:rPr lang="en-US" dirty="0">
                <a:solidFill>
                  <a:schemeClr val="bg1"/>
                </a:solidFill>
              </a:rPr>
              <a:t>The loss of Sicily caused the Italian government to force Benito Mussolini to give up his position as the dictator of Italy.  Mussolini was force to give up his power and arrested by the King.</a:t>
            </a:r>
          </a:p>
          <a:p>
            <a:pPr marL="0" indent="0">
              <a:buNone/>
            </a:pPr>
            <a:endParaRPr lang="en-US" dirty="0">
              <a:solidFill>
                <a:schemeClr val="bg1"/>
              </a:solidFill>
            </a:endParaRPr>
          </a:p>
          <a:p>
            <a:pPr marL="0" indent="0">
              <a:buNone/>
            </a:pPr>
            <a:r>
              <a:rPr lang="en-US" dirty="0">
                <a:solidFill>
                  <a:schemeClr val="bg1"/>
                </a:solidFill>
              </a:rPr>
              <a:t>Mussolini was forced into exile from Italy, but before he made it out of the country, he was captured by angry Italian citizens, tortured and killed along with his family.</a:t>
            </a:r>
          </a:p>
          <a:p>
            <a:pPr marL="0" indent="0">
              <a:buNone/>
            </a:pPr>
            <a:endParaRPr lang="en-US" dirty="0">
              <a:solidFill>
                <a:schemeClr val="bg1"/>
              </a:solidFill>
            </a:endParaRPr>
          </a:p>
          <a:p>
            <a:pPr marL="0" indent="0">
              <a:buNone/>
            </a:pPr>
            <a:r>
              <a:rPr lang="en-US" dirty="0">
                <a:solidFill>
                  <a:schemeClr val="bg1"/>
                </a:solidFill>
              </a:rPr>
              <a:t>The Italians surrendered to the Allied forces.</a:t>
            </a:r>
          </a:p>
          <a:p>
            <a:pPr marL="0" indent="0">
              <a:buNone/>
            </a:pPr>
            <a:endParaRPr lang="en-US" dirty="0">
              <a:solidFill>
                <a:schemeClr val="bg1"/>
              </a:solidFill>
            </a:endParaRPr>
          </a:p>
          <a:p>
            <a:pPr marL="0" indent="0">
              <a:buNone/>
            </a:pPr>
            <a:r>
              <a:rPr lang="en-US" dirty="0">
                <a:solidFill>
                  <a:schemeClr val="bg1"/>
                </a:solidFill>
              </a:rPr>
              <a:t>Italians thought this would be the end of the war for them, but that did not happen.</a:t>
            </a:r>
          </a:p>
        </p:txBody>
      </p:sp>
      <p:pic>
        <p:nvPicPr>
          <p:cNvPr id="4098" name="Picture 2" descr="1943 New York Daily News front page reporting the resignation of ...">
            <a:extLst>
              <a:ext uri="{FF2B5EF4-FFF2-40B4-BE49-F238E27FC236}">
                <a16:creationId xmlns:a16="http://schemas.microsoft.com/office/drawing/2014/main" id="{AB911B7D-DBD2-44A6-BCB5-9DA7398D2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9476" y="2819063"/>
            <a:ext cx="2617333" cy="392463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enito Mussolini (Italian Dictator) - On This Day">
            <a:extLst>
              <a:ext uri="{FF2B5EF4-FFF2-40B4-BE49-F238E27FC236}">
                <a16:creationId xmlns:a16="http://schemas.microsoft.com/office/drawing/2014/main" id="{E2D426FB-46CE-48F0-8678-25BA2A29AA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892" y="404813"/>
            <a:ext cx="1714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137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4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4B66B-24EB-4235-A942-F828DE277F59}"/>
              </a:ext>
            </a:extLst>
          </p:cNvPr>
          <p:cNvSpPr>
            <a:spLocks noGrp="1"/>
          </p:cNvSpPr>
          <p:nvPr>
            <p:ph type="title"/>
          </p:nvPr>
        </p:nvSpPr>
        <p:spPr>
          <a:xfrm>
            <a:off x="838200" y="365125"/>
            <a:ext cx="10515600" cy="1044575"/>
          </a:xfrm>
        </p:spPr>
        <p:txBody>
          <a:bodyPr/>
          <a:lstStyle/>
          <a:p>
            <a:r>
              <a:rPr lang="en-US" b="1" u="sng" dirty="0">
                <a:solidFill>
                  <a:schemeClr val="bg1"/>
                </a:solidFill>
              </a:rPr>
              <a:t>Hitler Tries for Control in Italy</a:t>
            </a:r>
          </a:p>
        </p:txBody>
      </p:sp>
      <p:sp>
        <p:nvSpPr>
          <p:cNvPr id="3" name="Content Placeholder 2">
            <a:extLst>
              <a:ext uri="{FF2B5EF4-FFF2-40B4-BE49-F238E27FC236}">
                <a16:creationId xmlns:a16="http://schemas.microsoft.com/office/drawing/2014/main" id="{B4911466-EB19-4748-AFA1-9E028027C440}"/>
              </a:ext>
            </a:extLst>
          </p:cNvPr>
          <p:cNvSpPr>
            <a:spLocks noGrp="1"/>
          </p:cNvSpPr>
          <p:nvPr>
            <p:ph idx="1"/>
          </p:nvPr>
        </p:nvSpPr>
        <p:spPr>
          <a:xfrm>
            <a:off x="247650" y="1409700"/>
            <a:ext cx="7061781" cy="5000625"/>
          </a:xfrm>
          <a:solidFill>
            <a:srgbClr val="740000"/>
          </a:solidFill>
        </p:spPr>
        <p:txBody>
          <a:bodyPr/>
          <a:lstStyle/>
          <a:p>
            <a:pPr marL="0" indent="0">
              <a:buNone/>
            </a:pPr>
            <a:r>
              <a:rPr lang="en-US" dirty="0">
                <a:solidFill>
                  <a:schemeClr val="bg1"/>
                </a:solidFill>
              </a:rPr>
              <a:t>Hitler wanted to stop the Allied Powers in Italy to keep them from making it into Germany.</a:t>
            </a:r>
          </a:p>
          <a:p>
            <a:pPr marL="0" indent="0">
              <a:buNone/>
            </a:pPr>
            <a:endParaRPr lang="en-US" dirty="0">
              <a:solidFill>
                <a:schemeClr val="bg1"/>
              </a:solidFill>
            </a:endParaRPr>
          </a:p>
          <a:p>
            <a:pPr marL="0" indent="0">
              <a:buNone/>
            </a:pPr>
            <a:r>
              <a:rPr lang="en-US" dirty="0">
                <a:solidFill>
                  <a:schemeClr val="bg1"/>
                </a:solidFill>
              </a:rPr>
              <a:t>One of the most hard fought battles in Italy took place in a city called Anzio, just south of Rome.  The battle lasted 4 months and was a huge loss in soldiers for both sides.  </a:t>
            </a:r>
          </a:p>
          <a:p>
            <a:pPr marL="0" indent="0">
              <a:buNone/>
            </a:pPr>
            <a:endParaRPr lang="en-US" dirty="0">
              <a:solidFill>
                <a:schemeClr val="bg1"/>
              </a:solidFill>
            </a:endParaRPr>
          </a:p>
          <a:p>
            <a:pPr marL="0" indent="0">
              <a:buNone/>
            </a:pPr>
            <a:r>
              <a:rPr lang="en-US" dirty="0">
                <a:solidFill>
                  <a:schemeClr val="bg1"/>
                </a:solidFill>
              </a:rPr>
              <a:t>It took the Allied Powers until 1945 to finally take control of Italy from the Nazis.</a:t>
            </a:r>
          </a:p>
        </p:txBody>
      </p:sp>
      <p:pic>
        <p:nvPicPr>
          <p:cNvPr id="4" name="Picture 2" descr="Eamonn Ashe on Twitter: &quot;#OnThisDay — 11 May 1944: Allied forces ...">
            <a:extLst>
              <a:ext uri="{FF2B5EF4-FFF2-40B4-BE49-F238E27FC236}">
                <a16:creationId xmlns:a16="http://schemas.microsoft.com/office/drawing/2014/main" id="{81405434-BCC2-45D1-BE7C-8EC1385541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9431" y="2116137"/>
            <a:ext cx="4044369" cy="3205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419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32000" b="-3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7465-94D0-4DB7-AC71-008A6D2CEF5C}"/>
              </a:ext>
            </a:extLst>
          </p:cNvPr>
          <p:cNvSpPr>
            <a:spLocks noGrp="1"/>
          </p:cNvSpPr>
          <p:nvPr>
            <p:ph type="title"/>
          </p:nvPr>
        </p:nvSpPr>
        <p:spPr>
          <a:xfrm>
            <a:off x="104775" y="666750"/>
            <a:ext cx="3933825" cy="1885950"/>
          </a:xfrm>
          <a:solidFill>
            <a:schemeClr val="bg2">
              <a:lumMod val="75000"/>
            </a:schemeClr>
          </a:solidFill>
        </p:spPr>
        <p:txBody>
          <a:bodyPr>
            <a:noAutofit/>
          </a:bodyPr>
          <a:lstStyle/>
          <a:p>
            <a:r>
              <a:rPr lang="en-US" sz="6000" b="1" dirty="0">
                <a:solidFill>
                  <a:schemeClr val="bg1"/>
                </a:solidFill>
              </a:rPr>
              <a:t>Tuskegee Airmen</a:t>
            </a:r>
          </a:p>
        </p:txBody>
      </p:sp>
      <p:sp>
        <p:nvSpPr>
          <p:cNvPr id="3" name="Content Placeholder 2">
            <a:extLst>
              <a:ext uri="{FF2B5EF4-FFF2-40B4-BE49-F238E27FC236}">
                <a16:creationId xmlns:a16="http://schemas.microsoft.com/office/drawing/2014/main" id="{8820ACFD-A21E-46D8-BEEF-BA6B5912387B}"/>
              </a:ext>
            </a:extLst>
          </p:cNvPr>
          <p:cNvSpPr>
            <a:spLocks noGrp="1"/>
          </p:cNvSpPr>
          <p:nvPr>
            <p:ph idx="1"/>
          </p:nvPr>
        </p:nvSpPr>
        <p:spPr>
          <a:xfrm>
            <a:off x="104775" y="3962400"/>
            <a:ext cx="10972799" cy="2719387"/>
          </a:xfrm>
          <a:solidFill>
            <a:schemeClr val="bg2">
              <a:lumMod val="75000"/>
            </a:schemeClr>
          </a:solidFill>
        </p:spPr>
        <p:txBody>
          <a:bodyPr>
            <a:normAutofit fontScale="62500" lnSpcReduction="20000"/>
          </a:bodyPr>
          <a:lstStyle/>
          <a:p>
            <a:pPr marL="0" indent="0">
              <a:buNone/>
            </a:pPr>
            <a:r>
              <a:rPr lang="en-US" sz="3100" b="1" dirty="0">
                <a:solidFill>
                  <a:schemeClr val="bg1"/>
                </a:solidFill>
              </a:rPr>
              <a:t>The Tuskegee Airmen were a group of all black air force pilots that were in segregated groups.  </a:t>
            </a:r>
          </a:p>
          <a:p>
            <a:pPr marL="0" indent="0">
              <a:buNone/>
            </a:pPr>
            <a:endParaRPr lang="en-US" sz="3100" b="1" dirty="0">
              <a:solidFill>
                <a:schemeClr val="bg1"/>
              </a:solidFill>
            </a:endParaRPr>
          </a:p>
          <a:p>
            <a:pPr marL="0" indent="0">
              <a:buNone/>
            </a:pPr>
            <a:r>
              <a:rPr lang="en-US" sz="3100" b="1" dirty="0">
                <a:solidFill>
                  <a:schemeClr val="bg1"/>
                </a:solidFill>
              </a:rPr>
              <a:t>They trained at Tuskegee Air Force Base in Tuskegee, Alabama.</a:t>
            </a:r>
          </a:p>
          <a:p>
            <a:pPr marL="0" indent="0">
              <a:buNone/>
            </a:pPr>
            <a:endParaRPr lang="en-US" sz="3100" b="1" dirty="0">
              <a:solidFill>
                <a:schemeClr val="bg1"/>
              </a:solidFill>
            </a:endParaRPr>
          </a:p>
          <a:p>
            <a:pPr marL="0" indent="0">
              <a:buNone/>
            </a:pPr>
            <a:r>
              <a:rPr lang="en-US" sz="3100" b="1" dirty="0">
                <a:solidFill>
                  <a:schemeClr val="bg1"/>
                </a:solidFill>
              </a:rPr>
              <a:t>They faced strong discrimination that made them have to prove themselves as pilots much more strongly than any other pilots.</a:t>
            </a:r>
          </a:p>
          <a:p>
            <a:pPr marL="0" indent="0">
              <a:buNone/>
            </a:pPr>
            <a:endParaRPr lang="en-US" dirty="0">
              <a:solidFill>
                <a:schemeClr val="bg1"/>
              </a:solidFill>
            </a:endParaRPr>
          </a:p>
          <a:p>
            <a:pPr marL="0" indent="0">
              <a:buNone/>
            </a:pPr>
            <a:r>
              <a:rPr lang="en-US" dirty="0">
                <a:solidFill>
                  <a:schemeClr val="bg1"/>
                </a:solidFill>
                <a:hlinkClick r:id="rId4"/>
              </a:rPr>
              <a:t>Tuskegee Airmen</a:t>
            </a:r>
            <a:endParaRPr lang="en-US" dirty="0">
              <a:solidFill>
                <a:schemeClr val="bg1"/>
              </a:solidFill>
            </a:endParaRPr>
          </a:p>
        </p:txBody>
      </p:sp>
    </p:spTree>
    <p:extLst>
      <p:ext uri="{BB962C8B-B14F-4D97-AF65-F5344CB8AC3E}">
        <p14:creationId xmlns:p14="http://schemas.microsoft.com/office/powerpoint/2010/main" val="2991273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20000" b="-2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2E9A9-76C0-49A9-8169-24228F7FBFA1}"/>
              </a:ext>
            </a:extLst>
          </p:cNvPr>
          <p:cNvSpPr>
            <a:spLocks noGrp="1"/>
          </p:cNvSpPr>
          <p:nvPr>
            <p:ph type="title"/>
          </p:nvPr>
        </p:nvSpPr>
        <p:spPr>
          <a:xfrm>
            <a:off x="838200" y="365126"/>
            <a:ext cx="10515600" cy="15875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B7AAA8FA-276E-4F58-9BDB-E90AC6D2A3CC}"/>
              </a:ext>
            </a:extLst>
          </p:cNvPr>
          <p:cNvSpPr>
            <a:spLocks noGrp="1"/>
          </p:cNvSpPr>
          <p:nvPr>
            <p:ph idx="1"/>
          </p:nvPr>
        </p:nvSpPr>
        <p:spPr>
          <a:xfrm>
            <a:off x="238125" y="2000249"/>
            <a:ext cx="3867149" cy="4176713"/>
          </a:xfrm>
          <a:solidFill>
            <a:schemeClr val="bg1">
              <a:lumMod val="50000"/>
            </a:schemeClr>
          </a:solidFill>
        </p:spPr>
        <p:txBody>
          <a:bodyPr>
            <a:normAutofit lnSpcReduction="10000"/>
          </a:bodyPr>
          <a:lstStyle/>
          <a:p>
            <a:pPr marL="0" indent="0">
              <a:buNone/>
            </a:pPr>
            <a:r>
              <a:rPr lang="en-US" b="1" dirty="0">
                <a:solidFill>
                  <a:schemeClr val="bg1"/>
                </a:solidFill>
              </a:rPr>
              <a:t>The Tuskegee Airmen had its first victory in combat flying battles over Sicily, Italy and destroying an enemy aircraft carrier. </a:t>
            </a:r>
          </a:p>
          <a:p>
            <a:pPr marL="0" indent="0">
              <a:buNone/>
            </a:pPr>
            <a:endParaRPr lang="en-US" b="1" dirty="0">
              <a:solidFill>
                <a:schemeClr val="bg1"/>
              </a:solidFill>
            </a:endParaRPr>
          </a:p>
          <a:p>
            <a:pPr marL="0" indent="0">
              <a:buNone/>
            </a:pPr>
            <a:r>
              <a:rPr lang="en-US" b="1" dirty="0">
                <a:solidFill>
                  <a:schemeClr val="bg1"/>
                </a:solidFill>
              </a:rPr>
              <a:t>It became one of the most decorated squadrons of the entire war.</a:t>
            </a:r>
          </a:p>
        </p:txBody>
      </p:sp>
    </p:spTree>
    <p:extLst>
      <p:ext uri="{BB962C8B-B14F-4D97-AF65-F5344CB8AC3E}">
        <p14:creationId xmlns:p14="http://schemas.microsoft.com/office/powerpoint/2010/main" val="523094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7D888-359B-47DA-88CE-0AA6AB1B3C58}"/>
              </a:ext>
            </a:extLst>
          </p:cNvPr>
          <p:cNvSpPr>
            <a:spLocks noGrp="1"/>
          </p:cNvSpPr>
          <p:nvPr>
            <p:ph type="title"/>
          </p:nvPr>
        </p:nvSpPr>
        <p:spPr>
          <a:xfrm>
            <a:off x="150920" y="1"/>
            <a:ext cx="11202880" cy="1003176"/>
          </a:xfrm>
        </p:spPr>
        <p:txBody>
          <a:bodyPr/>
          <a:lstStyle/>
          <a:p>
            <a:r>
              <a:rPr lang="en-US" b="1" u="sng" dirty="0"/>
              <a:t>The Allies Liberate Europe</a:t>
            </a:r>
          </a:p>
        </p:txBody>
      </p:sp>
      <p:sp>
        <p:nvSpPr>
          <p:cNvPr id="3" name="Content Placeholder 2">
            <a:extLst>
              <a:ext uri="{FF2B5EF4-FFF2-40B4-BE49-F238E27FC236}">
                <a16:creationId xmlns:a16="http://schemas.microsoft.com/office/drawing/2014/main" id="{BA2227DD-0203-4E95-A1CE-601D38DCC84A}"/>
              </a:ext>
            </a:extLst>
          </p:cNvPr>
          <p:cNvSpPr>
            <a:spLocks noGrp="1"/>
          </p:cNvSpPr>
          <p:nvPr>
            <p:ph idx="1"/>
          </p:nvPr>
        </p:nvSpPr>
        <p:spPr>
          <a:xfrm>
            <a:off x="221942" y="923278"/>
            <a:ext cx="6098959" cy="5752730"/>
          </a:xfrm>
        </p:spPr>
        <p:txBody>
          <a:bodyPr>
            <a:normAutofit fontScale="92500" lnSpcReduction="10000"/>
          </a:bodyPr>
          <a:lstStyle/>
          <a:p>
            <a:pPr marL="0" indent="0">
              <a:buNone/>
            </a:pPr>
            <a:r>
              <a:rPr lang="en-US" b="1" dirty="0"/>
              <a:t>At the same time that the Allied Powers were fighting to take control of Italy from Hitler’s Germany, the Allies were also planning to invade France and free Western Europe from Nazi control.</a:t>
            </a:r>
          </a:p>
          <a:p>
            <a:pPr marL="0" indent="0">
              <a:buNone/>
            </a:pPr>
            <a:endParaRPr lang="en-US" b="1" dirty="0"/>
          </a:p>
          <a:p>
            <a:pPr marL="0" indent="0">
              <a:buNone/>
            </a:pPr>
            <a:r>
              <a:rPr lang="en-US" b="1" dirty="0"/>
              <a:t>General Eisenhower was put in command of the largest combined military invasion in history.</a:t>
            </a:r>
          </a:p>
          <a:p>
            <a:pPr marL="0" indent="0">
              <a:buNone/>
            </a:pPr>
            <a:endParaRPr lang="en-US" b="1" dirty="0"/>
          </a:p>
          <a:p>
            <a:pPr marL="0" indent="0">
              <a:buNone/>
            </a:pPr>
            <a:r>
              <a:rPr lang="en-US" b="1" dirty="0"/>
              <a:t>Countries Involved in the Invasion to Liberate France:  U.S.A., France, Great Britain, Canada, Australia, Norway, Poland, Belgium, Czechoslovakia, Greece, the Netherlands, and New Zealand</a:t>
            </a:r>
          </a:p>
          <a:p>
            <a:pPr marL="0" indent="0">
              <a:buNone/>
            </a:pPr>
            <a:endParaRPr lang="en-US" dirty="0"/>
          </a:p>
          <a:p>
            <a:pPr marL="0" indent="0">
              <a:buNone/>
            </a:pPr>
            <a:endParaRPr lang="en-US" dirty="0"/>
          </a:p>
        </p:txBody>
      </p:sp>
      <p:pic>
        <p:nvPicPr>
          <p:cNvPr id="9218" name="Picture 2" descr="D-Day – Operation Overlord Twitter Group Build – Flash, Sprue ...">
            <a:extLst>
              <a:ext uri="{FF2B5EF4-FFF2-40B4-BE49-F238E27FC236}">
                <a16:creationId xmlns:a16="http://schemas.microsoft.com/office/drawing/2014/main" id="{DA94C0C9-90F0-4798-B841-8436FBC6B8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6032" y="1003177"/>
            <a:ext cx="3624997" cy="4105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062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0763F-354A-49CF-BBF0-BD6A2905F1EA}"/>
              </a:ext>
            </a:extLst>
          </p:cNvPr>
          <p:cNvSpPr>
            <a:spLocks noGrp="1"/>
          </p:cNvSpPr>
          <p:nvPr>
            <p:ph type="title"/>
          </p:nvPr>
        </p:nvSpPr>
        <p:spPr>
          <a:xfrm>
            <a:off x="304800" y="171451"/>
            <a:ext cx="6143625" cy="742950"/>
          </a:xfrm>
        </p:spPr>
        <p:txBody>
          <a:bodyPr>
            <a:normAutofit/>
          </a:bodyPr>
          <a:lstStyle/>
          <a:p>
            <a:r>
              <a:rPr lang="en-US" b="1" u="sng" dirty="0"/>
              <a:t>Keeping the Mission Secret</a:t>
            </a:r>
          </a:p>
        </p:txBody>
      </p:sp>
      <p:sp>
        <p:nvSpPr>
          <p:cNvPr id="3" name="Content Placeholder 2">
            <a:extLst>
              <a:ext uri="{FF2B5EF4-FFF2-40B4-BE49-F238E27FC236}">
                <a16:creationId xmlns:a16="http://schemas.microsoft.com/office/drawing/2014/main" id="{3DF66769-C822-40D7-B246-282AF08BE64E}"/>
              </a:ext>
            </a:extLst>
          </p:cNvPr>
          <p:cNvSpPr>
            <a:spLocks noGrp="1"/>
          </p:cNvSpPr>
          <p:nvPr>
            <p:ph idx="1"/>
          </p:nvPr>
        </p:nvSpPr>
        <p:spPr>
          <a:xfrm>
            <a:off x="152400" y="1095374"/>
            <a:ext cx="6296025" cy="5686425"/>
          </a:xfrm>
        </p:spPr>
        <p:txBody>
          <a:bodyPr>
            <a:normAutofit lnSpcReduction="10000"/>
          </a:bodyPr>
          <a:lstStyle/>
          <a:p>
            <a:pPr marL="0" indent="0">
              <a:buNone/>
            </a:pPr>
            <a:r>
              <a:rPr lang="en-US" dirty="0"/>
              <a:t>In order to keep the plan a secret and mislead Hitler as to the Allied plans, the Allied Powers set up a fake camp that made it look like they were preparing an invasion from a different place than the real plans.</a:t>
            </a:r>
          </a:p>
          <a:p>
            <a:pPr marL="0" indent="0">
              <a:buNone/>
            </a:pPr>
            <a:endParaRPr lang="en-US" dirty="0"/>
          </a:p>
          <a:p>
            <a:pPr marL="0" indent="0">
              <a:buNone/>
            </a:pPr>
            <a:r>
              <a:rPr lang="en-US" dirty="0"/>
              <a:t>The fake camp was farther up the eastern coast of England, making it seem like the invasion would come at the closest point that the camp was to France in a place called Calais, which was far east </a:t>
            </a:r>
            <a:r>
              <a:rPr lang="en-US"/>
              <a:t>of the real </a:t>
            </a:r>
            <a:r>
              <a:rPr lang="en-US" dirty="0"/>
              <a:t>planned invasion area of Normandy, France.</a:t>
            </a:r>
          </a:p>
        </p:txBody>
      </p:sp>
      <p:pic>
        <p:nvPicPr>
          <p:cNvPr id="4" name="Picture 2" descr="How The Ghost Army Of World War II Helped The Allies Invade Normandy">
            <a:extLst>
              <a:ext uri="{FF2B5EF4-FFF2-40B4-BE49-F238E27FC236}">
                <a16:creationId xmlns:a16="http://schemas.microsoft.com/office/drawing/2014/main" id="{3D2FEB2B-C201-4008-9AA7-09C3BD022A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8425" y="4510086"/>
            <a:ext cx="2638137" cy="21764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eception Plans - D-Day">
            <a:extLst>
              <a:ext uri="{FF2B5EF4-FFF2-40B4-BE49-F238E27FC236}">
                <a16:creationId xmlns:a16="http://schemas.microsoft.com/office/drawing/2014/main" id="{B1B98409-09F1-470F-A344-B04BA11D03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0" y="914401"/>
            <a:ext cx="3383000" cy="3041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271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794B6-12A4-4CE5-9156-993BC2E12109}"/>
              </a:ext>
            </a:extLst>
          </p:cNvPr>
          <p:cNvSpPr>
            <a:spLocks noGrp="1"/>
          </p:cNvSpPr>
          <p:nvPr>
            <p:ph type="title"/>
          </p:nvPr>
        </p:nvSpPr>
        <p:spPr>
          <a:xfrm>
            <a:off x="161926" y="365126"/>
            <a:ext cx="5010150" cy="701674"/>
          </a:xfrm>
        </p:spPr>
        <p:txBody>
          <a:bodyPr>
            <a:normAutofit fontScale="90000"/>
          </a:bodyPr>
          <a:lstStyle/>
          <a:p>
            <a:r>
              <a:rPr lang="en-US" b="1" u="sng" dirty="0">
                <a:solidFill>
                  <a:schemeClr val="bg1"/>
                </a:solidFill>
              </a:rPr>
              <a:t>General George Patton</a:t>
            </a:r>
          </a:p>
        </p:txBody>
      </p:sp>
      <p:sp>
        <p:nvSpPr>
          <p:cNvPr id="5" name="Content Placeholder 4">
            <a:extLst>
              <a:ext uri="{FF2B5EF4-FFF2-40B4-BE49-F238E27FC236}">
                <a16:creationId xmlns:a16="http://schemas.microsoft.com/office/drawing/2014/main" id="{15D11C36-2D63-43D2-857E-334FB31A17C5}"/>
              </a:ext>
            </a:extLst>
          </p:cNvPr>
          <p:cNvSpPr>
            <a:spLocks noGrp="1"/>
          </p:cNvSpPr>
          <p:nvPr>
            <p:ph idx="1"/>
          </p:nvPr>
        </p:nvSpPr>
        <p:spPr>
          <a:xfrm>
            <a:off x="161926" y="1495425"/>
            <a:ext cx="9906000" cy="4681538"/>
          </a:xfrm>
        </p:spPr>
        <p:txBody>
          <a:bodyPr>
            <a:normAutofit fontScale="70000" lnSpcReduction="20000"/>
          </a:bodyPr>
          <a:lstStyle/>
          <a:p>
            <a:pPr marL="0" indent="0">
              <a:buNone/>
            </a:pPr>
            <a:r>
              <a:rPr lang="en-US" b="1" dirty="0">
                <a:solidFill>
                  <a:schemeClr val="bg1"/>
                </a:solidFill>
              </a:rPr>
              <a:t>In 1944, the top and most highly respected military field leader</a:t>
            </a:r>
          </a:p>
          <a:p>
            <a:pPr marL="0" indent="0">
              <a:buNone/>
            </a:pPr>
            <a:r>
              <a:rPr lang="en-US" b="1" dirty="0">
                <a:solidFill>
                  <a:schemeClr val="bg1"/>
                </a:solidFill>
              </a:rPr>
              <a:t> was General George Patton.  </a:t>
            </a:r>
          </a:p>
          <a:p>
            <a:pPr marL="0" indent="0">
              <a:buNone/>
            </a:pPr>
            <a:endParaRPr lang="en-US" b="1" dirty="0">
              <a:solidFill>
                <a:schemeClr val="bg1"/>
              </a:solidFill>
            </a:endParaRPr>
          </a:p>
          <a:p>
            <a:pPr marL="0" indent="0">
              <a:buNone/>
            </a:pPr>
            <a:r>
              <a:rPr lang="en-US" b="1" dirty="0">
                <a:solidFill>
                  <a:schemeClr val="bg1"/>
                </a:solidFill>
              </a:rPr>
              <a:t>Patton was known for his military strategy and tough attitude.  </a:t>
            </a:r>
          </a:p>
          <a:p>
            <a:pPr marL="0" indent="0">
              <a:buNone/>
            </a:pPr>
            <a:endParaRPr lang="en-US" b="1" dirty="0">
              <a:solidFill>
                <a:schemeClr val="bg1"/>
              </a:solidFill>
            </a:endParaRPr>
          </a:p>
          <a:p>
            <a:pPr marL="0" indent="0">
              <a:buNone/>
            </a:pPr>
            <a:r>
              <a:rPr lang="en-US" b="1" dirty="0">
                <a:solidFill>
                  <a:schemeClr val="bg1"/>
                </a:solidFill>
              </a:rPr>
              <a:t>He would have been the leader expected to lead the invasion of Europe, but just before the mission was planned, he was reported to have physically abused one of the soldiers under his command because the soldiers was not meeting his training expectations.</a:t>
            </a:r>
          </a:p>
          <a:p>
            <a:pPr marL="0" indent="0">
              <a:buNone/>
            </a:pPr>
            <a:endParaRPr lang="en-US" b="1" dirty="0">
              <a:solidFill>
                <a:schemeClr val="bg1"/>
              </a:solidFill>
            </a:endParaRPr>
          </a:p>
          <a:p>
            <a:pPr marL="0" indent="0">
              <a:buNone/>
            </a:pPr>
            <a:r>
              <a:rPr lang="en-US" b="1" dirty="0">
                <a:solidFill>
                  <a:schemeClr val="bg1"/>
                </a:solidFill>
              </a:rPr>
              <a:t>Because of the world would have its attention on the invasion after it happened, the U.S. military did not want to look bad to the public by the story of Patton’s misbehavior getting out in the papers, so he was not chosen to lead the invasion.</a:t>
            </a:r>
          </a:p>
          <a:p>
            <a:pPr marL="0" indent="0">
              <a:buNone/>
            </a:pPr>
            <a:endParaRPr lang="en-US" b="1" dirty="0">
              <a:solidFill>
                <a:schemeClr val="bg1"/>
              </a:solidFill>
            </a:endParaRPr>
          </a:p>
          <a:p>
            <a:pPr marL="0" indent="0">
              <a:buNone/>
            </a:pPr>
            <a:r>
              <a:rPr lang="en-US" b="1" dirty="0">
                <a:solidFill>
                  <a:schemeClr val="bg1"/>
                </a:solidFill>
              </a:rPr>
              <a:t>Instead, Patton was used as a decoy and put in charge of the false based that was set up to mislead Hitler.  Hitler would have been convinced that wherever Patton was based would be the site that the invasion would come from.</a:t>
            </a:r>
          </a:p>
        </p:txBody>
      </p:sp>
      <p:pic>
        <p:nvPicPr>
          <p:cNvPr id="8" name="Picture 2" descr="Gen. George Patton through the eyes of his aide – WW2: The Big One">
            <a:extLst>
              <a:ext uri="{FF2B5EF4-FFF2-40B4-BE49-F238E27FC236}">
                <a16:creationId xmlns:a16="http://schemas.microsoft.com/office/drawing/2014/main" id="{B6BA2F49-7CA5-4560-BA33-60EAF4888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8719" y="152400"/>
            <a:ext cx="2342505" cy="2948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878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7149F-5B6D-4967-9A61-C54910B7EFFB}"/>
              </a:ext>
            </a:extLst>
          </p:cNvPr>
          <p:cNvSpPr>
            <a:spLocks noGrp="1"/>
          </p:cNvSpPr>
          <p:nvPr>
            <p:ph type="title"/>
          </p:nvPr>
        </p:nvSpPr>
        <p:spPr>
          <a:xfrm>
            <a:off x="71022" y="133351"/>
            <a:ext cx="7215603" cy="1171574"/>
          </a:xfrm>
        </p:spPr>
        <p:txBody>
          <a:bodyPr>
            <a:normAutofit fontScale="90000"/>
          </a:bodyPr>
          <a:lstStyle/>
          <a:p>
            <a:r>
              <a:rPr lang="en-US" sz="8000" b="1" u="sng" dirty="0">
                <a:solidFill>
                  <a:schemeClr val="bg1"/>
                </a:solidFill>
              </a:rPr>
              <a:t>Operation Overlord</a:t>
            </a:r>
          </a:p>
        </p:txBody>
      </p:sp>
      <p:sp>
        <p:nvSpPr>
          <p:cNvPr id="4" name="Content Placeholder 3">
            <a:extLst>
              <a:ext uri="{FF2B5EF4-FFF2-40B4-BE49-F238E27FC236}">
                <a16:creationId xmlns:a16="http://schemas.microsoft.com/office/drawing/2014/main" id="{C5771EF6-319E-407C-8088-0F6C4B9019FC}"/>
              </a:ext>
            </a:extLst>
          </p:cNvPr>
          <p:cNvSpPr>
            <a:spLocks noGrp="1"/>
          </p:cNvSpPr>
          <p:nvPr>
            <p:ph idx="1"/>
          </p:nvPr>
        </p:nvSpPr>
        <p:spPr>
          <a:xfrm>
            <a:off x="71022" y="1825625"/>
            <a:ext cx="5882104" cy="4351338"/>
          </a:xfrm>
        </p:spPr>
        <p:txBody>
          <a:bodyPr>
            <a:normAutofit fontScale="92500"/>
          </a:bodyPr>
          <a:lstStyle/>
          <a:p>
            <a:pPr marL="0" indent="0">
              <a:buNone/>
            </a:pPr>
            <a:r>
              <a:rPr lang="en-US" dirty="0">
                <a:solidFill>
                  <a:schemeClr val="bg1"/>
                </a:solidFill>
              </a:rPr>
              <a:t>On June 6, 1944, the invasion code named “Operation Overlord” began.  It became known as D-Day or the 1</a:t>
            </a:r>
            <a:r>
              <a:rPr lang="en-US" baseline="30000" dirty="0">
                <a:solidFill>
                  <a:schemeClr val="bg1"/>
                </a:solidFill>
              </a:rPr>
              <a:t>st</a:t>
            </a:r>
            <a:r>
              <a:rPr lang="en-US" dirty="0">
                <a:solidFill>
                  <a:schemeClr val="bg1"/>
                </a:solidFill>
              </a:rPr>
              <a:t> day of the invasion.</a:t>
            </a:r>
          </a:p>
          <a:p>
            <a:pPr marL="0" indent="0">
              <a:buNone/>
            </a:pPr>
            <a:endParaRPr lang="en-US" dirty="0">
              <a:solidFill>
                <a:schemeClr val="bg1"/>
              </a:solidFill>
            </a:endParaRPr>
          </a:p>
          <a:p>
            <a:pPr marL="0" indent="0">
              <a:buNone/>
            </a:pPr>
            <a:r>
              <a:rPr lang="en-US" dirty="0">
                <a:solidFill>
                  <a:schemeClr val="bg1"/>
                </a:solidFill>
              </a:rPr>
              <a:t>Three divisions of paratroopers, soldiers who would parachute into an area, landed behind the German military lines to attack from the inland areas, while the rest of the invasion would occur along the coast of France near Normandy.</a:t>
            </a:r>
          </a:p>
        </p:txBody>
      </p:sp>
      <p:pic>
        <p:nvPicPr>
          <p:cNvPr id="1026" name="Picture 2" descr="Omaha Beach | World War II | Britannica">
            <a:extLst>
              <a:ext uri="{FF2B5EF4-FFF2-40B4-BE49-F238E27FC236}">
                <a16:creationId xmlns:a16="http://schemas.microsoft.com/office/drawing/2014/main" id="{CDAEFE83-2FD6-4F4E-A4E7-FDC88C07CF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9050" y="1039910"/>
            <a:ext cx="4167188" cy="29613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Day Might Not Have Happened Without This Woman">
            <a:extLst>
              <a:ext uri="{FF2B5EF4-FFF2-40B4-BE49-F238E27FC236}">
                <a16:creationId xmlns:a16="http://schemas.microsoft.com/office/drawing/2014/main" id="{DC5AAEDB-A00F-4F28-B6DA-37E5985CB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8569" y="4001294"/>
            <a:ext cx="3394075" cy="2648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607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CD8C3-1B61-4A8C-BA13-F5F7C8D48E63}"/>
              </a:ext>
            </a:extLst>
          </p:cNvPr>
          <p:cNvSpPr>
            <a:spLocks noGrp="1"/>
          </p:cNvSpPr>
          <p:nvPr>
            <p:ph type="title"/>
          </p:nvPr>
        </p:nvSpPr>
        <p:spPr>
          <a:solidFill>
            <a:srgbClr val="FF0000"/>
          </a:solidFill>
        </p:spPr>
        <p:txBody>
          <a:bodyPr>
            <a:normAutofit/>
          </a:bodyPr>
          <a:lstStyle/>
          <a:p>
            <a:pPr algn="ctr"/>
            <a:r>
              <a:rPr lang="en-US" sz="4800" b="1" u="sng" dirty="0"/>
              <a:t>The United States and Britain Join Forces</a:t>
            </a:r>
          </a:p>
        </p:txBody>
      </p:sp>
      <p:sp>
        <p:nvSpPr>
          <p:cNvPr id="3" name="Content Placeholder 2">
            <a:extLst>
              <a:ext uri="{FF2B5EF4-FFF2-40B4-BE49-F238E27FC236}">
                <a16:creationId xmlns:a16="http://schemas.microsoft.com/office/drawing/2014/main" id="{AB42259E-F5AD-49B9-9D3A-044C6639E890}"/>
              </a:ext>
            </a:extLst>
          </p:cNvPr>
          <p:cNvSpPr>
            <a:spLocks noGrp="1"/>
          </p:cNvSpPr>
          <p:nvPr>
            <p:ph idx="1"/>
          </p:nvPr>
        </p:nvSpPr>
        <p:spPr>
          <a:solidFill>
            <a:srgbClr val="0070C0"/>
          </a:solidFill>
        </p:spPr>
        <p:txBody>
          <a:bodyPr/>
          <a:lstStyle/>
          <a:p>
            <a:pPr marL="0" indent="0">
              <a:buNone/>
            </a:pPr>
            <a:r>
              <a:rPr lang="en-US" dirty="0"/>
              <a:t>In a meeting at the White House between President Roosevelt and Prime Minister Winston Churchill, it was decided that the Germany and Italy were the bigger threat to both England and the U.S.</a:t>
            </a:r>
          </a:p>
          <a:p>
            <a:pPr marL="0" indent="0">
              <a:buNone/>
            </a:pPr>
            <a:endParaRPr lang="en-US" dirty="0"/>
          </a:p>
          <a:p>
            <a:pPr marL="0" indent="0">
              <a:buNone/>
            </a:pPr>
            <a:r>
              <a:rPr lang="en-US" dirty="0"/>
              <a:t>Even though the U.S. would be involving its military with defeating Japan in the Pacific Ocean, its biggest focus would be on the war in Europe.</a:t>
            </a:r>
          </a:p>
        </p:txBody>
      </p:sp>
    </p:spTree>
    <p:extLst>
      <p:ext uri="{BB962C8B-B14F-4D97-AF65-F5344CB8AC3E}">
        <p14:creationId xmlns:p14="http://schemas.microsoft.com/office/powerpoint/2010/main" val="1759658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20A92-144B-48A7-A94A-B8B3E6E869A3}"/>
              </a:ext>
            </a:extLst>
          </p:cNvPr>
          <p:cNvSpPr>
            <a:spLocks noGrp="1"/>
          </p:cNvSpPr>
          <p:nvPr>
            <p:ph type="title"/>
          </p:nvPr>
        </p:nvSpPr>
        <p:spPr>
          <a:xfrm>
            <a:off x="838200" y="337106"/>
            <a:ext cx="10515600" cy="1012299"/>
          </a:xfrm>
        </p:spPr>
        <p:txBody>
          <a:bodyPr>
            <a:normAutofit/>
          </a:bodyPr>
          <a:lstStyle/>
          <a:p>
            <a:r>
              <a:rPr lang="en-US" b="1" u="sng" dirty="0">
                <a:solidFill>
                  <a:schemeClr val="bg1"/>
                </a:solidFill>
              </a:rPr>
              <a:t>Invasion From the Beach</a:t>
            </a:r>
          </a:p>
        </p:txBody>
      </p:sp>
      <p:pic>
        <p:nvPicPr>
          <p:cNvPr id="4" name="Picture 4" descr="DDay Crossword Mystery">
            <a:extLst>
              <a:ext uri="{FF2B5EF4-FFF2-40B4-BE49-F238E27FC236}">
                <a16:creationId xmlns:a16="http://schemas.microsoft.com/office/drawing/2014/main" id="{D623F3D3-B986-452A-9BB7-5B1495E9875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22598" y="343513"/>
            <a:ext cx="3326427" cy="26052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Day">
            <a:extLst>
              <a:ext uri="{FF2B5EF4-FFF2-40B4-BE49-F238E27FC236}">
                <a16:creationId xmlns:a16="http://schemas.microsoft.com/office/drawing/2014/main" id="{32E7C80F-20D7-4CA6-921C-18D2927EDE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441" y="3429000"/>
            <a:ext cx="5638800" cy="32194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0AB8B82-15E8-426E-92BA-1FE4E7D047D4}"/>
              </a:ext>
            </a:extLst>
          </p:cNvPr>
          <p:cNvSpPr txBox="1"/>
          <p:nvPr/>
        </p:nvSpPr>
        <p:spPr>
          <a:xfrm>
            <a:off x="150920" y="1349404"/>
            <a:ext cx="6134470" cy="5170646"/>
          </a:xfrm>
          <a:prstGeom prst="rect">
            <a:avLst/>
          </a:prstGeom>
          <a:noFill/>
        </p:spPr>
        <p:txBody>
          <a:bodyPr wrap="square" rtlCol="0">
            <a:spAutoFit/>
          </a:bodyPr>
          <a:lstStyle/>
          <a:p>
            <a:r>
              <a:rPr lang="en-US" sz="2200" dirty="0">
                <a:solidFill>
                  <a:schemeClr val="bg1"/>
                </a:solidFill>
              </a:rPr>
              <a:t>The Allies fought on the beaches of Normandy, France for 7 days.  The surprise attack along the beaches still faced much enemy fire.  </a:t>
            </a:r>
          </a:p>
          <a:p>
            <a:endParaRPr lang="en-US" sz="2200" dirty="0">
              <a:solidFill>
                <a:schemeClr val="bg1"/>
              </a:solidFill>
            </a:endParaRPr>
          </a:p>
          <a:p>
            <a:r>
              <a:rPr lang="en-US" sz="2200" dirty="0">
                <a:solidFill>
                  <a:schemeClr val="bg1"/>
                </a:solidFill>
              </a:rPr>
              <a:t>The position of the Axis Powers made it very difficult for the Allies to get onto the beaches.  </a:t>
            </a:r>
          </a:p>
          <a:p>
            <a:endParaRPr lang="en-US" sz="2200" dirty="0">
              <a:solidFill>
                <a:schemeClr val="bg1"/>
              </a:solidFill>
            </a:endParaRPr>
          </a:p>
          <a:p>
            <a:r>
              <a:rPr lang="en-US" sz="2200" dirty="0">
                <a:solidFill>
                  <a:schemeClr val="bg1"/>
                </a:solidFill>
              </a:rPr>
              <a:t>The Axis Powers had the advantage because they were set up along the hills and cliffs that overlooked the beaches.  </a:t>
            </a:r>
          </a:p>
          <a:p>
            <a:endParaRPr lang="en-US" sz="2200" dirty="0">
              <a:solidFill>
                <a:schemeClr val="bg1"/>
              </a:solidFill>
            </a:endParaRPr>
          </a:p>
          <a:p>
            <a:r>
              <a:rPr lang="en-US" sz="2200" dirty="0">
                <a:solidFill>
                  <a:schemeClr val="bg1"/>
                </a:solidFill>
              </a:rPr>
              <a:t>It was the amount of men and machinery that the Allies had that finally allowed them to take control over the coast of France, even though they took great loss of life to do so.</a:t>
            </a:r>
          </a:p>
        </p:txBody>
      </p:sp>
    </p:spTree>
    <p:extLst>
      <p:ext uri="{BB962C8B-B14F-4D97-AF65-F5344CB8AC3E}">
        <p14:creationId xmlns:p14="http://schemas.microsoft.com/office/powerpoint/2010/main" val="1362218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33B5E-1ED1-4F8D-AC1F-31F277C901F9}"/>
              </a:ext>
            </a:extLst>
          </p:cNvPr>
          <p:cNvSpPr>
            <a:spLocks noGrp="1"/>
          </p:cNvSpPr>
          <p:nvPr>
            <p:ph type="title"/>
          </p:nvPr>
        </p:nvSpPr>
        <p:spPr>
          <a:xfrm flipV="1">
            <a:off x="838200" y="319406"/>
            <a:ext cx="10515600" cy="45719"/>
          </a:xfrm>
        </p:spPr>
        <p:txBody>
          <a:bodyPr>
            <a:normAutofit fontScale="90000"/>
          </a:bodyPr>
          <a:lstStyle/>
          <a:p>
            <a:endParaRPr lang="en-US"/>
          </a:p>
        </p:txBody>
      </p:sp>
      <p:pic>
        <p:nvPicPr>
          <p:cNvPr id="1026" name="Picture 2" descr="D-Day: The Allies Invade Europe | The National WWII Museum | New ...">
            <a:extLst>
              <a:ext uri="{FF2B5EF4-FFF2-40B4-BE49-F238E27FC236}">
                <a16:creationId xmlns:a16="http://schemas.microsoft.com/office/drawing/2014/main" id="{B5184AE5-5D29-45CC-91B7-862F98D9731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01100" y="1109735"/>
            <a:ext cx="2628900"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019: the 75th anniversary of the D-Day Invasion in France">
            <a:extLst>
              <a:ext uri="{FF2B5EF4-FFF2-40B4-BE49-F238E27FC236}">
                <a16:creationId xmlns:a16="http://schemas.microsoft.com/office/drawing/2014/main" id="{3AA63A5A-F750-44F9-9A95-102217189D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406" y="3352615"/>
            <a:ext cx="5508594" cy="24100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1374611-3640-47CF-B5D8-82EC9AF06D06}"/>
              </a:ext>
            </a:extLst>
          </p:cNvPr>
          <p:cNvSpPr/>
          <p:nvPr/>
        </p:nvSpPr>
        <p:spPr>
          <a:xfrm>
            <a:off x="280571" y="648070"/>
            <a:ext cx="8863429" cy="923330"/>
          </a:xfrm>
          <a:prstGeom prst="rect">
            <a:avLst/>
          </a:prstGeom>
        </p:spPr>
        <p:txBody>
          <a:bodyPr wrap="square">
            <a:spAutoFit/>
          </a:bodyPr>
          <a:lstStyle/>
          <a:p>
            <a:r>
              <a:rPr lang="en-US" dirty="0">
                <a:hlinkClick r:id="rId4"/>
              </a:rPr>
              <a:t>D-Day Troops Face Unthinkable Odds Video</a:t>
            </a:r>
          </a:p>
          <a:p>
            <a:endParaRPr lang="en-US" dirty="0">
              <a:hlinkClick r:id="rId4"/>
            </a:endParaRPr>
          </a:p>
          <a:p>
            <a:r>
              <a:rPr lang="en-US" dirty="0">
                <a:hlinkClick r:id="rId4"/>
              </a:rPr>
              <a:t>https://www.history.com/topics/world-war-ii/d-day-allied-invasion-at-normandy-video</a:t>
            </a:r>
            <a:endParaRPr lang="en-US" dirty="0"/>
          </a:p>
        </p:txBody>
      </p:sp>
    </p:spTree>
    <p:extLst>
      <p:ext uri="{BB962C8B-B14F-4D97-AF65-F5344CB8AC3E}">
        <p14:creationId xmlns:p14="http://schemas.microsoft.com/office/powerpoint/2010/main" val="1363206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4A18-CA93-4272-99AA-3E3199085A13}"/>
              </a:ext>
            </a:extLst>
          </p:cNvPr>
          <p:cNvSpPr>
            <a:spLocks noGrp="1"/>
          </p:cNvSpPr>
          <p:nvPr>
            <p:ph type="title"/>
          </p:nvPr>
        </p:nvSpPr>
        <p:spPr>
          <a:xfrm>
            <a:off x="247650" y="365125"/>
            <a:ext cx="8105775" cy="720725"/>
          </a:xfrm>
        </p:spPr>
        <p:txBody>
          <a:bodyPr>
            <a:normAutofit fontScale="90000"/>
          </a:bodyPr>
          <a:lstStyle/>
          <a:p>
            <a:r>
              <a:rPr lang="en-US" sz="6600" b="1" u="sng" dirty="0">
                <a:solidFill>
                  <a:schemeClr val="bg1"/>
                </a:solidFill>
              </a:rPr>
              <a:t>Liberation of Paris, France</a:t>
            </a:r>
          </a:p>
        </p:txBody>
      </p:sp>
      <p:sp>
        <p:nvSpPr>
          <p:cNvPr id="3" name="Content Placeholder 2">
            <a:extLst>
              <a:ext uri="{FF2B5EF4-FFF2-40B4-BE49-F238E27FC236}">
                <a16:creationId xmlns:a16="http://schemas.microsoft.com/office/drawing/2014/main" id="{3D09D747-A7CD-4F27-95EC-4B7FD684AF65}"/>
              </a:ext>
            </a:extLst>
          </p:cNvPr>
          <p:cNvSpPr>
            <a:spLocks noGrp="1"/>
          </p:cNvSpPr>
          <p:nvPr>
            <p:ph idx="1"/>
          </p:nvPr>
        </p:nvSpPr>
        <p:spPr>
          <a:xfrm>
            <a:off x="85725" y="1276350"/>
            <a:ext cx="6143625" cy="4900613"/>
          </a:xfrm>
        </p:spPr>
        <p:txBody>
          <a:bodyPr/>
          <a:lstStyle/>
          <a:p>
            <a:pPr marL="0" indent="0">
              <a:buNone/>
            </a:pPr>
            <a:r>
              <a:rPr lang="en-US" dirty="0">
                <a:solidFill>
                  <a:schemeClr val="bg1"/>
                </a:solidFill>
              </a:rPr>
              <a:t>In August 1944, General George Patton led his Third Army division into the area around the Seine River on a mission to free the capital city of Paris, France.</a:t>
            </a:r>
          </a:p>
          <a:p>
            <a:pPr marL="0" indent="0">
              <a:buNone/>
            </a:pPr>
            <a:endParaRPr lang="en-US" dirty="0">
              <a:solidFill>
                <a:schemeClr val="bg1"/>
              </a:solidFill>
            </a:endParaRPr>
          </a:p>
          <a:p>
            <a:pPr marL="0" indent="0">
              <a:buNone/>
            </a:pPr>
            <a:r>
              <a:rPr lang="en-US" dirty="0">
                <a:solidFill>
                  <a:schemeClr val="bg1"/>
                </a:solidFill>
              </a:rPr>
              <a:t>By September 1944, the Allied Forces had freed France, Belgium, and Luxembourg from the control of Nazi Germany.</a:t>
            </a:r>
          </a:p>
          <a:p>
            <a:pPr marL="0" indent="0">
              <a:buNone/>
            </a:pPr>
            <a:endParaRPr lang="en-US" dirty="0">
              <a:solidFill>
                <a:schemeClr val="bg1"/>
              </a:solidFill>
            </a:endParaRPr>
          </a:p>
          <a:p>
            <a:pPr marL="0" indent="0">
              <a:buNone/>
            </a:pPr>
            <a:endParaRPr lang="en-US" dirty="0">
              <a:solidFill>
                <a:schemeClr val="bg1"/>
              </a:solidFill>
            </a:endParaRPr>
          </a:p>
        </p:txBody>
      </p:sp>
      <p:pic>
        <p:nvPicPr>
          <p:cNvPr id="2050" name="Picture 2" descr="Europe Map | Maps of Europe">
            <a:extLst>
              <a:ext uri="{FF2B5EF4-FFF2-40B4-BE49-F238E27FC236}">
                <a16:creationId xmlns:a16="http://schemas.microsoft.com/office/drawing/2014/main" id="{7DB23BF9-C63E-47CB-A103-DCBF83759E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3404" y="1276349"/>
            <a:ext cx="4960871" cy="4332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300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7000"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EB7FE-C856-4EB3-BB91-ACB231CA7688}"/>
              </a:ext>
            </a:extLst>
          </p:cNvPr>
          <p:cNvSpPr>
            <a:spLocks noGrp="1"/>
          </p:cNvSpPr>
          <p:nvPr>
            <p:ph type="title"/>
          </p:nvPr>
        </p:nvSpPr>
        <p:spPr>
          <a:xfrm>
            <a:off x="7058024" y="365126"/>
            <a:ext cx="4381501" cy="749300"/>
          </a:xfrm>
          <a:solidFill>
            <a:schemeClr val="bg1"/>
          </a:solidFill>
        </p:spPr>
        <p:txBody>
          <a:bodyPr/>
          <a:lstStyle/>
          <a:p>
            <a:r>
              <a:rPr lang="en-US" b="1" u="sng" dirty="0"/>
              <a:t>Battle of the Bulge</a:t>
            </a:r>
          </a:p>
        </p:txBody>
      </p:sp>
      <p:sp>
        <p:nvSpPr>
          <p:cNvPr id="3" name="Content Placeholder 2">
            <a:extLst>
              <a:ext uri="{FF2B5EF4-FFF2-40B4-BE49-F238E27FC236}">
                <a16:creationId xmlns:a16="http://schemas.microsoft.com/office/drawing/2014/main" id="{7D68E310-667F-4BBD-ACE4-DB90D8DF214C}"/>
              </a:ext>
            </a:extLst>
          </p:cNvPr>
          <p:cNvSpPr>
            <a:spLocks noGrp="1"/>
          </p:cNvSpPr>
          <p:nvPr>
            <p:ph idx="1"/>
          </p:nvPr>
        </p:nvSpPr>
        <p:spPr>
          <a:xfrm>
            <a:off x="7058025" y="1825625"/>
            <a:ext cx="4762500" cy="4351338"/>
          </a:xfrm>
          <a:solidFill>
            <a:schemeClr val="bg1"/>
          </a:solidFill>
        </p:spPr>
        <p:txBody>
          <a:bodyPr>
            <a:normAutofit fontScale="85000" lnSpcReduction="20000"/>
          </a:bodyPr>
          <a:lstStyle/>
          <a:p>
            <a:pPr marL="0" indent="0">
              <a:buNone/>
            </a:pPr>
            <a:r>
              <a:rPr lang="en-US" dirty="0"/>
              <a:t>In December 1944, 8 German tank divisions broke through American lines along an 80 mile section of the front in the Ardennes Forest along the border of Belgium and Germany.</a:t>
            </a:r>
          </a:p>
          <a:p>
            <a:pPr marL="0" indent="0">
              <a:buNone/>
            </a:pPr>
            <a:endParaRPr lang="en-US" dirty="0"/>
          </a:p>
          <a:p>
            <a:pPr marL="0" indent="0">
              <a:buNone/>
            </a:pPr>
            <a:r>
              <a:rPr lang="en-US" dirty="0"/>
              <a:t>The area of the German breakthrough created a bulge, or bump, in the Allied lines, leading to the battle’s name.</a:t>
            </a:r>
          </a:p>
          <a:p>
            <a:pPr marL="0" indent="0">
              <a:buNone/>
            </a:pPr>
            <a:endParaRPr lang="en-US" dirty="0"/>
          </a:p>
          <a:p>
            <a:pPr marL="0" indent="0">
              <a:buNone/>
            </a:pPr>
            <a:r>
              <a:rPr lang="en-US" dirty="0"/>
              <a:t>Hitler was trying to stop the Allies from advancing into Germany.</a:t>
            </a:r>
          </a:p>
          <a:p>
            <a:pPr marL="0" indent="0">
              <a:buNone/>
            </a:pPr>
            <a:endParaRPr lang="en-US" dirty="0"/>
          </a:p>
        </p:txBody>
      </p:sp>
    </p:spTree>
    <p:extLst>
      <p:ext uri="{BB962C8B-B14F-4D97-AF65-F5344CB8AC3E}">
        <p14:creationId xmlns:p14="http://schemas.microsoft.com/office/powerpoint/2010/main" val="164316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7000"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54906-A08A-496A-9EAD-AB3493D042E1}"/>
              </a:ext>
            </a:extLst>
          </p:cNvPr>
          <p:cNvSpPr>
            <a:spLocks noGrp="1"/>
          </p:cNvSpPr>
          <p:nvPr>
            <p:ph type="title"/>
          </p:nvPr>
        </p:nvSpPr>
        <p:spPr>
          <a:xfrm>
            <a:off x="66676" y="95251"/>
            <a:ext cx="6029324" cy="1595438"/>
          </a:xfrm>
          <a:solidFill>
            <a:schemeClr val="bg1"/>
          </a:solidFill>
        </p:spPr>
        <p:txBody>
          <a:bodyPr>
            <a:normAutofit fontScale="90000"/>
          </a:bodyPr>
          <a:lstStyle/>
          <a:p>
            <a:r>
              <a:rPr lang="en-US" b="1" u="sng" dirty="0"/>
              <a:t>Battle of the Bulge is the Beginning of the End for Germany</a:t>
            </a:r>
          </a:p>
        </p:txBody>
      </p:sp>
      <p:sp>
        <p:nvSpPr>
          <p:cNvPr id="3" name="Content Placeholder 2">
            <a:extLst>
              <a:ext uri="{FF2B5EF4-FFF2-40B4-BE49-F238E27FC236}">
                <a16:creationId xmlns:a16="http://schemas.microsoft.com/office/drawing/2014/main" id="{713A3480-5C09-49F3-9D51-CEF865C66A82}"/>
              </a:ext>
            </a:extLst>
          </p:cNvPr>
          <p:cNvSpPr>
            <a:spLocks noGrp="1"/>
          </p:cNvSpPr>
          <p:nvPr>
            <p:ph idx="1"/>
          </p:nvPr>
        </p:nvSpPr>
        <p:spPr>
          <a:xfrm>
            <a:off x="180975" y="2076449"/>
            <a:ext cx="8181975" cy="4100513"/>
          </a:xfrm>
          <a:solidFill>
            <a:schemeClr val="bg1"/>
          </a:solidFill>
        </p:spPr>
        <p:txBody>
          <a:bodyPr>
            <a:normAutofit fontScale="77500" lnSpcReduction="20000"/>
          </a:bodyPr>
          <a:lstStyle/>
          <a:p>
            <a:r>
              <a:rPr lang="en-US" dirty="0"/>
              <a:t>Lasting six brutal weeks, from December 16, 1944, to January 25, 1945, the assault, also called the Battle of the Ardennes, took place during frigid weather conditions, with some 30 German divisions attacking battle-fatigued American troops across 85 miles of the densely wooded Ardennes Forest.</a:t>
            </a:r>
          </a:p>
          <a:p>
            <a:r>
              <a:rPr lang="en-US" dirty="0"/>
              <a:t>As the Germans drove into the Ardennes, the Allied line took on the appearance of a large bulge, giving rise to the battle’s name. The battle proved to be the costliest ever fought by the U.S. Army, which suffered over 100,000 casualties. The formerly serene, wooded region of Ardennes was hacked into chaos by fighting as the Americans dug in against the German Army.</a:t>
            </a:r>
          </a:p>
          <a:p>
            <a:endParaRPr lang="en-US" dirty="0"/>
          </a:p>
          <a:p>
            <a:r>
              <a:rPr lang="en-US" dirty="0"/>
              <a:t>The Allied victory in the Battle of the Bulge allowed the Allied Forces to enter Germany and eventually take Berlin, Germany’s capital.</a:t>
            </a:r>
          </a:p>
          <a:p>
            <a:endParaRPr lang="en-US" dirty="0"/>
          </a:p>
        </p:txBody>
      </p:sp>
    </p:spTree>
    <p:extLst>
      <p:ext uri="{BB962C8B-B14F-4D97-AF65-F5344CB8AC3E}">
        <p14:creationId xmlns:p14="http://schemas.microsoft.com/office/powerpoint/2010/main" val="576903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4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FD0D4-BC2A-4E9E-AD96-30E090BD9314}"/>
              </a:ext>
            </a:extLst>
          </p:cNvPr>
          <p:cNvSpPr>
            <a:spLocks noGrp="1"/>
          </p:cNvSpPr>
          <p:nvPr>
            <p:ph type="title"/>
          </p:nvPr>
        </p:nvSpPr>
        <p:spPr>
          <a:xfrm>
            <a:off x="838200" y="382587"/>
            <a:ext cx="10515600" cy="596900"/>
          </a:xfrm>
          <a:solidFill>
            <a:srgbClr val="740000"/>
          </a:solidFill>
        </p:spPr>
        <p:txBody>
          <a:bodyPr>
            <a:noAutofit/>
          </a:bodyPr>
          <a:lstStyle/>
          <a:p>
            <a:pPr algn="ctr"/>
            <a:r>
              <a:rPr lang="en-US" sz="6000" b="1" u="sng" dirty="0">
                <a:solidFill>
                  <a:schemeClr val="bg1"/>
                </a:solidFill>
              </a:rPr>
              <a:t>The Death Of Hitler</a:t>
            </a:r>
          </a:p>
        </p:txBody>
      </p:sp>
      <p:sp>
        <p:nvSpPr>
          <p:cNvPr id="3" name="Content Placeholder 2">
            <a:extLst>
              <a:ext uri="{FF2B5EF4-FFF2-40B4-BE49-F238E27FC236}">
                <a16:creationId xmlns:a16="http://schemas.microsoft.com/office/drawing/2014/main" id="{511C59CE-312F-4FE1-B949-A20590D1F7C4}"/>
              </a:ext>
            </a:extLst>
          </p:cNvPr>
          <p:cNvSpPr>
            <a:spLocks noGrp="1"/>
          </p:cNvSpPr>
          <p:nvPr>
            <p:ph idx="1"/>
          </p:nvPr>
        </p:nvSpPr>
        <p:spPr>
          <a:xfrm>
            <a:off x="838200" y="1514475"/>
            <a:ext cx="10515600" cy="4662488"/>
          </a:xfrm>
          <a:solidFill>
            <a:srgbClr val="740000"/>
          </a:solidFill>
        </p:spPr>
        <p:txBody>
          <a:bodyPr/>
          <a:lstStyle/>
          <a:p>
            <a:pPr marL="0" indent="0">
              <a:buNone/>
            </a:pPr>
            <a:r>
              <a:rPr lang="en-US" dirty="0">
                <a:solidFill>
                  <a:schemeClr val="bg1"/>
                </a:solidFill>
              </a:rPr>
              <a:t>On April 15, 1945, the Soviet Army entered Berlin.</a:t>
            </a:r>
          </a:p>
          <a:p>
            <a:pPr marL="0" indent="0">
              <a:buNone/>
            </a:pPr>
            <a:endParaRPr lang="en-US" dirty="0">
              <a:solidFill>
                <a:schemeClr val="bg1"/>
              </a:solidFill>
            </a:endParaRPr>
          </a:p>
          <a:p>
            <a:pPr marL="0" indent="0">
              <a:buNone/>
            </a:pPr>
            <a:r>
              <a:rPr lang="en-US" dirty="0">
                <a:solidFill>
                  <a:schemeClr val="bg1"/>
                </a:solidFill>
              </a:rPr>
              <a:t>Just before the Allied Powers would be able to capture him, Hitler and his new wife, Eva Braun, committed suicide.  </a:t>
            </a:r>
          </a:p>
          <a:p>
            <a:pPr marL="0" indent="0">
              <a:buNone/>
            </a:pPr>
            <a:endParaRPr lang="en-US" dirty="0">
              <a:solidFill>
                <a:schemeClr val="bg1"/>
              </a:solidFill>
            </a:endParaRPr>
          </a:p>
          <a:p>
            <a:pPr marL="0" indent="0">
              <a:buNone/>
            </a:pPr>
            <a:r>
              <a:rPr lang="en-US" dirty="0">
                <a:solidFill>
                  <a:schemeClr val="bg1"/>
                </a:solidFill>
              </a:rPr>
              <a:t>Hitler shot himself in the head and his wife took poison.  To avoid disgrace, Hitler had ordered his soldiers to burn his body after his death.</a:t>
            </a:r>
          </a:p>
          <a:p>
            <a:endParaRPr lang="en-US" dirty="0"/>
          </a:p>
        </p:txBody>
      </p:sp>
    </p:spTree>
    <p:extLst>
      <p:ext uri="{BB962C8B-B14F-4D97-AF65-F5344CB8AC3E}">
        <p14:creationId xmlns:p14="http://schemas.microsoft.com/office/powerpoint/2010/main" val="3561025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4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C59F9-3864-4A4D-87C0-9DB03F319A05}"/>
              </a:ext>
            </a:extLst>
          </p:cNvPr>
          <p:cNvSpPr>
            <a:spLocks noGrp="1"/>
          </p:cNvSpPr>
          <p:nvPr>
            <p:ph type="title"/>
          </p:nvPr>
        </p:nvSpPr>
        <p:spPr>
          <a:xfrm>
            <a:off x="838200" y="365125"/>
            <a:ext cx="10515600" cy="758825"/>
          </a:xfrm>
        </p:spPr>
        <p:txBody>
          <a:bodyPr>
            <a:normAutofit fontScale="90000"/>
          </a:bodyPr>
          <a:lstStyle/>
          <a:p>
            <a:r>
              <a:rPr lang="en-US" sz="5400" b="1" u="sng" dirty="0">
                <a:solidFill>
                  <a:schemeClr val="bg1"/>
                </a:solidFill>
              </a:rPr>
              <a:t>Unconditional Surrender</a:t>
            </a:r>
          </a:p>
        </p:txBody>
      </p:sp>
      <p:sp>
        <p:nvSpPr>
          <p:cNvPr id="3" name="Content Placeholder 2">
            <a:extLst>
              <a:ext uri="{FF2B5EF4-FFF2-40B4-BE49-F238E27FC236}">
                <a16:creationId xmlns:a16="http://schemas.microsoft.com/office/drawing/2014/main" id="{BAE6B04A-8763-4FCC-9F93-043A5C5A3BF1}"/>
              </a:ext>
            </a:extLst>
          </p:cNvPr>
          <p:cNvSpPr>
            <a:spLocks noGrp="1"/>
          </p:cNvSpPr>
          <p:nvPr>
            <p:ph idx="1"/>
          </p:nvPr>
        </p:nvSpPr>
        <p:spPr>
          <a:xfrm>
            <a:off x="104775" y="1285875"/>
            <a:ext cx="6972300" cy="4891088"/>
          </a:xfrm>
          <a:solidFill>
            <a:srgbClr val="740000"/>
          </a:solidFill>
        </p:spPr>
        <p:txBody>
          <a:bodyPr/>
          <a:lstStyle/>
          <a:p>
            <a:pPr marL="0" indent="0">
              <a:buNone/>
            </a:pPr>
            <a:r>
              <a:rPr lang="en-US" dirty="0">
                <a:solidFill>
                  <a:schemeClr val="bg1"/>
                </a:solidFill>
              </a:rPr>
              <a:t>One week after the death of Hitler, American General Eisenhower accepted the unconditional surrender of the German army and the Nazi government, the Third Reich.</a:t>
            </a:r>
          </a:p>
          <a:p>
            <a:pPr marL="0" indent="0">
              <a:buNone/>
            </a:pPr>
            <a:endParaRPr lang="en-US" dirty="0">
              <a:solidFill>
                <a:schemeClr val="bg1"/>
              </a:solidFill>
            </a:endParaRPr>
          </a:p>
          <a:p>
            <a:pPr marL="0" indent="0">
              <a:buNone/>
            </a:pPr>
            <a:r>
              <a:rPr lang="en-US" dirty="0">
                <a:solidFill>
                  <a:schemeClr val="bg1"/>
                </a:solidFill>
              </a:rPr>
              <a:t>May 8, 1945 became known as V-E Day, which stands for Victory in Europe.</a:t>
            </a:r>
          </a:p>
        </p:txBody>
      </p:sp>
      <p:pic>
        <p:nvPicPr>
          <p:cNvPr id="3074" name="Picture 2" descr="May 7, 1945 | Nazi Germany Surrenders in World War II - The New ...">
            <a:extLst>
              <a:ext uri="{FF2B5EF4-FFF2-40B4-BE49-F238E27FC236}">
                <a16:creationId xmlns:a16="http://schemas.microsoft.com/office/drawing/2014/main" id="{5107F248-8E7F-40E4-AFF8-A6E165FD35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4324" y="504825"/>
            <a:ext cx="3228975" cy="21526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1945 May 7 Wwii Newspaper *ve Day Germany Surrenders War End ...">
            <a:extLst>
              <a:ext uri="{FF2B5EF4-FFF2-40B4-BE49-F238E27FC236}">
                <a16:creationId xmlns:a16="http://schemas.microsoft.com/office/drawing/2014/main" id="{52EA7FDD-E1BB-4359-8785-E2F74D3295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4324" y="2923162"/>
            <a:ext cx="2909888" cy="3430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423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E5BB8-E537-491D-A4F3-415E22469B24}"/>
              </a:ext>
            </a:extLst>
          </p:cNvPr>
          <p:cNvSpPr>
            <a:spLocks noGrp="1"/>
          </p:cNvSpPr>
          <p:nvPr>
            <p:ph type="title"/>
          </p:nvPr>
        </p:nvSpPr>
        <p:spPr>
          <a:xfrm>
            <a:off x="762000" y="327025"/>
            <a:ext cx="7781925" cy="1325563"/>
          </a:xfrm>
          <a:solidFill>
            <a:srgbClr val="C00000"/>
          </a:solidFill>
        </p:spPr>
        <p:txBody>
          <a:bodyPr/>
          <a:lstStyle/>
          <a:p>
            <a:pPr algn="ctr"/>
            <a:r>
              <a:rPr lang="en-US" b="1" u="sng" dirty="0">
                <a:solidFill>
                  <a:schemeClr val="bg1"/>
                </a:solidFill>
              </a:rPr>
              <a:t>The Death of President Roosevelt</a:t>
            </a:r>
          </a:p>
        </p:txBody>
      </p:sp>
      <p:sp>
        <p:nvSpPr>
          <p:cNvPr id="3" name="Content Placeholder 2">
            <a:extLst>
              <a:ext uri="{FF2B5EF4-FFF2-40B4-BE49-F238E27FC236}">
                <a16:creationId xmlns:a16="http://schemas.microsoft.com/office/drawing/2014/main" id="{DD124DCE-32EC-4FE0-8124-77E87644B2BB}"/>
              </a:ext>
            </a:extLst>
          </p:cNvPr>
          <p:cNvSpPr>
            <a:spLocks noGrp="1"/>
          </p:cNvSpPr>
          <p:nvPr>
            <p:ph idx="1"/>
          </p:nvPr>
        </p:nvSpPr>
        <p:spPr>
          <a:solidFill>
            <a:srgbClr val="000066"/>
          </a:solidFill>
        </p:spPr>
        <p:txBody>
          <a:bodyPr/>
          <a:lstStyle/>
          <a:p>
            <a:pPr marL="0" indent="0">
              <a:buNone/>
            </a:pPr>
            <a:r>
              <a:rPr lang="en-US" dirty="0">
                <a:solidFill>
                  <a:schemeClr val="bg1"/>
                </a:solidFill>
              </a:rPr>
              <a:t>On April 12, 1945, President Franklin Delano Roosevelt had a stroke and died. </a:t>
            </a:r>
          </a:p>
          <a:p>
            <a:pPr marL="0" indent="0">
              <a:buNone/>
            </a:pPr>
            <a:endParaRPr lang="en-US" dirty="0">
              <a:solidFill>
                <a:schemeClr val="bg1"/>
              </a:solidFill>
            </a:endParaRPr>
          </a:p>
          <a:p>
            <a:pPr marL="0" indent="0">
              <a:buNone/>
            </a:pPr>
            <a:r>
              <a:rPr lang="en-US" dirty="0">
                <a:solidFill>
                  <a:schemeClr val="bg1"/>
                </a:solidFill>
              </a:rPr>
              <a:t>He did not live to see the end of the war.</a:t>
            </a:r>
          </a:p>
          <a:p>
            <a:pPr marL="0" indent="0">
              <a:buNone/>
            </a:pPr>
            <a:endParaRPr lang="en-US" dirty="0">
              <a:solidFill>
                <a:schemeClr val="bg1"/>
              </a:solidFill>
            </a:endParaRPr>
          </a:p>
          <a:p>
            <a:pPr marL="0" indent="0">
              <a:buNone/>
            </a:pPr>
            <a:r>
              <a:rPr lang="en-US" dirty="0">
                <a:solidFill>
                  <a:schemeClr val="bg1"/>
                </a:solidFill>
              </a:rPr>
              <a:t>That night, Vice President Harry S. Truman was sworn in as President of the United States.</a:t>
            </a:r>
          </a:p>
        </p:txBody>
      </p:sp>
    </p:spTree>
    <p:extLst>
      <p:ext uri="{BB962C8B-B14F-4D97-AF65-F5344CB8AC3E}">
        <p14:creationId xmlns:p14="http://schemas.microsoft.com/office/powerpoint/2010/main" val="1331378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B83EE-3B99-471B-AC1E-F932BFEE1C11}"/>
              </a:ext>
            </a:extLst>
          </p:cNvPr>
          <p:cNvSpPr>
            <a:spLocks noGrp="1"/>
          </p:cNvSpPr>
          <p:nvPr>
            <p:ph type="title"/>
          </p:nvPr>
        </p:nvSpPr>
        <p:spPr>
          <a:xfrm>
            <a:off x="838200" y="133350"/>
            <a:ext cx="10515600" cy="1057276"/>
          </a:xfrm>
        </p:spPr>
        <p:txBody>
          <a:bodyPr>
            <a:normAutofit fontScale="90000"/>
          </a:bodyPr>
          <a:lstStyle/>
          <a:p>
            <a:pPr algn="ctr"/>
            <a:r>
              <a:rPr lang="en-US" sz="7200" b="1" u="sng" dirty="0">
                <a:solidFill>
                  <a:schemeClr val="bg1"/>
                </a:solidFill>
              </a:rPr>
              <a:t>Battle</a:t>
            </a:r>
            <a:r>
              <a:rPr lang="en-US" sz="7200" u="sng" dirty="0">
                <a:solidFill>
                  <a:schemeClr val="bg1"/>
                </a:solidFill>
              </a:rPr>
              <a:t> </a:t>
            </a:r>
            <a:r>
              <a:rPr lang="en-US" sz="7200" b="1" u="sng" dirty="0">
                <a:solidFill>
                  <a:schemeClr val="bg1"/>
                </a:solidFill>
              </a:rPr>
              <a:t>of the Atlantic</a:t>
            </a:r>
          </a:p>
        </p:txBody>
      </p:sp>
      <p:sp>
        <p:nvSpPr>
          <p:cNvPr id="3" name="Content Placeholder 2">
            <a:extLst>
              <a:ext uri="{FF2B5EF4-FFF2-40B4-BE49-F238E27FC236}">
                <a16:creationId xmlns:a16="http://schemas.microsoft.com/office/drawing/2014/main" id="{4C411677-8969-4A00-853E-4DFC357AFE71}"/>
              </a:ext>
            </a:extLst>
          </p:cNvPr>
          <p:cNvSpPr>
            <a:spLocks noGrp="1"/>
          </p:cNvSpPr>
          <p:nvPr>
            <p:ph idx="1"/>
          </p:nvPr>
        </p:nvSpPr>
        <p:spPr>
          <a:xfrm>
            <a:off x="152400" y="1323975"/>
            <a:ext cx="8782050" cy="4843463"/>
          </a:xfrm>
        </p:spPr>
        <p:txBody>
          <a:bodyPr>
            <a:normAutofit fontScale="85000" lnSpcReduction="10000"/>
          </a:bodyPr>
          <a:lstStyle/>
          <a:p>
            <a:pPr marL="0" indent="0">
              <a:buNone/>
            </a:pPr>
            <a:r>
              <a:rPr lang="en-US" dirty="0">
                <a:solidFill>
                  <a:schemeClr val="bg1"/>
                </a:solidFill>
              </a:rPr>
              <a:t>Hitler was ordering submarine attacks along the east coast of the United States.</a:t>
            </a:r>
          </a:p>
          <a:p>
            <a:pPr marL="0" indent="0">
              <a:buNone/>
            </a:pPr>
            <a:endParaRPr lang="en-US" dirty="0">
              <a:solidFill>
                <a:schemeClr val="bg1"/>
              </a:solidFill>
            </a:endParaRPr>
          </a:p>
          <a:p>
            <a:pPr marL="0" indent="0">
              <a:buNone/>
            </a:pPr>
            <a:r>
              <a:rPr lang="en-US" dirty="0">
                <a:solidFill>
                  <a:schemeClr val="bg1"/>
                </a:solidFill>
              </a:rPr>
              <a:t>His hope was to destroy American ships before they could deliver food and war materials to Great Britain and the Soviet Union.</a:t>
            </a:r>
          </a:p>
          <a:p>
            <a:pPr marL="0" indent="0">
              <a:buNone/>
            </a:pPr>
            <a:endParaRPr lang="en-US" dirty="0">
              <a:solidFill>
                <a:schemeClr val="bg1"/>
              </a:solidFill>
            </a:endParaRPr>
          </a:p>
          <a:p>
            <a:pPr marL="0" indent="0">
              <a:buNone/>
            </a:pPr>
            <a:r>
              <a:rPr lang="en-US" dirty="0">
                <a:solidFill>
                  <a:schemeClr val="bg1"/>
                </a:solidFill>
              </a:rPr>
              <a:t>In the first four months of 1942, Hitler’s submarines sank 87 ships off the Atlantic coast.</a:t>
            </a:r>
          </a:p>
          <a:p>
            <a:pPr marL="0" indent="0">
              <a:buNone/>
            </a:pPr>
            <a:endParaRPr lang="en-US" dirty="0">
              <a:solidFill>
                <a:schemeClr val="bg1"/>
              </a:solidFill>
            </a:endParaRPr>
          </a:p>
          <a:p>
            <a:pPr marL="0" indent="0">
              <a:buNone/>
            </a:pPr>
            <a:r>
              <a:rPr lang="en-US" dirty="0">
                <a:solidFill>
                  <a:schemeClr val="bg1"/>
                </a:solidFill>
              </a:rPr>
              <a:t>By July, German wolfpacks, destroyed 681 Allied ships.</a:t>
            </a:r>
          </a:p>
          <a:p>
            <a:pPr marL="0" indent="0">
              <a:buNone/>
            </a:pPr>
            <a:endParaRPr lang="en-US" dirty="0">
              <a:solidFill>
                <a:schemeClr val="bg1"/>
              </a:solidFill>
            </a:endParaRPr>
          </a:p>
          <a:p>
            <a:pPr marL="0" indent="0">
              <a:buNone/>
            </a:pPr>
            <a:r>
              <a:rPr lang="en-US" dirty="0">
                <a:solidFill>
                  <a:schemeClr val="bg1"/>
                </a:solidFill>
              </a:rPr>
              <a:t>Wolfpack – group of German submarines that would attack together</a:t>
            </a:r>
          </a:p>
        </p:txBody>
      </p:sp>
      <p:sp>
        <p:nvSpPr>
          <p:cNvPr id="4" name="AutoShape 2" descr="WWII German Navy Wolfpack Submarine Six Uboats Photo | #173734270">
            <a:extLst>
              <a:ext uri="{FF2B5EF4-FFF2-40B4-BE49-F238E27FC236}">
                <a16:creationId xmlns:a16="http://schemas.microsoft.com/office/drawing/2014/main" id="{A6051EDA-0860-4B7A-9D98-660231D067C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12" descr="Why did the Germans use wolf pack submarine tactics in the ...">
            <a:extLst>
              <a:ext uri="{FF2B5EF4-FFF2-40B4-BE49-F238E27FC236}">
                <a16:creationId xmlns:a16="http://schemas.microsoft.com/office/drawing/2014/main" id="{C4F6D3F8-9FDD-47A5-8593-170E965329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8700" y="1176266"/>
            <a:ext cx="3257550" cy="2252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19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0ABCD-20C1-4562-9EDF-046835D80D4B}"/>
              </a:ext>
            </a:extLst>
          </p:cNvPr>
          <p:cNvSpPr>
            <a:spLocks noGrp="1"/>
          </p:cNvSpPr>
          <p:nvPr>
            <p:ph type="title"/>
          </p:nvPr>
        </p:nvSpPr>
        <p:spPr>
          <a:xfrm>
            <a:off x="838200" y="152400"/>
            <a:ext cx="10515600" cy="1000126"/>
          </a:xfrm>
          <a:solidFill>
            <a:srgbClr val="002060"/>
          </a:solidFill>
        </p:spPr>
        <p:txBody>
          <a:bodyPr>
            <a:normAutofit/>
          </a:bodyPr>
          <a:lstStyle/>
          <a:p>
            <a:r>
              <a:rPr lang="en-US" sz="4800" b="1" u="sng" dirty="0">
                <a:solidFill>
                  <a:schemeClr val="bg1"/>
                </a:solidFill>
              </a:rPr>
              <a:t>Allies Response to the Battle in the Atlantic</a:t>
            </a:r>
          </a:p>
        </p:txBody>
      </p:sp>
      <p:sp>
        <p:nvSpPr>
          <p:cNvPr id="3" name="Content Placeholder 2">
            <a:extLst>
              <a:ext uri="{FF2B5EF4-FFF2-40B4-BE49-F238E27FC236}">
                <a16:creationId xmlns:a16="http://schemas.microsoft.com/office/drawing/2014/main" id="{D7B3AA34-6922-4287-8F91-FDD6B99865D0}"/>
              </a:ext>
            </a:extLst>
          </p:cNvPr>
          <p:cNvSpPr>
            <a:spLocks noGrp="1"/>
          </p:cNvSpPr>
          <p:nvPr>
            <p:ph idx="1"/>
          </p:nvPr>
        </p:nvSpPr>
        <p:spPr>
          <a:xfrm>
            <a:off x="85726" y="1276350"/>
            <a:ext cx="9029700" cy="5429250"/>
          </a:xfrm>
          <a:solidFill>
            <a:srgbClr val="C00000"/>
          </a:solidFill>
        </p:spPr>
        <p:txBody>
          <a:bodyPr>
            <a:normAutofit fontScale="92500" lnSpcReduction="20000"/>
          </a:bodyPr>
          <a:lstStyle/>
          <a:p>
            <a:pPr marL="0" indent="0">
              <a:buNone/>
            </a:pPr>
            <a:r>
              <a:rPr lang="en-US" b="1" dirty="0">
                <a:solidFill>
                  <a:schemeClr val="bg1"/>
                </a:solidFill>
              </a:rPr>
              <a:t>In response to the German wolfpack attacks, the U.S. set up convoys of ships to protect its ships and supplies trying to make it to Europe.</a:t>
            </a:r>
          </a:p>
          <a:p>
            <a:pPr marL="0" indent="0">
              <a:buNone/>
            </a:pPr>
            <a:endParaRPr lang="en-US" b="1" dirty="0">
              <a:solidFill>
                <a:schemeClr val="bg1"/>
              </a:solidFill>
            </a:endParaRPr>
          </a:p>
          <a:p>
            <a:pPr marL="0" indent="0">
              <a:buNone/>
            </a:pPr>
            <a:r>
              <a:rPr lang="en-US" b="1" dirty="0">
                <a:solidFill>
                  <a:schemeClr val="bg1"/>
                </a:solidFill>
              </a:rPr>
              <a:t>Convoy – group of smaller ships escorting the larger supplies ships for protection.</a:t>
            </a:r>
          </a:p>
          <a:p>
            <a:pPr marL="0" indent="0">
              <a:buNone/>
            </a:pPr>
            <a:endParaRPr lang="en-US" b="1" dirty="0">
              <a:solidFill>
                <a:schemeClr val="bg1"/>
              </a:solidFill>
            </a:endParaRPr>
          </a:p>
          <a:p>
            <a:pPr marL="0" indent="0">
              <a:buNone/>
            </a:pPr>
            <a:r>
              <a:rPr lang="en-US" b="1" dirty="0">
                <a:solidFill>
                  <a:schemeClr val="bg1"/>
                </a:solidFill>
              </a:rPr>
              <a:t>The convoys had boats with sonar for detecting submarines underwater.</a:t>
            </a:r>
          </a:p>
          <a:p>
            <a:pPr marL="0" indent="0">
              <a:buNone/>
            </a:pPr>
            <a:endParaRPr lang="en-US" b="1" dirty="0">
              <a:solidFill>
                <a:schemeClr val="bg1"/>
              </a:solidFill>
            </a:endParaRPr>
          </a:p>
          <a:p>
            <a:pPr marL="0" indent="0">
              <a:buNone/>
            </a:pPr>
            <a:r>
              <a:rPr lang="en-US" b="1" dirty="0">
                <a:solidFill>
                  <a:schemeClr val="bg1"/>
                </a:solidFill>
              </a:rPr>
              <a:t>Airplanes also flew over the convoys to spot threats from the air.</a:t>
            </a:r>
          </a:p>
          <a:p>
            <a:pPr marL="0" indent="0">
              <a:buNone/>
            </a:pPr>
            <a:endParaRPr lang="en-US" b="1" dirty="0">
              <a:solidFill>
                <a:schemeClr val="bg1"/>
              </a:solidFill>
            </a:endParaRPr>
          </a:p>
          <a:p>
            <a:pPr marL="0" indent="0">
              <a:buNone/>
            </a:pPr>
            <a:r>
              <a:rPr lang="en-US" b="1" dirty="0">
                <a:solidFill>
                  <a:schemeClr val="bg1"/>
                </a:solidFill>
              </a:rPr>
              <a:t>Due to these convoys, the Allies destroyed German U-Boats (submarines) faster than the Germans could build them.</a:t>
            </a:r>
          </a:p>
        </p:txBody>
      </p:sp>
    </p:spTree>
    <p:extLst>
      <p:ext uri="{BB962C8B-B14F-4D97-AF65-F5344CB8AC3E}">
        <p14:creationId xmlns:p14="http://schemas.microsoft.com/office/powerpoint/2010/main" val="2290842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C83E-7B4E-4FC9-B97B-9AE82170D0A2}"/>
              </a:ext>
            </a:extLst>
          </p:cNvPr>
          <p:cNvSpPr>
            <a:spLocks noGrp="1"/>
          </p:cNvSpPr>
          <p:nvPr>
            <p:ph type="title"/>
          </p:nvPr>
        </p:nvSpPr>
        <p:spPr>
          <a:xfrm>
            <a:off x="285750" y="165101"/>
            <a:ext cx="11696700" cy="900220"/>
          </a:xfrm>
        </p:spPr>
        <p:txBody>
          <a:bodyPr>
            <a:noAutofit/>
          </a:bodyPr>
          <a:lstStyle/>
          <a:p>
            <a:pPr algn="ctr"/>
            <a:r>
              <a:rPr lang="en-US" sz="4800" b="1" u="sng" dirty="0">
                <a:solidFill>
                  <a:schemeClr val="bg1"/>
                </a:solidFill>
              </a:rPr>
              <a:t>The Battle of Stalingrad</a:t>
            </a:r>
          </a:p>
        </p:txBody>
      </p:sp>
      <p:sp>
        <p:nvSpPr>
          <p:cNvPr id="3" name="Content Placeholder 2">
            <a:extLst>
              <a:ext uri="{FF2B5EF4-FFF2-40B4-BE49-F238E27FC236}">
                <a16:creationId xmlns:a16="http://schemas.microsoft.com/office/drawing/2014/main" id="{19338AD3-F368-4FFB-954C-BF655D392E01}"/>
              </a:ext>
            </a:extLst>
          </p:cNvPr>
          <p:cNvSpPr>
            <a:spLocks noGrp="1"/>
          </p:cNvSpPr>
          <p:nvPr>
            <p:ph idx="1"/>
          </p:nvPr>
        </p:nvSpPr>
        <p:spPr>
          <a:xfrm>
            <a:off x="209550" y="1162975"/>
            <a:ext cx="5774000" cy="5013988"/>
          </a:xfrm>
        </p:spPr>
        <p:txBody>
          <a:bodyPr>
            <a:normAutofit fontScale="92500" lnSpcReduction="20000"/>
          </a:bodyPr>
          <a:lstStyle/>
          <a:p>
            <a:pPr marL="0" indent="0">
              <a:buNone/>
            </a:pPr>
            <a:r>
              <a:rPr lang="en-US" dirty="0">
                <a:solidFill>
                  <a:schemeClr val="bg1"/>
                </a:solidFill>
              </a:rPr>
              <a:t>The Germans had been fighting in the Soviet Union since June 1941, but in November the cold of Soviet winter stopped them from advancing just outside the Soviet Union cities of Moscow and Leningrad.</a:t>
            </a:r>
          </a:p>
          <a:p>
            <a:pPr marL="0" indent="0">
              <a:buNone/>
            </a:pPr>
            <a:endParaRPr lang="en-US" dirty="0">
              <a:solidFill>
                <a:schemeClr val="bg1"/>
              </a:solidFill>
            </a:endParaRPr>
          </a:p>
          <a:p>
            <a:pPr marL="0" indent="0">
              <a:buNone/>
            </a:pPr>
            <a:r>
              <a:rPr lang="en-US" dirty="0">
                <a:solidFill>
                  <a:schemeClr val="bg1"/>
                </a:solidFill>
              </a:rPr>
              <a:t>In the summer of 1942, Hitler invaded the southern Soviet Union to try to take control of the oil fields near the Caucasus Mountains. </a:t>
            </a:r>
          </a:p>
          <a:p>
            <a:pPr marL="0" indent="0">
              <a:buNone/>
            </a:pPr>
            <a:endParaRPr lang="en-US" dirty="0">
              <a:solidFill>
                <a:schemeClr val="bg1"/>
              </a:solidFill>
            </a:endParaRPr>
          </a:p>
          <a:p>
            <a:pPr marL="0" indent="0">
              <a:buNone/>
            </a:pPr>
            <a:r>
              <a:rPr lang="en-US" dirty="0">
                <a:solidFill>
                  <a:schemeClr val="bg1"/>
                </a:solidFill>
              </a:rPr>
              <a:t>He also wanted to destroy Stalingrad, a major industrial center for the Soviet Union.</a:t>
            </a:r>
          </a:p>
        </p:txBody>
      </p:sp>
      <p:pic>
        <p:nvPicPr>
          <p:cNvPr id="1026" name="Picture 2" descr="Soviet Union Map/Union of Soviet Socialist Republics (USSR ...">
            <a:extLst>
              <a:ext uri="{FF2B5EF4-FFF2-40B4-BE49-F238E27FC236}">
                <a16:creationId xmlns:a16="http://schemas.microsoft.com/office/drawing/2014/main" id="{7127D421-233B-43F2-87C2-CA3F486465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4100" y="1490663"/>
            <a:ext cx="2645320" cy="21084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ucasus Mountains Map Taken From The Most Popular. 9 ...">
            <a:extLst>
              <a:ext uri="{FF2B5EF4-FFF2-40B4-BE49-F238E27FC236}">
                <a16:creationId xmlns:a16="http://schemas.microsoft.com/office/drawing/2014/main" id="{FDE6DE8B-C913-4FB7-BFD3-BAA5C24023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467" y="4237793"/>
            <a:ext cx="3388584" cy="193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735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9131E-E69F-41B9-A9C2-E35A9586D5C4}"/>
              </a:ext>
            </a:extLst>
          </p:cNvPr>
          <p:cNvSpPr>
            <a:spLocks noGrp="1"/>
          </p:cNvSpPr>
          <p:nvPr>
            <p:ph type="title"/>
          </p:nvPr>
        </p:nvSpPr>
        <p:spPr>
          <a:xfrm>
            <a:off x="838200" y="365126"/>
            <a:ext cx="10515600" cy="158658"/>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98976E71-57B2-4497-8F06-B4D1C009BADC}"/>
              </a:ext>
            </a:extLst>
          </p:cNvPr>
          <p:cNvSpPr>
            <a:spLocks noGrp="1"/>
          </p:cNvSpPr>
          <p:nvPr>
            <p:ph idx="1"/>
          </p:nvPr>
        </p:nvSpPr>
        <p:spPr>
          <a:xfrm>
            <a:off x="124287" y="461639"/>
            <a:ext cx="11229513" cy="5715324"/>
          </a:xfrm>
        </p:spPr>
        <p:txBody>
          <a:bodyPr>
            <a:normAutofit/>
          </a:bodyPr>
          <a:lstStyle/>
          <a:p>
            <a:pPr marL="0" indent="0">
              <a:buNone/>
            </a:pPr>
            <a:r>
              <a:rPr lang="en-US" dirty="0">
                <a:solidFill>
                  <a:schemeClr val="bg1"/>
                </a:solidFill>
              </a:rPr>
              <a:t>The German army approached Stalingrad in August 1942.  </a:t>
            </a:r>
          </a:p>
          <a:p>
            <a:pPr marL="0" indent="0">
              <a:buNone/>
            </a:pPr>
            <a:endParaRPr lang="en-US" dirty="0">
              <a:solidFill>
                <a:schemeClr val="bg1"/>
              </a:solidFill>
            </a:endParaRPr>
          </a:p>
          <a:p>
            <a:pPr marL="0" indent="0">
              <a:buNone/>
            </a:pPr>
            <a:r>
              <a:rPr lang="en-US" dirty="0">
                <a:solidFill>
                  <a:schemeClr val="bg1"/>
                </a:solidFill>
              </a:rPr>
              <a:t>The German air force sent bombing raids over Stalingrad almost every night to help make it easier for the ground troops to take the city.</a:t>
            </a:r>
          </a:p>
          <a:p>
            <a:pPr marL="0" indent="0">
              <a:buNone/>
            </a:pPr>
            <a:endParaRPr lang="en-US" dirty="0">
              <a:solidFill>
                <a:schemeClr val="bg1"/>
              </a:solidFill>
            </a:endParaRPr>
          </a:p>
          <a:p>
            <a:pPr marL="0" indent="0">
              <a:buNone/>
            </a:pPr>
            <a:r>
              <a:rPr lang="en-US" dirty="0">
                <a:solidFill>
                  <a:schemeClr val="bg1"/>
                </a:solidFill>
              </a:rPr>
              <a:t>By September, the Germans controlled most of what was left of Stalingrad, but then another winter started and the Soviets, who were use to the cold winters, started to fight back.</a:t>
            </a:r>
          </a:p>
          <a:p>
            <a:pPr marL="0" indent="0">
              <a:buNone/>
            </a:pPr>
            <a:endParaRPr lang="en-US" dirty="0">
              <a:solidFill>
                <a:schemeClr val="bg1"/>
              </a:solidFill>
            </a:endParaRPr>
          </a:p>
          <a:p>
            <a:pPr marL="0" indent="0">
              <a:buNone/>
            </a:pPr>
            <a:r>
              <a:rPr lang="en-US" dirty="0">
                <a:solidFill>
                  <a:schemeClr val="bg1"/>
                </a:solidFill>
              </a:rPr>
              <a:t>The Soviets circled and surrounded the Germans, trapping them in the city of Stalingrad and cutting them off from any help or supplies.</a:t>
            </a:r>
          </a:p>
        </p:txBody>
      </p:sp>
    </p:spTree>
    <p:extLst>
      <p:ext uri="{BB962C8B-B14F-4D97-AF65-F5344CB8AC3E}">
        <p14:creationId xmlns:p14="http://schemas.microsoft.com/office/powerpoint/2010/main" val="3148415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C69A3-D6DF-421C-A998-2ED15DC9830B}"/>
              </a:ext>
            </a:extLst>
          </p:cNvPr>
          <p:cNvSpPr>
            <a:spLocks noGrp="1"/>
          </p:cNvSpPr>
          <p:nvPr>
            <p:ph type="title"/>
          </p:nvPr>
        </p:nvSpPr>
        <p:spPr>
          <a:xfrm>
            <a:off x="838200" y="365125"/>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123CDD2-17C4-4292-839B-DE149FAA1D1E}"/>
              </a:ext>
            </a:extLst>
          </p:cNvPr>
          <p:cNvSpPr>
            <a:spLocks noGrp="1"/>
          </p:cNvSpPr>
          <p:nvPr>
            <p:ph idx="1"/>
          </p:nvPr>
        </p:nvSpPr>
        <p:spPr>
          <a:xfrm>
            <a:off x="219076" y="883919"/>
            <a:ext cx="6362699" cy="5293044"/>
          </a:xfrm>
          <a:solidFill>
            <a:srgbClr val="002060"/>
          </a:solidFill>
        </p:spPr>
        <p:txBody>
          <a:bodyPr/>
          <a:lstStyle/>
          <a:p>
            <a:pPr marL="0" indent="0">
              <a:buNone/>
            </a:pPr>
            <a:r>
              <a:rPr lang="en-US" b="1" dirty="0">
                <a:solidFill>
                  <a:schemeClr val="bg1"/>
                </a:solidFill>
              </a:rPr>
              <a:t>The German commander surrendered on January 31, 1943.</a:t>
            </a:r>
          </a:p>
          <a:p>
            <a:pPr marL="0" indent="0">
              <a:buNone/>
            </a:pPr>
            <a:endParaRPr lang="en-US" b="1" dirty="0">
              <a:solidFill>
                <a:schemeClr val="bg1"/>
              </a:solidFill>
            </a:endParaRPr>
          </a:p>
          <a:p>
            <a:pPr marL="0" indent="0">
              <a:buNone/>
            </a:pPr>
            <a:r>
              <a:rPr lang="en-US" b="1" dirty="0">
                <a:solidFill>
                  <a:schemeClr val="bg1"/>
                </a:solidFill>
              </a:rPr>
              <a:t>The Soviets lost a total of 1,100,000 soldiers defending Stalingrad, which was more than the U.S. lost during the whole war.</a:t>
            </a:r>
          </a:p>
          <a:p>
            <a:pPr marL="0" indent="0">
              <a:buNone/>
            </a:pPr>
            <a:endParaRPr lang="en-US" b="1" dirty="0">
              <a:solidFill>
                <a:schemeClr val="bg1"/>
              </a:solidFill>
            </a:endParaRPr>
          </a:p>
          <a:p>
            <a:pPr marL="0" indent="0">
              <a:buNone/>
            </a:pPr>
            <a:r>
              <a:rPr lang="en-US" b="1" dirty="0">
                <a:solidFill>
                  <a:schemeClr val="bg1"/>
                </a:solidFill>
              </a:rPr>
              <a:t>The Battle of Stalingrad was the point in the war that the Soviets started winning and moving its army towards Germany.</a:t>
            </a:r>
          </a:p>
          <a:p>
            <a:endParaRPr lang="en-US" dirty="0"/>
          </a:p>
        </p:txBody>
      </p:sp>
      <p:pic>
        <p:nvPicPr>
          <p:cNvPr id="1026" name="Picture 2" descr="German soldiers surrender at Stalingrad in February 1943 - the ...">
            <a:extLst>
              <a:ext uri="{FF2B5EF4-FFF2-40B4-BE49-F238E27FC236}">
                <a16:creationId xmlns:a16="http://schemas.microsoft.com/office/drawing/2014/main" id="{C93FA9F9-DE6D-47FD-91B4-58B89EEDBF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3190" y="2922271"/>
            <a:ext cx="4811585" cy="3454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454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966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A0F13-D7BC-4758-BCDD-343718B4D3FB}"/>
              </a:ext>
            </a:extLst>
          </p:cNvPr>
          <p:cNvSpPr>
            <a:spLocks noGrp="1"/>
          </p:cNvSpPr>
          <p:nvPr>
            <p:ph type="title"/>
          </p:nvPr>
        </p:nvSpPr>
        <p:spPr>
          <a:xfrm>
            <a:off x="104776" y="95251"/>
            <a:ext cx="7210424" cy="1228724"/>
          </a:xfrm>
        </p:spPr>
        <p:txBody>
          <a:bodyPr>
            <a:normAutofit/>
          </a:bodyPr>
          <a:lstStyle/>
          <a:p>
            <a:r>
              <a:rPr lang="en-US" sz="6000" b="1" u="sng" dirty="0"/>
              <a:t>Fighting In North Africa</a:t>
            </a:r>
          </a:p>
        </p:txBody>
      </p:sp>
      <p:sp>
        <p:nvSpPr>
          <p:cNvPr id="3" name="Content Placeholder 2">
            <a:extLst>
              <a:ext uri="{FF2B5EF4-FFF2-40B4-BE49-F238E27FC236}">
                <a16:creationId xmlns:a16="http://schemas.microsoft.com/office/drawing/2014/main" id="{36DB8F69-4AE5-4302-9766-F867EB0D93AB}"/>
              </a:ext>
            </a:extLst>
          </p:cNvPr>
          <p:cNvSpPr>
            <a:spLocks noGrp="1"/>
          </p:cNvSpPr>
          <p:nvPr>
            <p:ph idx="1"/>
          </p:nvPr>
        </p:nvSpPr>
        <p:spPr>
          <a:xfrm>
            <a:off x="104775" y="1143000"/>
            <a:ext cx="5724525" cy="5619749"/>
          </a:xfrm>
        </p:spPr>
        <p:txBody>
          <a:bodyPr>
            <a:normAutofit fontScale="85000" lnSpcReduction="20000"/>
          </a:bodyPr>
          <a:lstStyle/>
          <a:p>
            <a:pPr marL="0" indent="0">
              <a:buNone/>
            </a:pPr>
            <a:r>
              <a:rPr lang="en-US" dirty="0"/>
              <a:t>Allied started “OPERATION TORCH,” which was a mission to invade northern Africa, which was controlled by the Axis Powers.</a:t>
            </a:r>
          </a:p>
          <a:p>
            <a:pPr marL="0" indent="0">
              <a:buNone/>
            </a:pPr>
            <a:endParaRPr lang="en-US" dirty="0"/>
          </a:p>
          <a:p>
            <a:pPr marL="0" indent="0">
              <a:buNone/>
            </a:pPr>
            <a:r>
              <a:rPr lang="en-US" dirty="0"/>
              <a:t>American General Dwight D. Eisenhower led the American forces.</a:t>
            </a:r>
          </a:p>
          <a:p>
            <a:pPr marL="0" indent="0">
              <a:buNone/>
            </a:pPr>
            <a:endParaRPr lang="en-US" dirty="0"/>
          </a:p>
          <a:p>
            <a:pPr marL="0" indent="0">
              <a:buNone/>
            </a:pPr>
            <a:r>
              <a:rPr lang="en-US" dirty="0"/>
              <a:t>The American forces started in Casablanca, Morocco and headed east across northern Africa to try to chase out the Axis Powers led by General Erwin Rommel.</a:t>
            </a:r>
          </a:p>
          <a:p>
            <a:pPr marL="0" indent="0">
              <a:buNone/>
            </a:pPr>
            <a:endParaRPr lang="en-US" dirty="0"/>
          </a:p>
          <a:p>
            <a:pPr marL="0" indent="0">
              <a:buNone/>
            </a:pPr>
            <a:r>
              <a:rPr lang="en-US" dirty="0"/>
              <a:t>The combined American and British forces drove the Axis Powers all the way across North Africa and into Egypt.  By May 1943, Rommel and the Axis Powers had been driven out of North Africa.</a:t>
            </a:r>
          </a:p>
        </p:txBody>
      </p:sp>
      <p:pic>
        <p:nvPicPr>
          <p:cNvPr id="3074" name="Picture 2" descr="North African Campaign - Uncyclopedia, the content-free encyclopedia">
            <a:extLst>
              <a:ext uri="{FF2B5EF4-FFF2-40B4-BE49-F238E27FC236}">
                <a16:creationId xmlns:a16="http://schemas.microsoft.com/office/drawing/2014/main" id="{BC9FD183-F265-4060-AB04-579D0D5595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457325"/>
            <a:ext cx="5868261" cy="2795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092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966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CAF8C-EA1D-4709-9229-1DA3B079EE6E}"/>
              </a:ext>
            </a:extLst>
          </p:cNvPr>
          <p:cNvSpPr>
            <a:spLocks noGrp="1"/>
          </p:cNvSpPr>
          <p:nvPr>
            <p:ph type="title"/>
          </p:nvPr>
        </p:nvSpPr>
        <p:spPr>
          <a:xfrm>
            <a:off x="-1" y="1"/>
            <a:ext cx="11953875" cy="1133474"/>
          </a:xfrm>
        </p:spPr>
        <p:txBody>
          <a:bodyPr>
            <a:noAutofit/>
          </a:bodyPr>
          <a:lstStyle/>
          <a:p>
            <a:r>
              <a:rPr lang="en-US" sz="5400" b="1" u="sng" dirty="0"/>
              <a:t>The Goal of the Axis Powers in North Africa</a:t>
            </a:r>
          </a:p>
        </p:txBody>
      </p:sp>
      <p:sp>
        <p:nvSpPr>
          <p:cNvPr id="3" name="Content Placeholder 2">
            <a:extLst>
              <a:ext uri="{FF2B5EF4-FFF2-40B4-BE49-F238E27FC236}">
                <a16:creationId xmlns:a16="http://schemas.microsoft.com/office/drawing/2014/main" id="{C3097270-C99B-475D-90A0-976044294181}"/>
              </a:ext>
            </a:extLst>
          </p:cNvPr>
          <p:cNvSpPr>
            <a:spLocks noGrp="1"/>
          </p:cNvSpPr>
          <p:nvPr>
            <p:ph idx="1"/>
          </p:nvPr>
        </p:nvSpPr>
        <p:spPr>
          <a:xfrm>
            <a:off x="238126" y="1133475"/>
            <a:ext cx="6457950" cy="5043488"/>
          </a:xfrm>
        </p:spPr>
        <p:txBody>
          <a:bodyPr/>
          <a:lstStyle/>
          <a:p>
            <a:pPr marL="0" indent="0">
              <a:buNone/>
            </a:pPr>
            <a:r>
              <a:rPr lang="en-US" dirty="0"/>
              <a:t>The major push to control North Africa was most importantly a fight to control the Suez Canal.</a:t>
            </a:r>
          </a:p>
          <a:p>
            <a:pPr marL="0" indent="0">
              <a:buNone/>
            </a:pPr>
            <a:endParaRPr lang="en-US" dirty="0"/>
          </a:p>
          <a:p>
            <a:pPr marL="0" indent="0">
              <a:buNone/>
            </a:pPr>
            <a:r>
              <a:rPr lang="en-US" dirty="0"/>
              <a:t>Suez Canal – the man made waterway that was owned by the British during World War II and was the major water route between the Mediterranean Sea and the Red Sea.</a:t>
            </a:r>
          </a:p>
        </p:txBody>
      </p:sp>
      <p:pic>
        <p:nvPicPr>
          <p:cNvPr id="2050" name="Picture 2" descr="Second Battle of El Alamein | National Army Museum">
            <a:extLst>
              <a:ext uri="{FF2B5EF4-FFF2-40B4-BE49-F238E27FC236}">
                <a16:creationId xmlns:a16="http://schemas.microsoft.com/office/drawing/2014/main" id="{2B26F7B3-C960-4E7D-8BA9-195BD6AE35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4413" y="1438275"/>
            <a:ext cx="2814950" cy="22526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osquito's of the 13 squadrons of RAF patrol the Suez canal in ...">
            <a:extLst>
              <a:ext uri="{FF2B5EF4-FFF2-40B4-BE49-F238E27FC236}">
                <a16:creationId xmlns:a16="http://schemas.microsoft.com/office/drawing/2014/main" id="{81C0409D-B334-4DC6-BFB7-A7D799CE0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4447" y="3995738"/>
            <a:ext cx="2914916" cy="2357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846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TotalTime>
  <Words>2037</Words>
  <Application>Microsoft Office PowerPoint</Application>
  <PresentationFormat>Widescreen</PresentationFormat>
  <Paragraphs>155</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The War for Europe and North Africa</vt:lpstr>
      <vt:lpstr>The United States and Britain Join Forces</vt:lpstr>
      <vt:lpstr>Battle of the Atlantic</vt:lpstr>
      <vt:lpstr>Allies Response to the Battle in the Atlantic</vt:lpstr>
      <vt:lpstr>The Battle of Stalingrad</vt:lpstr>
      <vt:lpstr>PowerPoint Presentation</vt:lpstr>
      <vt:lpstr>PowerPoint Presentation</vt:lpstr>
      <vt:lpstr>Fighting In North Africa</vt:lpstr>
      <vt:lpstr>The Goal of the Axis Powers in North Africa</vt:lpstr>
      <vt:lpstr>Erwin Romell the “Desert Fox”</vt:lpstr>
      <vt:lpstr>The Invasion of Italy</vt:lpstr>
      <vt:lpstr>The Fall of Mussolini and Italy</vt:lpstr>
      <vt:lpstr>Hitler Tries for Control in Italy</vt:lpstr>
      <vt:lpstr>Tuskegee Airmen</vt:lpstr>
      <vt:lpstr>PowerPoint Presentation</vt:lpstr>
      <vt:lpstr>The Allies Liberate Europe</vt:lpstr>
      <vt:lpstr>Keeping the Mission Secret</vt:lpstr>
      <vt:lpstr>General George Patton</vt:lpstr>
      <vt:lpstr>Operation Overlord</vt:lpstr>
      <vt:lpstr>Invasion From the Beach</vt:lpstr>
      <vt:lpstr>PowerPoint Presentation</vt:lpstr>
      <vt:lpstr>Liberation of Paris, France</vt:lpstr>
      <vt:lpstr>Battle of the Bulge</vt:lpstr>
      <vt:lpstr>Battle of the Bulge is the Beginning of the End for Germany</vt:lpstr>
      <vt:lpstr>The Death Of Hitler</vt:lpstr>
      <vt:lpstr>Unconditional Surrender</vt:lpstr>
      <vt:lpstr>The Death of President Roosevelt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War for Europe and North Africa</dc:title>
  <dc:creator>Andrea Surma</dc:creator>
  <cp:lastModifiedBy>Andrea Surma</cp:lastModifiedBy>
  <cp:revision>100</cp:revision>
  <dcterms:created xsi:type="dcterms:W3CDTF">2020-05-09T16:29:57Z</dcterms:created>
  <dcterms:modified xsi:type="dcterms:W3CDTF">2020-05-11T17:18:16Z</dcterms:modified>
</cp:coreProperties>
</file>