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95" d="100"/>
          <a:sy n="95" d="100"/>
        </p:scale>
        <p:origin x="91"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2118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291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40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813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171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052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3401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8254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26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603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1470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410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420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224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59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4260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98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5/3/2020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02379615"/>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6" r:id="rId12"/>
    <p:sldLayoutId id="2147483681" r:id="rId13"/>
    <p:sldLayoutId id="2147483682" r:id="rId14"/>
    <p:sldLayoutId id="2147483683" r:id="rId15"/>
    <p:sldLayoutId id="2147483684" r:id="rId16"/>
    <p:sldLayoutId id="2147483685" r:id="rId17"/>
  </p:sldLayoutIdLst>
  <p:hf sldNum="0" hdr="0" ft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cyclopedia.ushmm.org/content/en/article/the-final-solution?parent=en%2F1117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cyclopedia.ushmm.org/content/en/article/warsaw-ghetto-uprising?series=18024" TargetMode="External"/><Relationship Id="rId2" Type="http://schemas.openxmlformats.org/officeDocument/2006/relationships/hyperlink" Target="https://encyclopedia.ushmm.org/content/en/article/warsaw?series=18024"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ncyclopedia.ushmm.org/content/en/article/deportations"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cyclopedia.ushmm.org/content/en/article/concentration-camps-1933-39?series=18121" TargetMode="External"/><Relationship Id="rId7" Type="http://schemas.openxmlformats.org/officeDocument/2006/relationships/image" Target="../media/image23.jpeg"/><Relationship Id="rId2" Type="http://schemas.openxmlformats.org/officeDocument/2006/relationships/hyperlink" Target="https://encyclopedia.ushmm.org/content/en/article/nazi-camps?series=18121"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s://encyclopedia.ushmm.org/content/en/article/concentration-camps-1942-45?series=1812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encyclopedia.ushmm.org/content/en/article/dachau"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cyclopedia.ushmm.org/content/en/film/nazi-anti-jewish-boycott" TargetMode="External"/><Relationship Id="rId2" Type="http://schemas.openxmlformats.org/officeDocument/2006/relationships/hyperlink" Target="https://encyclopedia.ushmm.org/content/en/article/antisemitism?series=21806"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cyclopedia.ushmm.org/content/en/article/the-nuremberg-race-laws"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hyperlink" Target="https://encyclopedia.ushmm.org/content/en/article/kristallnach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DAFA3B-13D2-4FAA-90F4-A6579AC43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FEFFD-4CA4-4AAB-B296-05E092E5B96D}"/>
              </a:ext>
            </a:extLst>
          </p:cNvPr>
          <p:cNvSpPr>
            <a:spLocks noGrp="1"/>
          </p:cNvSpPr>
          <p:nvPr>
            <p:ph type="ctrTitle"/>
          </p:nvPr>
        </p:nvSpPr>
        <p:spPr>
          <a:xfrm>
            <a:off x="1370693" y="4477814"/>
            <a:ext cx="9440034" cy="1017059"/>
          </a:xfrm>
        </p:spPr>
        <p:txBody>
          <a:bodyPr>
            <a:noAutofit/>
          </a:bodyPr>
          <a:lstStyle/>
          <a:p>
            <a:r>
              <a:rPr lang="en-US" sz="8800" b="1" dirty="0"/>
              <a:t>The Holocaust</a:t>
            </a:r>
          </a:p>
        </p:txBody>
      </p:sp>
      <p:sp>
        <p:nvSpPr>
          <p:cNvPr id="3" name="Subtitle 2">
            <a:extLst>
              <a:ext uri="{FF2B5EF4-FFF2-40B4-BE49-F238E27FC236}">
                <a16:creationId xmlns:a16="http://schemas.microsoft.com/office/drawing/2014/main" id="{50641E43-4C59-452B-8FFD-4FDF9023B50C}"/>
              </a:ext>
            </a:extLst>
          </p:cNvPr>
          <p:cNvSpPr>
            <a:spLocks noGrp="1"/>
          </p:cNvSpPr>
          <p:nvPr>
            <p:ph type="subTitle" idx="1"/>
          </p:nvPr>
        </p:nvSpPr>
        <p:spPr>
          <a:xfrm>
            <a:off x="1370693" y="5494872"/>
            <a:ext cx="9440034" cy="652432"/>
          </a:xfrm>
        </p:spPr>
        <p:txBody>
          <a:bodyPr>
            <a:noAutofit/>
          </a:bodyPr>
          <a:lstStyle/>
          <a:p>
            <a:r>
              <a:rPr lang="en-US" sz="4000" b="1" dirty="0"/>
              <a:t>Chapter 24 Section 3</a:t>
            </a:r>
          </a:p>
        </p:txBody>
      </p:sp>
      <p:pic>
        <p:nvPicPr>
          <p:cNvPr id="1026" name="Picture 2">
            <a:extLst>
              <a:ext uri="{FF2B5EF4-FFF2-40B4-BE49-F238E27FC236}">
                <a16:creationId xmlns:a16="http://schemas.microsoft.com/office/drawing/2014/main" id="{0B35C068-46B7-4DD2-BAF8-F77B85914C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4834" y="1064806"/>
            <a:ext cx="4939895" cy="278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08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0864-45A9-441F-99C8-3DEF4CA6DEB1}"/>
              </a:ext>
            </a:extLst>
          </p:cNvPr>
          <p:cNvSpPr>
            <a:spLocks noGrp="1"/>
          </p:cNvSpPr>
          <p:nvPr>
            <p:ph type="title"/>
          </p:nvPr>
        </p:nvSpPr>
        <p:spPr>
          <a:xfrm>
            <a:off x="913795" y="96254"/>
            <a:ext cx="10353762" cy="1082842"/>
          </a:xfrm>
        </p:spPr>
        <p:txBody>
          <a:bodyPr>
            <a:normAutofit/>
          </a:bodyPr>
          <a:lstStyle/>
          <a:p>
            <a:r>
              <a:rPr lang="en-US" sz="6600" b="1" u="sng" dirty="0"/>
              <a:t>Hitler’s Final Solution</a:t>
            </a:r>
          </a:p>
        </p:txBody>
      </p:sp>
      <p:sp>
        <p:nvSpPr>
          <p:cNvPr id="3" name="Content Placeholder 2">
            <a:extLst>
              <a:ext uri="{FF2B5EF4-FFF2-40B4-BE49-F238E27FC236}">
                <a16:creationId xmlns:a16="http://schemas.microsoft.com/office/drawing/2014/main" id="{3CC2772D-9052-44CE-8B4E-2A1DBA6B07D7}"/>
              </a:ext>
            </a:extLst>
          </p:cNvPr>
          <p:cNvSpPr>
            <a:spLocks noGrp="1"/>
          </p:cNvSpPr>
          <p:nvPr>
            <p:ph idx="1"/>
          </p:nvPr>
        </p:nvSpPr>
        <p:spPr>
          <a:xfrm>
            <a:off x="104275" y="1307432"/>
            <a:ext cx="9529009" cy="5342021"/>
          </a:xfrm>
        </p:spPr>
        <p:txBody>
          <a:bodyPr>
            <a:normAutofit fontScale="92500" lnSpcReduction="20000"/>
          </a:bodyPr>
          <a:lstStyle/>
          <a:p>
            <a:pPr marL="36900" indent="0">
              <a:buNone/>
            </a:pPr>
            <a:r>
              <a:rPr lang="en-US" sz="2400" b="1" dirty="0"/>
              <a:t>Final Solution – the Nazi term for the extermination of the Jews in Europe.</a:t>
            </a:r>
          </a:p>
          <a:p>
            <a:pPr marL="36900" indent="0">
              <a:buNone/>
            </a:pPr>
            <a:r>
              <a:rPr lang="en-US" sz="2400" b="1" dirty="0"/>
              <a:t>Genocide – the systematic extermination of a specific group or population.</a:t>
            </a:r>
          </a:p>
          <a:p>
            <a:pPr marL="36900" indent="0">
              <a:buNone/>
            </a:pPr>
            <a:endParaRPr lang="en-US" sz="2400" b="1" dirty="0"/>
          </a:p>
          <a:p>
            <a:pPr marL="36900" indent="0">
              <a:buNone/>
            </a:pPr>
            <a:r>
              <a:rPr lang="en-US" sz="2400" b="1" dirty="0"/>
              <a:t>Hitler’s goal for Europe was to eliminate all Jews from the population.</a:t>
            </a:r>
          </a:p>
          <a:p>
            <a:pPr marL="36900" indent="0">
              <a:buNone/>
            </a:pPr>
            <a:r>
              <a:rPr lang="en-US" sz="2400" b="1" dirty="0"/>
              <a:t>His way of doing this would be to round them up and force them into slavery and eventually death.</a:t>
            </a:r>
          </a:p>
          <a:p>
            <a:pPr marL="36900" indent="0">
              <a:buNone/>
            </a:pPr>
            <a:r>
              <a:rPr lang="en-US" sz="2400" b="1" dirty="0"/>
              <a:t>He also included groups that he considered “undesirable” or unwanted.  These were people that he believed would ruin the “purity of the races.”</a:t>
            </a:r>
          </a:p>
          <a:p>
            <a:pPr marL="36900" indent="0">
              <a:buNone/>
            </a:pPr>
            <a:r>
              <a:rPr lang="en-US" sz="2400" b="1" dirty="0"/>
              <a:t>Ex: Gypsies, handicapped or mentally disabled, Homosexuals, or people of any religious group that due to their religion refused to accept him as the ruling authority of the people, and anyone who challenged him politically.</a:t>
            </a:r>
          </a:p>
          <a:p>
            <a:pPr marL="36900" indent="0">
              <a:buNone/>
            </a:pPr>
            <a:endParaRPr lang="en-US" sz="2400" b="1" dirty="0">
              <a:hlinkClick r:id="rId2"/>
            </a:endParaRPr>
          </a:p>
          <a:p>
            <a:pPr marL="36900" indent="0">
              <a:buNone/>
            </a:pPr>
            <a:r>
              <a:rPr lang="en-US" sz="2400" b="1" dirty="0">
                <a:hlinkClick r:id="rId2"/>
              </a:rPr>
              <a:t>Final Solution</a:t>
            </a:r>
            <a:endParaRPr lang="en-US" sz="2400" b="1" dirty="0"/>
          </a:p>
        </p:txBody>
      </p:sp>
    </p:spTree>
    <p:extLst>
      <p:ext uri="{BB962C8B-B14F-4D97-AF65-F5344CB8AC3E}">
        <p14:creationId xmlns:p14="http://schemas.microsoft.com/office/powerpoint/2010/main" val="110446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C09A-5D2D-4319-AD65-4EC95A4AEC9C}"/>
              </a:ext>
            </a:extLst>
          </p:cNvPr>
          <p:cNvSpPr>
            <a:spLocks noGrp="1"/>
          </p:cNvSpPr>
          <p:nvPr>
            <p:ph type="title"/>
          </p:nvPr>
        </p:nvSpPr>
        <p:spPr>
          <a:xfrm>
            <a:off x="913795" y="160422"/>
            <a:ext cx="10353762" cy="906380"/>
          </a:xfrm>
        </p:spPr>
        <p:txBody>
          <a:bodyPr>
            <a:noAutofit/>
          </a:bodyPr>
          <a:lstStyle/>
          <a:p>
            <a:r>
              <a:rPr lang="en-US" sz="6000" b="1" u="sng" dirty="0"/>
              <a:t>Forced Relocation</a:t>
            </a:r>
          </a:p>
        </p:txBody>
      </p:sp>
      <p:sp>
        <p:nvSpPr>
          <p:cNvPr id="3" name="Content Placeholder 2">
            <a:extLst>
              <a:ext uri="{FF2B5EF4-FFF2-40B4-BE49-F238E27FC236}">
                <a16:creationId xmlns:a16="http://schemas.microsoft.com/office/drawing/2014/main" id="{5B8B6EB2-8A27-4BD1-A52B-864B3A110924}"/>
              </a:ext>
            </a:extLst>
          </p:cNvPr>
          <p:cNvSpPr>
            <a:spLocks noGrp="1"/>
          </p:cNvSpPr>
          <p:nvPr>
            <p:ph idx="1"/>
          </p:nvPr>
        </p:nvSpPr>
        <p:spPr>
          <a:xfrm>
            <a:off x="232611" y="1163054"/>
            <a:ext cx="6416842" cy="5630778"/>
          </a:xfrm>
        </p:spPr>
        <p:txBody>
          <a:bodyPr/>
          <a:lstStyle/>
          <a:p>
            <a:pPr marL="36900" indent="0">
              <a:buNone/>
            </a:pPr>
            <a:r>
              <a:rPr lang="en-US" dirty="0"/>
              <a:t>As land was taken by the Nazis, Jews were forced to live in small, crowded</a:t>
            </a:r>
            <a:r>
              <a:rPr lang="en-US" b="1" dirty="0"/>
              <a:t> ghettos</a:t>
            </a:r>
            <a:r>
              <a:rPr lang="en-US" dirty="0"/>
              <a:t>.  They were often closed off with walls or barbed wire.</a:t>
            </a:r>
          </a:p>
          <a:p>
            <a:pPr marL="36900" indent="0">
              <a:buNone/>
            </a:pPr>
            <a:endParaRPr lang="en-US" dirty="0"/>
          </a:p>
          <a:p>
            <a:pPr marL="36900" indent="0">
              <a:buNone/>
            </a:pPr>
            <a:r>
              <a:rPr lang="en-US" dirty="0"/>
              <a:t>Ghetto – A closed off section of a city where Jews were forced to live.</a:t>
            </a:r>
          </a:p>
          <a:p>
            <a:pPr marL="36900" indent="0">
              <a:buNone/>
            </a:pPr>
            <a:endParaRPr lang="en-US" dirty="0"/>
          </a:p>
          <a:p>
            <a:pPr marL="36900" indent="0">
              <a:buNone/>
            </a:pPr>
            <a:r>
              <a:rPr lang="en-US" dirty="0"/>
              <a:t>People living in the </a:t>
            </a:r>
          </a:p>
          <a:p>
            <a:pPr marL="36900" indent="0">
              <a:buNone/>
            </a:pPr>
            <a:r>
              <a:rPr lang="en-US" dirty="0"/>
              <a:t>ghettos were often </a:t>
            </a:r>
          </a:p>
          <a:p>
            <a:pPr marL="36900" indent="0">
              <a:buNone/>
            </a:pPr>
            <a:r>
              <a:rPr lang="en-US" dirty="0"/>
              <a:t>forced to work in</a:t>
            </a:r>
          </a:p>
          <a:p>
            <a:pPr marL="36900" indent="0">
              <a:buNone/>
            </a:pPr>
            <a:r>
              <a:rPr lang="en-US" dirty="0"/>
              <a:t>German factories as </a:t>
            </a:r>
          </a:p>
          <a:p>
            <a:pPr marL="36900" indent="0">
              <a:buNone/>
            </a:pPr>
            <a:r>
              <a:rPr lang="en-US" dirty="0"/>
              <a:t>slave labor.</a:t>
            </a:r>
          </a:p>
        </p:txBody>
      </p:sp>
      <p:pic>
        <p:nvPicPr>
          <p:cNvPr id="1026" name="Picture 2">
            <a:extLst>
              <a:ext uri="{FF2B5EF4-FFF2-40B4-BE49-F238E27FC236}">
                <a16:creationId xmlns:a16="http://schemas.microsoft.com/office/drawing/2014/main" id="{2AD19948-67D2-45F5-8940-04374CE71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429" y="1163054"/>
            <a:ext cx="3848184" cy="31683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ti-Semitism, Both Right- and Left-Wing | Pen 4 Rent">
            <a:extLst>
              <a:ext uri="{FF2B5EF4-FFF2-40B4-BE49-F238E27FC236}">
                <a16:creationId xmlns:a16="http://schemas.microsoft.com/office/drawing/2014/main" id="{651A13E7-6561-4815-B902-F49460DC1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386" y="4138863"/>
            <a:ext cx="3686055" cy="240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1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96AD-9065-47B3-9521-DF173DBD8A7E}"/>
              </a:ext>
            </a:extLst>
          </p:cNvPr>
          <p:cNvSpPr>
            <a:spLocks noGrp="1"/>
          </p:cNvSpPr>
          <p:nvPr>
            <p:ph type="title"/>
          </p:nvPr>
        </p:nvSpPr>
        <p:spPr>
          <a:xfrm>
            <a:off x="913795" y="96254"/>
            <a:ext cx="10353762" cy="826168"/>
          </a:xfrm>
        </p:spPr>
        <p:txBody>
          <a:bodyPr>
            <a:normAutofit/>
          </a:bodyPr>
          <a:lstStyle/>
          <a:p>
            <a:r>
              <a:rPr lang="en-US" sz="4800" b="1" u="sng" dirty="0"/>
              <a:t>Warsaw Ghetto</a:t>
            </a:r>
          </a:p>
        </p:txBody>
      </p:sp>
      <p:sp>
        <p:nvSpPr>
          <p:cNvPr id="3" name="Content Placeholder 2">
            <a:extLst>
              <a:ext uri="{FF2B5EF4-FFF2-40B4-BE49-F238E27FC236}">
                <a16:creationId xmlns:a16="http://schemas.microsoft.com/office/drawing/2014/main" id="{816A052A-6514-43AC-AD21-2315FC77A0D2}"/>
              </a:ext>
            </a:extLst>
          </p:cNvPr>
          <p:cNvSpPr>
            <a:spLocks noGrp="1"/>
          </p:cNvSpPr>
          <p:nvPr>
            <p:ph idx="1"/>
          </p:nvPr>
        </p:nvSpPr>
        <p:spPr>
          <a:xfrm>
            <a:off x="144379" y="1026696"/>
            <a:ext cx="6416842" cy="4764504"/>
          </a:xfrm>
        </p:spPr>
        <p:txBody>
          <a:bodyPr/>
          <a:lstStyle/>
          <a:p>
            <a:pPr marL="36900" indent="0">
              <a:buNone/>
            </a:pPr>
            <a:r>
              <a:rPr lang="en-US" dirty="0"/>
              <a:t>One of the most famous and deadly ghettos was the Warsaw Ghetto in Poland.</a:t>
            </a:r>
          </a:p>
          <a:p>
            <a:pPr marL="36900" indent="0">
              <a:buNone/>
            </a:pPr>
            <a:endParaRPr lang="en-US" dirty="0"/>
          </a:p>
          <a:p>
            <a:pPr marL="36900" indent="0">
              <a:buNone/>
            </a:pPr>
            <a:r>
              <a:rPr lang="en-US" dirty="0">
                <a:hlinkClick r:id="rId2"/>
              </a:rPr>
              <a:t>Warsaw Ghetto </a:t>
            </a:r>
            <a:endParaRPr lang="en-US" dirty="0"/>
          </a:p>
          <a:p>
            <a:pPr marL="36900" indent="0">
              <a:buNone/>
            </a:pPr>
            <a:endParaRPr lang="en-US" dirty="0"/>
          </a:p>
          <a:p>
            <a:pPr marL="36900" indent="0">
              <a:buNone/>
            </a:pPr>
            <a:r>
              <a:rPr lang="en-US" dirty="0">
                <a:hlinkClick r:id="rId3"/>
              </a:rPr>
              <a:t>Warsaw Ghetto Uprising</a:t>
            </a:r>
            <a:endParaRPr lang="en-US" dirty="0"/>
          </a:p>
          <a:p>
            <a:pPr marL="36900" indent="0">
              <a:buNone/>
            </a:pPr>
            <a:endParaRPr lang="en-US" dirty="0"/>
          </a:p>
          <a:p>
            <a:pPr marL="36900" indent="0">
              <a:buNone/>
            </a:pPr>
            <a:endParaRPr lang="en-US" dirty="0"/>
          </a:p>
        </p:txBody>
      </p:sp>
      <p:pic>
        <p:nvPicPr>
          <p:cNvPr id="2050" name="Picture 2" descr="HISTORY IN IMAGES: Pictures Of War, History , WW2: Poland Under ...">
            <a:extLst>
              <a:ext uri="{FF2B5EF4-FFF2-40B4-BE49-F238E27FC236}">
                <a16:creationId xmlns:a16="http://schemas.microsoft.com/office/drawing/2014/main" id="{9F356D45-6606-4D2C-B1BE-47BB5578F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1246" y="577516"/>
            <a:ext cx="3242643" cy="20533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hetto">
            <a:extLst>
              <a:ext uri="{FF2B5EF4-FFF2-40B4-BE49-F238E27FC236}">
                <a16:creationId xmlns:a16="http://schemas.microsoft.com/office/drawing/2014/main" id="{F74254D2-7A06-4BBB-9BF6-3DB3DEFED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3422" y="3377742"/>
            <a:ext cx="3648325" cy="29743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uetos judíos al desnudo | TuConecte">
            <a:extLst>
              <a:ext uri="{FF2B5EF4-FFF2-40B4-BE49-F238E27FC236}">
                <a16:creationId xmlns:a16="http://schemas.microsoft.com/office/drawing/2014/main" id="{3435BDCB-1EA5-4F71-97C3-A0680BB004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74" y="4219075"/>
            <a:ext cx="3311443" cy="218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9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3E98-8871-4069-80F7-327422695128}"/>
              </a:ext>
            </a:extLst>
          </p:cNvPr>
          <p:cNvSpPr>
            <a:spLocks noGrp="1"/>
          </p:cNvSpPr>
          <p:nvPr>
            <p:ph type="title"/>
          </p:nvPr>
        </p:nvSpPr>
        <p:spPr>
          <a:xfrm>
            <a:off x="913795" y="72190"/>
            <a:ext cx="10353762" cy="938464"/>
          </a:xfrm>
        </p:spPr>
        <p:txBody>
          <a:bodyPr>
            <a:normAutofit/>
          </a:bodyPr>
          <a:lstStyle/>
          <a:p>
            <a:r>
              <a:rPr lang="en-US" sz="6000" b="1" u="sng" dirty="0"/>
              <a:t>Deportation</a:t>
            </a:r>
          </a:p>
        </p:txBody>
      </p:sp>
      <p:sp>
        <p:nvSpPr>
          <p:cNvPr id="3" name="Content Placeholder 2">
            <a:extLst>
              <a:ext uri="{FF2B5EF4-FFF2-40B4-BE49-F238E27FC236}">
                <a16:creationId xmlns:a16="http://schemas.microsoft.com/office/drawing/2014/main" id="{1F5E2C2F-05F8-467D-8E1A-B64BC270DAE9}"/>
              </a:ext>
            </a:extLst>
          </p:cNvPr>
          <p:cNvSpPr>
            <a:spLocks noGrp="1"/>
          </p:cNvSpPr>
          <p:nvPr>
            <p:ph idx="1"/>
          </p:nvPr>
        </p:nvSpPr>
        <p:spPr>
          <a:xfrm>
            <a:off x="224589" y="1203158"/>
            <a:ext cx="5157537" cy="4588041"/>
          </a:xfrm>
        </p:spPr>
        <p:txBody>
          <a:bodyPr/>
          <a:lstStyle/>
          <a:p>
            <a:pPr marL="36900" indent="0">
              <a:buNone/>
            </a:pPr>
            <a:r>
              <a:rPr lang="en-US" dirty="0"/>
              <a:t>Deportation – The forced removal of Jews in Nazi occupied lands to concentration camps.</a:t>
            </a:r>
          </a:p>
          <a:p>
            <a:pPr marL="36900" indent="0">
              <a:buNone/>
            </a:pPr>
            <a:endParaRPr lang="en-US" dirty="0"/>
          </a:p>
          <a:p>
            <a:pPr marL="36900" indent="0">
              <a:buNone/>
            </a:pPr>
            <a:r>
              <a:rPr lang="en-US" dirty="0"/>
              <a:t>Jews were forced to report to certain locations, usually near train stations, and put into crowded railway cars to be taken to the camps.</a:t>
            </a:r>
          </a:p>
          <a:p>
            <a:pPr marL="36900" indent="0">
              <a:buNone/>
            </a:pPr>
            <a:endParaRPr lang="en-US" dirty="0"/>
          </a:p>
          <a:p>
            <a:pPr marL="36900" indent="0">
              <a:buNone/>
            </a:pPr>
            <a:r>
              <a:rPr lang="en-US" dirty="0">
                <a:hlinkClick r:id="rId2"/>
              </a:rPr>
              <a:t>Deportations</a:t>
            </a:r>
            <a:endParaRPr lang="en-US" dirty="0"/>
          </a:p>
        </p:txBody>
      </p:sp>
      <p:pic>
        <p:nvPicPr>
          <p:cNvPr id="3074" name="Picture 2" descr="Jews from the Lodz ghetto board deportation trains for the Chelmno ...">
            <a:extLst>
              <a:ext uri="{FF2B5EF4-FFF2-40B4-BE49-F238E27FC236}">
                <a16:creationId xmlns:a16="http://schemas.microsoft.com/office/drawing/2014/main" id="{8FEDAF3A-12E4-4DC8-8604-63DA1DD26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286" y="385011"/>
            <a:ext cx="3457923" cy="21977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portations to Killing Centers | The Holocaust Encyclopedia">
            <a:extLst>
              <a:ext uri="{FF2B5EF4-FFF2-40B4-BE49-F238E27FC236}">
                <a16:creationId xmlns:a16="http://schemas.microsoft.com/office/drawing/2014/main" id="{1DD29DEE-36A1-4234-9EBE-94C90729D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547" y="4233612"/>
            <a:ext cx="4572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azi Railways | History of Sorts">
            <a:extLst>
              <a:ext uri="{FF2B5EF4-FFF2-40B4-BE49-F238E27FC236}">
                <a16:creationId xmlns:a16="http://schemas.microsoft.com/office/drawing/2014/main" id="{E01C9DDF-B6AD-450D-8D1F-23B7F7C6B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333" y="3216442"/>
            <a:ext cx="420624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69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FA68-56DA-4339-9D51-FC8240E52FE9}"/>
              </a:ext>
            </a:extLst>
          </p:cNvPr>
          <p:cNvSpPr>
            <a:spLocks noGrp="1"/>
          </p:cNvSpPr>
          <p:nvPr>
            <p:ph type="title"/>
          </p:nvPr>
        </p:nvSpPr>
        <p:spPr>
          <a:xfrm>
            <a:off x="913795" y="176464"/>
            <a:ext cx="10353762" cy="1034716"/>
          </a:xfrm>
        </p:spPr>
        <p:txBody>
          <a:bodyPr>
            <a:normAutofit/>
          </a:bodyPr>
          <a:lstStyle/>
          <a:p>
            <a:r>
              <a:rPr lang="en-US" sz="6600" b="1" u="sng" dirty="0"/>
              <a:t>The Final Stage</a:t>
            </a:r>
          </a:p>
        </p:txBody>
      </p:sp>
      <p:sp>
        <p:nvSpPr>
          <p:cNvPr id="3" name="Content Placeholder 2">
            <a:extLst>
              <a:ext uri="{FF2B5EF4-FFF2-40B4-BE49-F238E27FC236}">
                <a16:creationId xmlns:a16="http://schemas.microsoft.com/office/drawing/2014/main" id="{9A0E42E2-D8DE-4A5B-9621-665B71250E3B}"/>
              </a:ext>
            </a:extLst>
          </p:cNvPr>
          <p:cNvSpPr>
            <a:spLocks noGrp="1"/>
          </p:cNvSpPr>
          <p:nvPr>
            <p:ph idx="1"/>
          </p:nvPr>
        </p:nvSpPr>
        <p:spPr>
          <a:xfrm>
            <a:off x="232612" y="1347538"/>
            <a:ext cx="5173578" cy="4443662"/>
          </a:xfrm>
        </p:spPr>
        <p:txBody>
          <a:bodyPr>
            <a:normAutofit fontScale="92500" lnSpcReduction="10000"/>
          </a:bodyPr>
          <a:lstStyle/>
          <a:p>
            <a:pPr marL="36900" indent="0">
              <a:buNone/>
            </a:pPr>
            <a:r>
              <a:rPr lang="en-US" dirty="0"/>
              <a:t>In early 1942, the Nazis were entering what they called the Final Stage of the Final Solution.</a:t>
            </a:r>
          </a:p>
          <a:p>
            <a:pPr marL="36900" indent="0">
              <a:buNone/>
            </a:pPr>
            <a:r>
              <a:rPr lang="en-US" dirty="0"/>
              <a:t>The Nazis held a conference in Wannsee, near Berlin, in Germany.</a:t>
            </a:r>
          </a:p>
          <a:p>
            <a:pPr marL="36900" indent="0">
              <a:buNone/>
            </a:pPr>
            <a:endParaRPr lang="en-US" dirty="0"/>
          </a:p>
          <a:p>
            <a:pPr marL="36900" indent="0">
              <a:buNone/>
            </a:pPr>
            <a:r>
              <a:rPr lang="en-US" dirty="0"/>
              <a:t>They goal of the conference was to come up with the plan for the mass killing of the Jewish populations that were in the camps and throughout Europe.</a:t>
            </a:r>
          </a:p>
          <a:p>
            <a:pPr marL="36900" indent="0">
              <a:buNone/>
            </a:pPr>
            <a:endParaRPr lang="en-US" dirty="0"/>
          </a:p>
          <a:p>
            <a:pPr marL="36900" indent="0">
              <a:buNone/>
            </a:pPr>
            <a:r>
              <a:rPr lang="en-US" dirty="0"/>
              <a:t>The ideas of mass killing included starvation, torture, and groups killings in gas chambers.</a:t>
            </a:r>
          </a:p>
        </p:txBody>
      </p:sp>
    </p:spTree>
    <p:extLst>
      <p:ext uri="{BB962C8B-B14F-4D97-AF65-F5344CB8AC3E}">
        <p14:creationId xmlns:p14="http://schemas.microsoft.com/office/powerpoint/2010/main" val="129808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D5CD-F48A-42D4-8635-E45296BF4D47}"/>
              </a:ext>
            </a:extLst>
          </p:cNvPr>
          <p:cNvSpPr>
            <a:spLocks noGrp="1"/>
          </p:cNvSpPr>
          <p:nvPr>
            <p:ph type="title"/>
          </p:nvPr>
        </p:nvSpPr>
        <p:spPr>
          <a:xfrm>
            <a:off x="913795" y="80212"/>
            <a:ext cx="10353762" cy="986590"/>
          </a:xfrm>
        </p:spPr>
        <p:txBody>
          <a:bodyPr>
            <a:normAutofit fontScale="90000"/>
          </a:bodyPr>
          <a:lstStyle/>
          <a:p>
            <a:r>
              <a:rPr lang="en-US" sz="8000" b="1" u="sng" dirty="0"/>
              <a:t>Concentration Camps</a:t>
            </a:r>
          </a:p>
        </p:txBody>
      </p:sp>
      <p:sp>
        <p:nvSpPr>
          <p:cNvPr id="3" name="Content Placeholder 2">
            <a:extLst>
              <a:ext uri="{FF2B5EF4-FFF2-40B4-BE49-F238E27FC236}">
                <a16:creationId xmlns:a16="http://schemas.microsoft.com/office/drawing/2014/main" id="{C3BB67C6-634C-43D3-B121-F65C2E7A26BE}"/>
              </a:ext>
            </a:extLst>
          </p:cNvPr>
          <p:cNvSpPr>
            <a:spLocks noGrp="1"/>
          </p:cNvSpPr>
          <p:nvPr>
            <p:ph idx="1"/>
          </p:nvPr>
        </p:nvSpPr>
        <p:spPr>
          <a:xfrm>
            <a:off x="160421" y="1066802"/>
            <a:ext cx="7900737" cy="4724397"/>
          </a:xfrm>
        </p:spPr>
        <p:txBody>
          <a:bodyPr/>
          <a:lstStyle/>
          <a:p>
            <a:pPr marL="36900" indent="0">
              <a:buNone/>
            </a:pPr>
            <a:r>
              <a:rPr lang="en-US" dirty="0"/>
              <a:t>Concentration Camp – a prison camp operated by Nazi Germany in which Jews and other groups considered to be enemies of Adolf Hitler were starved and tortured while doing slave labor or were murdered.</a:t>
            </a:r>
          </a:p>
          <a:p>
            <a:pPr marL="36900" indent="0">
              <a:buNone/>
            </a:pPr>
            <a:endParaRPr lang="en-US" dirty="0"/>
          </a:p>
          <a:p>
            <a:pPr marL="36900" indent="0">
              <a:buNone/>
            </a:pPr>
            <a:r>
              <a:rPr lang="en-US" dirty="0">
                <a:hlinkClick r:id="rId2"/>
              </a:rPr>
              <a:t>Nazi Camps</a:t>
            </a:r>
            <a:endParaRPr lang="en-US" dirty="0"/>
          </a:p>
          <a:p>
            <a:pPr marL="36900" indent="0">
              <a:buNone/>
            </a:pPr>
            <a:endParaRPr lang="en-US" dirty="0"/>
          </a:p>
          <a:p>
            <a:pPr marL="36900" indent="0">
              <a:buNone/>
            </a:pPr>
            <a:r>
              <a:rPr lang="en-US" dirty="0">
                <a:hlinkClick r:id="rId3"/>
              </a:rPr>
              <a:t>Concentration Camps 1933-39</a:t>
            </a:r>
            <a:endParaRPr lang="en-US" dirty="0"/>
          </a:p>
          <a:p>
            <a:pPr marL="36900" indent="0">
              <a:buNone/>
            </a:pPr>
            <a:r>
              <a:rPr lang="en-US" dirty="0">
                <a:hlinkClick r:id="rId4"/>
              </a:rPr>
              <a:t>Concentration Camps 1942-1945</a:t>
            </a:r>
            <a:endParaRPr lang="en-US" dirty="0"/>
          </a:p>
          <a:p>
            <a:pPr marL="36900" indent="0">
              <a:buNone/>
            </a:pPr>
            <a:endParaRPr lang="en-US" dirty="0"/>
          </a:p>
          <a:p>
            <a:pPr marL="36900" indent="0">
              <a:buNone/>
            </a:pPr>
            <a:endParaRPr lang="en-US" dirty="0"/>
          </a:p>
        </p:txBody>
      </p:sp>
      <p:pic>
        <p:nvPicPr>
          <p:cNvPr id="4" name="Picture 2" descr="Introduction">
            <a:extLst>
              <a:ext uri="{FF2B5EF4-FFF2-40B4-BE49-F238E27FC236}">
                <a16:creationId xmlns:a16="http://schemas.microsoft.com/office/drawing/2014/main" id="{CEC8CE7C-5E3F-48D0-B339-05F5269FC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945" y="3020205"/>
            <a:ext cx="698894" cy="525099"/>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pic>
        <p:nvPicPr>
          <p:cNvPr id="5" name="Picture 4" descr="Introduction">
            <a:extLst>
              <a:ext uri="{FF2B5EF4-FFF2-40B4-BE49-F238E27FC236}">
                <a16:creationId xmlns:a16="http://schemas.microsoft.com/office/drawing/2014/main" id="{F06184CE-ECF0-4D16-8862-98DA36F9A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006" y="2518610"/>
            <a:ext cx="2703988" cy="20315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 young people today view the Second World War">
            <a:extLst>
              <a:ext uri="{FF2B5EF4-FFF2-40B4-BE49-F238E27FC236}">
                <a16:creationId xmlns:a16="http://schemas.microsoft.com/office/drawing/2014/main" id="{39DA3C44-E78C-4869-B51E-4E31036F3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4052" y="1652337"/>
            <a:ext cx="2728621" cy="15575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Concentration and Death Camps Chart">
            <a:extLst>
              <a:ext uri="{FF2B5EF4-FFF2-40B4-BE49-F238E27FC236}">
                <a16:creationId xmlns:a16="http://schemas.microsoft.com/office/drawing/2014/main" id="{CDF7E0F2-527A-4E8E-9E45-C0BEBEBEE8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4052" y="4054767"/>
            <a:ext cx="3128808" cy="23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7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12F1-3B2D-4E41-B204-6BB0713067F6}"/>
              </a:ext>
            </a:extLst>
          </p:cNvPr>
          <p:cNvSpPr>
            <a:spLocks noGrp="1"/>
          </p:cNvSpPr>
          <p:nvPr>
            <p:ph type="title"/>
          </p:nvPr>
        </p:nvSpPr>
        <p:spPr>
          <a:xfrm>
            <a:off x="913795" y="216568"/>
            <a:ext cx="10353762" cy="729916"/>
          </a:xfrm>
        </p:spPr>
        <p:txBody>
          <a:bodyPr>
            <a:normAutofit fontScale="90000"/>
          </a:bodyPr>
          <a:lstStyle/>
          <a:p>
            <a:r>
              <a:rPr lang="en-US" sz="6600" b="1" u="sng" dirty="0"/>
              <a:t>Auschwitz – Killing Center</a:t>
            </a:r>
          </a:p>
        </p:txBody>
      </p:sp>
      <p:sp>
        <p:nvSpPr>
          <p:cNvPr id="5" name="TextBox 4">
            <a:extLst>
              <a:ext uri="{FF2B5EF4-FFF2-40B4-BE49-F238E27FC236}">
                <a16:creationId xmlns:a16="http://schemas.microsoft.com/office/drawing/2014/main" id="{274B2BF5-F894-43A5-9F3A-53CA61559CFD}"/>
              </a:ext>
            </a:extLst>
          </p:cNvPr>
          <p:cNvSpPr txBox="1"/>
          <p:nvPr/>
        </p:nvSpPr>
        <p:spPr>
          <a:xfrm>
            <a:off x="96253" y="1836821"/>
            <a:ext cx="3497179" cy="923330"/>
          </a:xfrm>
          <a:prstGeom prst="rect">
            <a:avLst/>
          </a:prstGeom>
          <a:noFill/>
        </p:spPr>
        <p:txBody>
          <a:bodyPr wrap="square" rtlCol="0">
            <a:spAutoFit/>
          </a:bodyPr>
          <a:lstStyle/>
          <a:p>
            <a:r>
              <a:rPr lang="en-US" dirty="0"/>
              <a:t>Auschwitz was one of the largest </a:t>
            </a:r>
          </a:p>
          <a:p>
            <a:r>
              <a:rPr lang="en-US" dirty="0"/>
              <a:t>Nazi killing centers.  It was located</a:t>
            </a:r>
          </a:p>
          <a:p>
            <a:r>
              <a:rPr lang="en-US" dirty="0"/>
              <a:t>in Poland.  </a:t>
            </a:r>
          </a:p>
        </p:txBody>
      </p:sp>
      <p:pic>
        <p:nvPicPr>
          <p:cNvPr id="13" name="Picture 2">
            <a:extLst>
              <a:ext uri="{FF2B5EF4-FFF2-40B4-BE49-F238E27FC236}">
                <a16:creationId xmlns:a16="http://schemas.microsoft.com/office/drawing/2014/main" id="{16F266C2-A18B-4BEF-8781-FA72B38F33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3432" y="1090863"/>
            <a:ext cx="4116463" cy="2727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959731E-EEC1-4A71-9B13-AE5F3EB134CB}"/>
              </a:ext>
            </a:extLst>
          </p:cNvPr>
          <p:cNvSpPr txBox="1"/>
          <p:nvPr/>
        </p:nvSpPr>
        <p:spPr>
          <a:xfrm>
            <a:off x="1941096" y="4403558"/>
            <a:ext cx="7980946" cy="1477328"/>
          </a:xfrm>
          <a:prstGeom prst="rect">
            <a:avLst/>
          </a:prstGeom>
          <a:noFill/>
        </p:spPr>
        <p:txBody>
          <a:bodyPr wrap="square" rtlCol="0">
            <a:spAutoFit/>
          </a:bodyPr>
          <a:lstStyle/>
          <a:p>
            <a:r>
              <a:rPr lang="en-US" dirty="0"/>
              <a:t>Auschwitz was a complex of over 40 camps that included slave labor, human experiments, and killing centers such as gas chambers.</a:t>
            </a:r>
          </a:p>
          <a:p>
            <a:endParaRPr lang="en-US" dirty="0"/>
          </a:p>
          <a:p>
            <a:r>
              <a:rPr lang="en-US" dirty="0"/>
              <a:t>Of the 1.3 million people that were sent to Auschwitz, 1.1 million of the died there.</a:t>
            </a:r>
          </a:p>
        </p:txBody>
      </p:sp>
    </p:spTree>
    <p:extLst>
      <p:ext uri="{BB962C8B-B14F-4D97-AF65-F5344CB8AC3E}">
        <p14:creationId xmlns:p14="http://schemas.microsoft.com/office/powerpoint/2010/main" val="189555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1685-5526-486C-AE8C-E1654CC64098}"/>
              </a:ext>
            </a:extLst>
          </p:cNvPr>
          <p:cNvSpPr>
            <a:spLocks noGrp="1"/>
          </p:cNvSpPr>
          <p:nvPr>
            <p:ph type="title"/>
          </p:nvPr>
        </p:nvSpPr>
        <p:spPr>
          <a:xfrm>
            <a:off x="913795" y="88232"/>
            <a:ext cx="10353762" cy="914400"/>
          </a:xfrm>
        </p:spPr>
        <p:txBody>
          <a:bodyPr>
            <a:normAutofit/>
          </a:bodyPr>
          <a:lstStyle/>
          <a:p>
            <a:r>
              <a:rPr lang="en-US" sz="6000" b="1" u="sng" dirty="0"/>
              <a:t>Dachau Concentration Camp</a:t>
            </a:r>
          </a:p>
        </p:txBody>
      </p:sp>
      <p:sp>
        <p:nvSpPr>
          <p:cNvPr id="4" name="Content Placeholder 3">
            <a:extLst>
              <a:ext uri="{FF2B5EF4-FFF2-40B4-BE49-F238E27FC236}">
                <a16:creationId xmlns:a16="http://schemas.microsoft.com/office/drawing/2014/main" id="{9D236BBF-00DA-4DBA-845C-6A3569F1A368}"/>
              </a:ext>
            </a:extLst>
          </p:cNvPr>
          <p:cNvSpPr>
            <a:spLocks noGrp="1"/>
          </p:cNvSpPr>
          <p:nvPr>
            <p:ph idx="1"/>
          </p:nvPr>
        </p:nvSpPr>
        <p:spPr>
          <a:xfrm>
            <a:off x="208547" y="1058779"/>
            <a:ext cx="7628021" cy="5638799"/>
          </a:xfrm>
        </p:spPr>
        <p:txBody>
          <a:bodyPr/>
          <a:lstStyle/>
          <a:p>
            <a:pPr marL="36900" indent="0">
              <a:buNone/>
            </a:pPr>
            <a:r>
              <a:rPr lang="en-US" dirty="0"/>
              <a:t>Dachau was a concentration camp that was located in southern Germany.  It was originally started to hold political prisoners that opposed the rule of Hitler, but ended up housing many Jews as well.</a:t>
            </a:r>
          </a:p>
          <a:p>
            <a:pPr marL="36900" indent="0">
              <a:buNone/>
            </a:pPr>
            <a:endParaRPr lang="en-US" dirty="0"/>
          </a:p>
          <a:p>
            <a:pPr marL="36900" indent="0">
              <a:buNone/>
            </a:pPr>
            <a:r>
              <a:rPr lang="en-US" dirty="0"/>
              <a:t>Dachau was the 1</a:t>
            </a:r>
            <a:r>
              <a:rPr lang="en-US" baseline="30000" dirty="0"/>
              <a:t>st</a:t>
            </a:r>
            <a:r>
              <a:rPr lang="en-US" dirty="0"/>
              <a:t> camp that was liberated by the United States in April 1945.  </a:t>
            </a:r>
          </a:p>
          <a:p>
            <a:pPr marL="36900" indent="0">
              <a:buNone/>
            </a:pPr>
            <a:r>
              <a:rPr lang="en-US">
                <a:hlinkClick r:id="rId2"/>
              </a:rPr>
              <a:t>Dachau</a:t>
            </a:r>
            <a:endParaRPr lang="en-US" dirty="0"/>
          </a:p>
        </p:txBody>
      </p:sp>
      <p:pic>
        <p:nvPicPr>
          <p:cNvPr id="6" name="Picture 2" descr="What Has Humanity Learned From Auschwitz And Dachau? | HuffPost">
            <a:extLst>
              <a:ext uri="{FF2B5EF4-FFF2-40B4-BE49-F238E27FC236}">
                <a16:creationId xmlns:a16="http://schemas.microsoft.com/office/drawing/2014/main" id="{15B612A7-6298-4EA4-8893-889DB1A25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327" y="3948108"/>
            <a:ext cx="3783901" cy="2510589"/>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pic>
        <p:nvPicPr>
          <p:cNvPr id="3076" name="Picture 4" descr="The Dachau concentration camp after liberation. - Collections ...">
            <a:extLst>
              <a:ext uri="{FF2B5EF4-FFF2-40B4-BE49-F238E27FC236}">
                <a16:creationId xmlns:a16="http://schemas.microsoft.com/office/drawing/2014/main" id="{D6774034-42F3-42C0-BF25-98AAA4CE8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062" y="4033203"/>
            <a:ext cx="3259221" cy="23403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achau Concentration Camp - euro-t-guide - Germany - What to see - 1">
            <a:extLst>
              <a:ext uri="{FF2B5EF4-FFF2-40B4-BE49-F238E27FC236}">
                <a16:creationId xmlns:a16="http://schemas.microsoft.com/office/drawing/2014/main" id="{582701C5-EDC3-43D4-A586-E18BE5EFEB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04" y="4096497"/>
            <a:ext cx="3508218" cy="2362200"/>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24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326D-BC40-46C7-9CF0-B6C028E1196B}"/>
              </a:ext>
            </a:extLst>
          </p:cNvPr>
          <p:cNvSpPr>
            <a:spLocks noGrp="1"/>
          </p:cNvSpPr>
          <p:nvPr>
            <p:ph type="title"/>
          </p:nvPr>
        </p:nvSpPr>
        <p:spPr/>
        <p:txBody>
          <a:bodyPr>
            <a:normAutofit/>
          </a:bodyPr>
          <a:lstStyle/>
          <a:p>
            <a:r>
              <a:rPr lang="en-US" sz="7200" b="1" dirty="0"/>
              <a:t>What does Holocaust mean?</a:t>
            </a:r>
          </a:p>
        </p:txBody>
      </p:sp>
      <p:sp>
        <p:nvSpPr>
          <p:cNvPr id="3" name="Content Placeholder 2">
            <a:extLst>
              <a:ext uri="{FF2B5EF4-FFF2-40B4-BE49-F238E27FC236}">
                <a16:creationId xmlns:a16="http://schemas.microsoft.com/office/drawing/2014/main" id="{43792DA6-B33A-4A11-BA85-4D8409C0DB87}"/>
              </a:ext>
            </a:extLst>
          </p:cNvPr>
          <p:cNvSpPr>
            <a:spLocks noGrp="1"/>
          </p:cNvSpPr>
          <p:nvPr>
            <p:ph idx="1"/>
          </p:nvPr>
        </p:nvSpPr>
        <p:spPr>
          <a:xfrm>
            <a:off x="186813" y="2076450"/>
            <a:ext cx="9114503" cy="4658647"/>
          </a:xfrm>
        </p:spPr>
        <p:txBody>
          <a:bodyPr>
            <a:normAutofit/>
          </a:bodyPr>
          <a:lstStyle/>
          <a:p>
            <a:pPr marL="36900" indent="0">
              <a:buNone/>
            </a:pPr>
            <a:r>
              <a:rPr lang="en-US" dirty="0"/>
              <a:t>Holocaust – the term used to refer to the systematic murder of 6 million Jews by the Nazis between 1933 and 1945.  It also included the extermination of Gypsies and Poles.  The word means destruction or slaughter.</a:t>
            </a:r>
          </a:p>
          <a:p>
            <a:pPr marL="36900" indent="0">
              <a:buNone/>
            </a:pPr>
            <a:endParaRPr lang="en-US" dirty="0"/>
          </a:p>
          <a:p>
            <a:pPr marL="36900" indent="0">
              <a:buNone/>
            </a:pPr>
            <a:r>
              <a:rPr lang="en-US" dirty="0"/>
              <a:t>Gypsy – Also known as Roma, they were a culture group found in eastern Europe.</a:t>
            </a:r>
          </a:p>
          <a:p>
            <a:pPr marL="36900" indent="0">
              <a:buNone/>
            </a:pPr>
            <a:endParaRPr lang="en-US" dirty="0"/>
          </a:p>
          <a:p>
            <a:pPr marL="36900" indent="0">
              <a:buNone/>
            </a:pPr>
            <a:r>
              <a:rPr lang="en-US" dirty="0"/>
              <a:t>Poles – People from the country of Poland</a:t>
            </a:r>
          </a:p>
          <a:p>
            <a:pPr marL="36900" indent="0">
              <a:buNone/>
            </a:pPr>
            <a:endParaRPr lang="en-US" dirty="0"/>
          </a:p>
          <a:p>
            <a:pPr marL="36900" indent="0">
              <a:buNone/>
            </a:pPr>
            <a:r>
              <a:rPr lang="en-US" dirty="0"/>
              <a:t>Extermination – the killing of a whole group of people</a:t>
            </a:r>
          </a:p>
        </p:txBody>
      </p:sp>
    </p:spTree>
    <p:extLst>
      <p:ext uri="{BB962C8B-B14F-4D97-AF65-F5344CB8AC3E}">
        <p14:creationId xmlns:p14="http://schemas.microsoft.com/office/powerpoint/2010/main" val="323114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BFF87-C219-482D-BA22-87A00F9D816A}"/>
              </a:ext>
            </a:extLst>
          </p:cNvPr>
          <p:cNvSpPr>
            <a:spLocks noGrp="1"/>
          </p:cNvSpPr>
          <p:nvPr>
            <p:ph type="title"/>
          </p:nvPr>
        </p:nvSpPr>
        <p:spPr>
          <a:xfrm>
            <a:off x="826330" y="-87465"/>
            <a:ext cx="10353762" cy="1296063"/>
          </a:xfrm>
        </p:spPr>
        <p:txBody>
          <a:bodyPr>
            <a:normAutofit/>
          </a:bodyPr>
          <a:lstStyle/>
          <a:p>
            <a:r>
              <a:rPr lang="en-US" sz="6000" b="1" u="sng" dirty="0"/>
              <a:t>How It All Began……</a:t>
            </a:r>
          </a:p>
        </p:txBody>
      </p:sp>
      <p:sp>
        <p:nvSpPr>
          <p:cNvPr id="3" name="Content Placeholder 2">
            <a:extLst>
              <a:ext uri="{FF2B5EF4-FFF2-40B4-BE49-F238E27FC236}">
                <a16:creationId xmlns:a16="http://schemas.microsoft.com/office/drawing/2014/main" id="{0B318219-002B-4769-B180-7871F7BCB778}"/>
              </a:ext>
            </a:extLst>
          </p:cNvPr>
          <p:cNvSpPr>
            <a:spLocks noGrp="1"/>
          </p:cNvSpPr>
          <p:nvPr>
            <p:ph idx="1"/>
          </p:nvPr>
        </p:nvSpPr>
        <p:spPr>
          <a:xfrm>
            <a:off x="182880" y="1296063"/>
            <a:ext cx="5241235" cy="5247859"/>
          </a:xfrm>
        </p:spPr>
        <p:txBody>
          <a:bodyPr>
            <a:normAutofit/>
          </a:bodyPr>
          <a:lstStyle/>
          <a:p>
            <a:pPr marL="36900" indent="0">
              <a:buNone/>
            </a:pPr>
            <a:r>
              <a:rPr lang="en-US" dirty="0"/>
              <a:t>When Hitler took office as the Chancellor of Germany in 1933, he started several steps to increase persecution of the Jewish people.</a:t>
            </a:r>
          </a:p>
          <a:p>
            <a:pPr marL="36900" indent="0">
              <a:buNone/>
            </a:pPr>
            <a:endParaRPr lang="en-US" dirty="0"/>
          </a:p>
          <a:p>
            <a:pPr marL="36900" indent="0">
              <a:buNone/>
            </a:pPr>
            <a:r>
              <a:rPr lang="en-US" dirty="0"/>
              <a:t>Persecution – treat someone or a group badly because of something about them like race, political opinions, or religion.</a:t>
            </a:r>
          </a:p>
          <a:p>
            <a:pPr marL="36900" indent="0">
              <a:buNone/>
            </a:pPr>
            <a:endParaRPr lang="en-US" dirty="0"/>
          </a:p>
          <a:p>
            <a:pPr marL="36900" indent="0">
              <a:buNone/>
            </a:pPr>
            <a:r>
              <a:rPr lang="en-US" dirty="0"/>
              <a:t>The first step Hitler took to begin the persecution of the Jews in Germany was to not allow any Jews to have government jobs in Germany.</a:t>
            </a:r>
          </a:p>
        </p:txBody>
      </p:sp>
      <p:pic>
        <p:nvPicPr>
          <p:cNvPr id="1026" name="Picture 2" descr="How Did Hitler Come to Power? - History">
            <a:extLst>
              <a:ext uri="{FF2B5EF4-FFF2-40B4-BE49-F238E27FC236}">
                <a16:creationId xmlns:a16="http://schemas.microsoft.com/office/drawing/2014/main" id="{6A1D6313-1AB9-4613-BECA-98B4A2AA9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115" y="1097363"/>
            <a:ext cx="457200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7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54B8-F541-4FCF-8670-2014B3640A29}"/>
              </a:ext>
            </a:extLst>
          </p:cNvPr>
          <p:cNvSpPr>
            <a:spLocks noGrp="1"/>
          </p:cNvSpPr>
          <p:nvPr>
            <p:ph type="title"/>
          </p:nvPr>
        </p:nvSpPr>
        <p:spPr>
          <a:xfrm>
            <a:off x="913795" y="152400"/>
            <a:ext cx="10353762" cy="874295"/>
          </a:xfrm>
        </p:spPr>
        <p:txBody>
          <a:bodyPr>
            <a:normAutofit/>
          </a:bodyPr>
          <a:lstStyle/>
          <a:p>
            <a:r>
              <a:rPr lang="en-US" sz="5400" b="1" u="sng" dirty="0"/>
              <a:t>Anti-Semitism – Hatred of the Jews</a:t>
            </a:r>
          </a:p>
        </p:txBody>
      </p:sp>
      <p:sp>
        <p:nvSpPr>
          <p:cNvPr id="3" name="Content Placeholder 2">
            <a:extLst>
              <a:ext uri="{FF2B5EF4-FFF2-40B4-BE49-F238E27FC236}">
                <a16:creationId xmlns:a16="http://schemas.microsoft.com/office/drawing/2014/main" id="{B631D452-2DD1-499B-981E-FEB06B5776EF}"/>
              </a:ext>
            </a:extLst>
          </p:cNvPr>
          <p:cNvSpPr>
            <a:spLocks noGrp="1"/>
          </p:cNvSpPr>
          <p:nvPr>
            <p:ph idx="1"/>
          </p:nvPr>
        </p:nvSpPr>
        <p:spPr>
          <a:xfrm>
            <a:off x="128337" y="914400"/>
            <a:ext cx="5213684" cy="5574632"/>
          </a:xfrm>
        </p:spPr>
        <p:txBody>
          <a:bodyPr>
            <a:noAutofit/>
          </a:bodyPr>
          <a:lstStyle/>
          <a:p>
            <a:pPr marL="36900" indent="0">
              <a:buNone/>
            </a:pPr>
            <a:r>
              <a:rPr lang="en-US" sz="2800" dirty="0"/>
              <a:t>Anti-Semitism had a long history in European countries.  </a:t>
            </a:r>
          </a:p>
          <a:p>
            <a:pPr marL="36900" indent="0">
              <a:buNone/>
            </a:pPr>
            <a:r>
              <a:rPr lang="en-US" sz="2800" dirty="0"/>
              <a:t>Europe was traditionally a very Christian society, and Jews were a very small part of the population that did not believe in all of the teachings of Christianity, making them easy targets for persecution throughout time</a:t>
            </a:r>
          </a:p>
          <a:p>
            <a:pPr marL="36900" indent="0">
              <a:buNone/>
            </a:pPr>
            <a:r>
              <a:rPr lang="en-US" sz="2800" dirty="0">
                <a:hlinkClick r:id="rId2"/>
              </a:rPr>
              <a:t>Anti-Semitism</a:t>
            </a:r>
            <a:endParaRPr lang="en-US" sz="2800" dirty="0"/>
          </a:p>
          <a:p>
            <a:pPr marL="36900" indent="0">
              <a:buNone/>
            </a:pPr>
            <a:r>
              <a:rPr lang="en-US" sz="2800" dirty="0">
                <a:hlinkClick r:id="rId3"/>
              </a:rPr>
              <a:t>Film: Anti-Semitism boycott</a:t>
            </a:r>
            <a:endParaRPr lang="en-US" sz="2800" dirty="0"/>
          </a:p>
          <a:p>
            <a:pPr marL="36900" indent="0">
              <a:buNone/>
            </a:pPr>
            <a:endParaRPr lang="en-US" sz="2800" dirty="0"/>
          </a:p>
        </p:txBody>
      </p:sp>
      <p:pic>
        <p:nvPicPr>
          <p:cNvPr id="2050" name="Picture 2" descr="Judaism Symbol. Golden Star Of David, Symbol Of The Jewish Faith ...">
            <a:extLst>
              <a:ext uri="{FF2B5EF4-FFF2-40B4-BE49-F238E27FC236}">
                <a16:creationId xmlns:a16="http://schemas.microsoft.com/office/drawing/2014/main" id="{46A41D09-65FE-4246-A162-0CFA823BB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462" y="1283368"/>
            <a:ext cx="3665621" cy="366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2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B1A0-B185-4B7A-A78B-E5F2E4DA4D83}"/>
              </a:ext>
            </a:extLst>
          </p:cNvPr>
          <p:cNvSpPr>
            <a:spLocks noGrp="1"/>
          </p:cNvSpPr>
          <p:nvPr>
            <p:ph type="title"/>
          </p:nvPr>
        </p:nvSpPr>
        <p:spPr>
          <a:xfrm>
            <a:off x="913795" y="609600"/>
            <a:ext cx="10353762" cy="6858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819480C-FF58-43EB-83BB-FAC0D957059F}"/>
              </a:ext>
            </a:extLst>
          </p:cNvPr>
          <p:cNvSpPr>
            <a:spLocks noGrp="1"/>
          </p:cNvSpPr>
          <p:nvPr>
            <p:ph idx="1"/>
          </p:nvPr>
        </p:nvSpPr>
        <p:spPr>
          <a:xfrm>
            <a:off x="426721" y="952500"/>
            <a:ext cx="6697980" cy="5676900"/>
          </a:xfrm>
        </p:spPr>
        <p:txBody>
          <a:bodyPr>
            <a:normAutofit/>
          </a:bodyPr>
          <a:lstStyle/>
          <a:p>
            <a:pPr marL="36900" indent="0">
              <a:buNone/>
            </a:pPr>
            <a:r>
              <a:rPr lang="en-US" dirty="0"/>
              <a:t>Since Germany’s failed attempt to dominate Europe in World War I, they had been looking for someone to blame for the failure.</a:t>
            </a:r>
          </a:p>
          <a:p>
            <a:pPr marL="36900" indent="0">
              <a:buNone/>
            </a:pPr>
            <a:endParaRPr lang="en-US" dirty="0"/>
          </a:p>
          <a:p>
            <a:pPr marL="36900" indent="0">
              <a:buNone/>
            </a:pPr>
            <a:r>
              <a:rPr lang="en-US" dirty="0"/>
              <a:t>The loss of land, humiliation of Germany in the Treaty of Versailles ending WWI, and the continued poor economy that was made worse by the Great Depression, all made the Germany people in need of a scapegoat to claim was the reason for these problems.</a:t>
            </a:r>
          </a:p>
          <a:p>
            <a:pPr marL="36900" indent="0">
              <a:buNone/>
            </a:pPr>
            <a:endParaRPr lang="en-US" dirty="0"/>
          </a:p>
          <a:p>
            <a:pPr marL="36900" indent="0">
              <a:buNone/>
            </a:pPr>
            <a:r>
              <a:rPr lang="en-US" dirty="0"/>
              <a:t>Hitler used his powerful and convincing speaker ability to get the people to support his ideas that the Jews were to blame for all of Germany’s money problems and the loss of World War I.</a:t>
            </a:r>
          </a:p>
        </p:txBody>
      </p:sp>
      <p:sp>
        <p:nvSpPr>
          <p:cNvPr id="4" name="TextBox 3">
            <a:extLst>
              <a:ext uri="{FF2B5EF4-FFF2-40B4-BE49-F238E27FC236}">
                <a16:creationId xmlns:a16="http://schemas.microsoft.com/office/drawing/2014/main" id="{FB9F4316-D3C7-4E86-B668-3DFD7A8C4C71}"/>
              </a:ext>
            </a:extLst>
          </p:cNvPr>
          <p:cNvSpPr txBox="1"/>
          <p:nvPr/>
        </p:nvSpPr>
        <p:spPr>
          <a:xfrm>
            <a:off x="7636043" y="3096126"/>
            <a:ext cx="3457074" cy="923330"/>
          </a:xfrm>
          <a:prstGeom prst="rect">
            <a:avLst/>
          </a:prstGeom>
          <a:noFill/>
        </p:spPr>
        <p:txBody>
          <a:bodyPr wrap="square" rtlCol="0">
            <a:spAutoFit/>
          </a:bodyPr>
          <a:lstStyle/>
          <a:p>
            <a:r>
              <a:rPr lang="en-US" dirty="0"/>
              <a:t>Scapegoat – an innocent person that is blamed for the problems of others.</a:t>
            </a:r>
          </a:p>
        </p:txBody>
      </p:sp>
    </p:spTree>
    <p:extLst>
      <p:ext uri="{BB962C8B-B14F-4D97-AF65-F5344CB8AC3E}">
        <p14:creationId xmlns:p14="http://schemas.microsoft.com/office/powerpoint/2010/main" val="82024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1F6F-8511-45CA-9B90-673002B9FCC2}"/>
              </a:ext>
            </a:extLst>
          </p:cNvPr>
          <p:cNvSpPr>
            <a:spLocks noGrp="1"/>
          </p:cNvSpPr>
          <p:nvPr>
            <p:ph type="title"/>
          </p:nvPr>
        </p:nvSpPr>
        <p:spPr>
          <a:xfrm>
            <a:off x="913795" y="182880"/>
            <a:ext cx="10353762" cy="1021080"/>
          </a:xfrm>
        </p:spPr>
        <p:txBody>
          <a:bodyPr>
            <a:normAutofit/>
          </a:bodyPr>
          <a:lstStyle/>
          <a:p>
            <a:r>
              <a:rPr lang="en-US" sz="6000" b="1" u="sng" dirty="0"/>
              <a:t>Nuremberg Laws</a:t>
            </a:r>
          </a:p>
        </p:txBody>
      </p:sp>
      <p:sp>
        <p:nvSpPr>
          <p:cNvPr id="3" name="Content Placeholder 2">
            <a:extLst>
              <a:ext uri="{FF2B5EF4-FFF2-40B4-BE49-F238E27FC236}">
                <a16:creationId xmlns:a16="http://schemas.microsoft.com/office/drawing/2014/main" id="{D8EBCB8C-4CD6-40B3-B096-BCE57C176A9D}"/>
              </a:ext>
            </a:extLst>
          </p:cNvPr>
          <p:cNvSpPr>
            <a:spLocks noGrp="1"/>
          </p:cNvSpPr>
          <p:nvPr>
            <p:ph idx="1"/>
          </p:nvPr>
        </p:nvSpPr>
        <p:spPr>
          <a:xfrm>
            <a:off x="457201" y="1402080"/>
            <a:ext cx="5839325" cy="5086952"/>
          </a:xfrm>
        </p:spPr>
        <p:txBody>
          <a:bodyPr>
            <a:normAutofit fontScale="92500" lnSpcReduction="20000"/>
          </a:bodyPr>
          <a:lstStyle/>
          <a:p>
            <a:pPr marL="36900" indent="0">
              <a:buNone/>
            </a:pPr>
            <a:r>
              <a:rPr lang="en-US" dirty="0"/>
              <a:t>Nuremberg Laws – a set of laws that were created by the Nazis to limit the rights of Jews and took away Jews citizenship in Germany.</a:t>
            </a:r>
          </a:p>
          <a:p>
            <a:pPr marL="36900" indent="0">
              <a:buNone/>
            </a:pPr>
            <a:endParaRPr lang="en-US" dirty="0"/>
          </a:p>
          <a:p>
            <a:pPr marL="36900" indent="0">
              <a:buNone/>
            </a:pPr>
            <a:r>
              <a:rPr lang="en-US" dirty="0"/>
              <a:t>Examples of Nuremberg Laws:</a:t>
            </a:r>
          </a:p>
          <a:p>
            <a:pPr marL="36900" indent="0">
              <a:buNone/>
            </a:pPr>
            <a:r>
              <a:rPr lang="en-US" dirty="0"/>
              <a:t>1. Individuals of mixed Jewish and Aryan blood are to be considered Jews under the law.</a:t>
            </a:r>
          </a:p>
          <a:p>
            <a:pPr marL="36900" indent="0">
              <a:buNone/>
            </a:pPr>
            <a:r>
              <a:rPr lang="en-US" dirty="0"/>
              <a:t>2. Jews do not have the right to vote.</a:t>
            </a:r>
          </a:p>
          <a:p>
            <a:pPr marL="36900" indent="0">
              <a:buNone/>
            </a:pPr>
            <a:r>
              <a:rPr lang="en-US" dirty="0"/>
              <a:t>3. Jews cannot hold public office.</a:t>
            </a:r>
          </a:p>
          <a:p>
            <a:pPr marL="36900" indent="0">
              <a:buNone/>
            </a:pPr>
            <a:r>
              <a:rPr lang="en-US" dirty="0"/>
              <a:t>4. Marriage between Jews and non-Jews is illegal.</a:t>
            </a:r>
          </a:p>
          <a:p>
            <a:pPr marL="36900" indent="0">
              <a:buNone/>
            </a:pPr>
            <a:r>
              <a:rPr lang="en-US" dirty="0"/>
              <a:t>5. Jews must carry identity cards.</a:t>
            </a:r>
          </a:p>
          <a:p>
            <a:pPr marL="36900" indent="0">
              <a:buNone/>
            </a:pPr>
            <a:r>
              <a:rPr lang="en-US" dirty="0"/>
              <a:t>6. Jews must wear the yellow Star of David on their clothing.</a:t>
            </a:r>
          </a:p>
          <a:p>
            <a:pPr marL="36900" indent="0">
              <a:buNone/>
            </a:pPr>
            <a:r>
              <a:rPr lang="en-US" dirty="0">
                <a:hlinkClick r:id="rId2"/>
              </a:rPr>
              <a:t>Nuremberg Laws</a:t>
            </a:r>
            <a:r>
              <a:rPr lang="en-US" dirty="0"/>
              <a:t>:  Click for link</a:t>
            </a:r>
          </a:p>
        </p:txBody>
      </p:sp>
      <p:pic>
        <p:nvPicPr>
          <p:cNvPr id="1032" name="Picture 8" descr="Holocaust Facts | What Was The Holocaust? | DK Find Out">
            <a:extLst>
              <a:ext uri="{FF2B5EF4-FFF2-40B4-BE49-F238E27FC236}">
                <a16:creationId xmlns:a16="http://schemas.microsoft.com/office/drawing/2014/main" id="{6964FFA6-94B2-49D7-B7A8-743C1796B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242" y="3996088"/>
            <a:ext cx="2679032" cy="2679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rika (Neuman) Eckstut — United States Holocaust Memorial Museum">
            <a:extLst>
              <a:ext uri="{FF2B5EF4-FFF2-40B4-BE49-F238E27FC236}">
                <a16:creationId xmlns:a16="http://schemas.microsoft.com/office/drawing/2014/main" id="{89F32B34-7D92-4388-B4EA-4CD74AD76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837" y="1165458"/>
            <a:ext cx="3584620" cy="2679032"/>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67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4440-69D7-4F3E-B446-15E9FF07C934}"/>
              </a:ext>
            </a:extLst>
          </p:cNvPr>
          <p:cNvSpPr>
            <a:spLocks noGrp="1"/>
          </p:cNvSpPr>
          <p:nvPr>
            <p:ph type="title"/>
          </p:nvPr>
        </p:nvSpPr>
        <p:spPr>
          <a:xfrm>
            <a:off x="913795" y="0"/>
            <a:ext cx="10353762" cy="1315453"/>
          </a:xfrm>
        </p:spPr>
        <p:txBody>
          <a:bodyPr>
            <a:noAutofit/>
          </a:bodyPr>
          <a:lstStyle/>
          <a:p>
            <a:r>
              <a:rPr lang="en-US" sz="4800" b="1" u="sng" dirty="0"/>
              <a:t>Kristallnacht </a:t>
            </a:r>
            <a:br>
              <a:rPr lang="en-US" sz="4800" b="1" u="sng" dirty="0"/>
            </a:br>
            <a:r>
              <a:rPr lang="en-US" sz="4800" b="1" u="sng" dirty="0"/>
              <a:t>“Night of Broken Glass”</a:t>
            </a:r>
          </a:p>
        </p:txBody>
      </p:sp>
      <p:sp>
        <p:nvSpPr>
          <p:cNvPr id="3" name="Content Placeholder 2">
            <a:extLst>
              <a:ext uri="{FF2B5EF4-FFF2-40B4-BE49-F238E27FC236}">
                <a16:creationId xmlns:a16="http://schemas.microsoft.com/office/drawing/2014/main" id="{5571C1C2-9F5A-4315-9F2A-ECAFE42747B1}"/>
              </a:ext>
            </a:extLst>
          </p:cNvPr>
          <p:cNvSpPr>
            <a:spLocks noGrp="1"/>
          </p:cNvSpPr>
          <p:nvPr>
            <p:ph idx="1"/>
          </p:nvPr>
        </p:nvSpPr>
        <p:spPr>
          <a:xfrm>
            <a:off x="152400" y="1315454"/>
            <a:ext cx="5999747" cy="4475746"/>
          </a:xfrm>
        </p:spPr>
        <p:txBody>
          <a:bodyPr/>
          <a:lstStyle/>
          <a:p>
            <a:pPr marL="36900" indent="0">
              <a:buNone/>
            </a:pPr>
            <a:r>
              <a:rPr lang="en-US" dirty="0">
                <a:hlinkClick r:id="rId2"/>
              </a:rPr>
              <a:t>Click for Link:  Kristallnacht</a:t>
            </a:r>
            <a:endParaRPr lang="en-US" dirty="0"/>
          </a:p>
        </p:txBody>
      </p:sp>
      <p:sp>
        <p:nvSpPr>
          <p:cNvPr id="4" name="TextBox 3">
            <a:extLst>
              <a:ext uri="{FF2B5EF4-FFF2-40B4-BE49-F238E27FC236}">
                <a16:creationId xmlns:a16="http://schemas.microsoft.com/office/drawing/2014/main" id="{9EFAB0E5-79D8-400C-BB53-4E10F63E1D34}"/>
              </a:ext>
            </a:extLst>
          </p:cNvPr>
          <p:cNvSpPr txBox="1"/>
          <p:nvPr/>
        </p:nvSpPr>
        <p:spPr>
          <a:xfrm>
            <a:off x="216568" y="1788696"/>
            <a:ext cx="8670758" cy="4524315"/>
          </a:xfrm>
          <a:prstGeom prst="rect">
            <a:avLst/>
          </a:prstGeom>
          <a:noFill/>
        </p:spPr>
        <p:txBody>
          <a:bodyPr wrap="square" rtlCol="0">
            <a:spAutoFit/>
          </a:bodyPr>
          <a:lstStyle/>
          <a:p>
            <a:r>
              <a:rPr lang="en-US" sz="2400" dirty="0"/>
              <a:t>November 9-10, 1938 became known as Kristallnacht, which in German means Night of Broken Glass.  </a:t>
            </a:r>
          </a:p>
          <a:p>
            <a:endParaRPr lang="en-US" sz="2400" dirty="0"/>
          </a:p>
          <a:p>
            <a:r>
              <a:rPr lang="en-US" sz="2400" dirty="0"/>
              <a:t>On this night, Nazi storm troopers were sent to destroy Jewish places like their homes, businesses, and synagogues.</a:t>
            </a:r>
          </a:p>
          <a:p>
            <a:endParaRPr lang="en-US" sz="2400" dirty="0"/>
          </a:p>
          <a:p>
            <a:r>
              <a:rPr lang="en-US" sz="2400" dirty="0"/>
              <a:t>Synagogue – Jewish place for religious worship</a:t>
            </a:r>
          </a:p>
          <a:p>
            <a:endParaRPr lang="en-US" sz="2400" dirty="0"/>
          </a:p>
          <a:p>
            <a:r>
              <a:rPr lang="en-US" sz="2400" dirty="0"/>
              <a:t>They smashed windows and injured anyone that tried to stop them.</a:t>
            </a:r>
          </a:p>
          <a:p>
            <a:endParaRPr lang="en-US" sz="2400" dirty="0"/>
          </a:p>
          <a:p>
            <a:r>
              <a:rPr lang="en-US" sz="2400" dirty="0"/>
              <a:t>After the event, Jews were blamed for the damage and many were arrested for the crime</a:t>
            </a:r>
            <a:r>
              <a:rPr lang="en-US" dirty="0"/>
              <a:t>.</a:t>
            </a:r>
          </a:p>
        </p:txBody>
      </p:sp>
    </p:spTree>
    <p:extLst>
      <p:ext uri="{BB962C8B-B14F-4D97-AF65-F5344CB8AC3E}">
        <p14:creationId xmlns:p14="http://schemas.microsoft.com/office/powerpoint/2010/main" val="331621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6AF3-C224-4391-B0A9-4A888F4311B0}"/>
              </a:ext>
            </a:extLst>
          </p:cNvPr>
          <p:cNvSpPr>
            <a:spLocks noGrp="1"/>
          </p:cNvSpPr>
          <p:nvPr>
            <p:ph type="title"/>
          </p:nvPr>
        </p:nvSpPr>
        <p:spPr>
          <a:xfrm>
            <a:off x="913795" y="128337"/>
            <a:ext cx="10353762" cy="617621"/>
          </a:xfrm>
        </p:spPr>
        <p:txBody>
          <a:bodyPr>
            <a:noAutofit/>
          </a:bodyPr>
          <a:lstStyle/>
          <a:p>
            <a:r>
              <a:rPr lang="en-US" sz="4800" b="1" u="sng" dirty="0"/>
              <a:t>Jewish Refugees</a:t>
            </a:r>
          </a:p>
        </p:txBody>
      </p:sp>
      <p:sp>
        <p:nvSpPr>
          <p:cNvPr id="3" name="Content Placeholder 2">
            <a:extLst>
              <a:ext uri="{FF2B5EF4-FFF2-40B4-BE49-F238E27FC236}">
                <a16:creationId xmlns:a16="http://schemas.microsoft.com/office/drawing/2014/main" id="{4023AF8E-9C08-47D8-851C-B18D25EF5902}"/>
              </a:ext>
            </a:extLst>
          </p:cNvPr>
          <p:cNvSpPr>
            <a:spLocks noGrp="1"/>
          </p:cNvSpPr>
          <p:nvPr>
            <p:ph idx="1"/>
          </p:nvPr>
        </p:nvSpPr>
        <p:spPr>
          <a:xfrm>
            <a:off x="24063" y="745958"/>
            <a:ext cx="6585284" cy="5751095"/>
          </a:xfrm>
        </p:spPr>
        <p:txBody>
          <a:bodyPr>
            <a:normAutofit fontScale="92500"/>
          </a:bodyPr>
          <a:lstStyle/>
          <a:p>
            <a:pPr marL="36900" indent="0">
              <a:buNone/>
            </a:pPr>
            <a:r>
              <a:rPr lang="en-US" dirty="0"/>
              <a:t>Refugee – person who leaves an area because they fear they will be harmed or to avoid war or danger.</a:t>
            </a:r>
          </a:p>
          <a:p>
            <a:pPr marL="36900" indent="0">
              <a:buNone/>
            </a:pPr>
            <a:r>
              <a:rPr lang="en-US" dirty="0"/>
              <a:t>Emigration – when people leave a country to live somewhere else.</a:t>
            </a:r>
          </a:p>
          <a:p>
            <a:pPr marL="36900" indent="0">
              <a:buNone/>
            </a:pPr>
            <a:endParaRPr lang="en-US" dirty="0"/>
          </a:p>
          <a:p>
            <a:pPr marL="36900" indent="0">
              <a:buNone/>
            </a:pPr>
            <a:r>
              <a:rPr lang="en-US" dirty="0"/>
              <a:t>Jews trying to leave Germany had trouble finding other countries that would take them in.</a:t>
            </a:r>
          </a:p>
          <a:p>
            <a:pPr marL="36900" indent="0">
              <a:buNone/>
            </a:pPr>
            <a:endParaRPr lang="en-US" dirty="0"/>
          </a:p>
          <a:p>
            <a:pPr marL="36900" indent="0">
              <a:buNone/>
            </a:pPr>
            <a:r>
              <a:rPr lang="en-US" dirty="0"/>
              <a:t>Reasons:</a:t>
            </a:r>
          </a:p>
          <a:p>
            <a:pPr marL="36900" indent="0">
              <a:buNone/>
            </a:pPr>
            <a:r>
              <a:rPr lang="en-US" dirty="0"/>
              <a:t>1. Some countries had already taken too many Jewish refugees and felt that their country could not handle any more.</a:t>
            </a:r>
          </a:p>
          <a:p>
            <a:pPr marL="36900" indent="0">
              <a:buNone/>
            </a:pPr>
            <a:r>
              <a:rPr lang="en-US" dirty="0"/>
              <a:t>2. Fear of starting Anti-Semitic feelings in their countries.</a:t>
            </a:r>
          </a:p>
          <a:p>
            <a:pPr marL="36900" indent="0">
              <a:buNone/>
            </a:pPr>
            <a:r>
              <a:rPr lang="en-US" dirty="0"/>
              <a:t>3. People were afraid that the new immigrants would take jobs away from their country’s people.</a:t>
            </a:r>
          </a:p>
        </p:txBody>
      </p:sp>
    </p:spTree>
    <p:extLst>
      <p:ext uri="{BB962C8B-B14F-4D97-AF65-F5344CB8AC3E}">
        <p14:creationId xmlns:p14="http://schemas.microsoft.com/office/powerpoint/2010/main" val="211286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E222-F104-4162-AB32-DC556303ACC4}"/>
              </a:ext>
            </a:extLst>
          </p:cNvPr>
          <p:cNvSpPr>
            <a:spLocks noGrp="1"/>
          </p:cNvSpPr>
          <p:nvPr>
            <p:ph type="title"/>
          </p:nvPr>
        </p:nvSpPr>
        <p:spPr/>
        <p:txBody>
          <a:bodyPr/>
          <a:lstStyle/>
          <a:p>
            <a:endParaRPr lang="en-US"/>
          </a:p>
        </p:txBody>
      </p:sp>
      <p:pic>
        <p:nvPicPr>
          <p:cNvPr id="4" name="Picture 2" descr="Anne Frank Flees Nazi Germany | Lisa's History Room">
            <a:extLst>
              <a:ext uri="{FF2B5EF4-FFF2-40B4-BE49-F238E27FC236}">
                <a16:creationId xmlns:a16="http://schemas.microsoft.com/office/drawing/2014/main" id="{0E67342B-FBBF-456F-B440-8EF3DB450D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306" y="0"/>
            <a:ext cx="9147926" cy="686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3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681</TotalTime>
  <Words>1158</Words>
  <Application>Microsoft Office PowerPoint</Application>
  <PresentationFormat>Widescreen</PresentationFormat>
  <Paragraphs>117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Georgia Pro Cond Light</vt:lpstr>
      <vt:lpstr>Speak Pro</vt:lpstr>
      <vt:lpstr>Wingdings 2</vt:lpstr>
      <vt:lpstr>SlateVTI</vt:lpstr>
      <vt:lpstr>The Holocaust</vt:lpstr>
      <vt:lpstr>What does Holocaust mean?</vt:lpstr>
      <vt:lpstr>How It All Began……</vt:lpstr>
      <vt:lpstr>Anti-Semitism – Hatred of the Jews</vt:lpstr>
      <vt:lpstr>PowerPoint Presentation</vt:lpstr>
      <vt:lpstr>Nuremberg Laws</vt:lpstr>
      <vt:lpstr>Kristallnacht  “Night of Broken Glass”</vt:lpstr>
      <vt:lpstr>Jewish Refugees</vt:lpstr>
      <vt:lpstr>PowerPoint Presentation</vt:lpstr>
      <vt:lpstr>Hitler’s Final Solution</vt:lpstr>
      <vt:lpstr>Forced Relocation</vt:lpstr>
      <vt:lpstr>Warsaw Ghetto</vt:lpstr>
      <vt:lpstr>Deportation</vt:lpstr>
      <vt:lpstr>The Final Stage</vt:lpstr>
      <vt:lpstr>Concentration Camps</vt:lpstr>
      <vt:lpstr>Auschwitz – Killing Center</vt:lpstr>
      <vt:lpstr>Dachau Concentration Camp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Andrea Surma</dc:creator>
  <cp:lastModifiedBy>Andrea Surma</cp:lastModifiedBy>
  <cp:revision>57</cp:revision>
  <dcterms:created xsi:type="dcterms:W3CDTF">2020-04-19T16:35:13Z</dcterms:created>
  <dcterms:modified xsi:type="dcterms:W3CDTF">2020-05-03T13:26:12Z</dcterms:modified>
</cp:coreProperties>
</file>