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67" r:id="rId4"/>
    <p:sldId id="272" r:id="rId5"/>
    <p:sldId id="273" r:id="rId6"/>
    <p:sldId id="274" r:id="rId7"/>
    <p:sldId id="275" r:id="rId8"/>
    <p:sldId id="276" r:id="rId9"/>
    <p:sldId id="277" r:id="rId10"/>
    <p:sldId id="269" r:id="rId11"/>
    <p:sldId id="278" r:id="rId12"/>
    <p:sldId id="279"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F9505-DE55-432B-9174-1B5811571F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1BAF53-65B3-4552-A50E-372ECD1531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515E5A-34F8-48F1-B882-4DDDE6589522}"/>
              </a:ext>
            </a:extLst>
          </p:cNvPr>
          <p:cNvSpPr>
            <a:spLocks noGrp="1"/>
          </p:cNvSpPr>
          <p:nvPr>
            <p:ph type="dt" sz="half" idx="10"/>
          </p:nvPr>
        </p:nvSpPr>
        <p:spPr/>
        <p:txBody>
          <a:bodyPr/>
          <a:lstStyle/>
          <a:p>
            <a:fld id="{19058E69-6D94-48B0-875C-76ADF792D06C}" type="datetimeFigureOut">
              <a:rPr lang="en-US" smtClean="0"/>
              <a:t>5/30/2020</a:t>
            </a:fld>
            <a:endParaRPr lang="en-US"/>
          </a:p>
        </p:txBody>
      </p:sp>
      <p:sp>
        <p:nvSpPr>
          <p:cNvPr id="5" name="Footer Placeholder 4">
            <a:extLst>
              <a:ext uri="{FF2B5EF4-FFF2-40B4-BE49-F238E27FC236}">
                <a16:creationId xmlns:a16="http://schemas.microsoft.com/office/drawing/2014/main" id="{769F12D9-08EA-4424-BC68-F946F92463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A54684-FB2F-42E8-8AC1-F32E8933F653}"/>
              </a:ext>
            </a:extLst>
          </p:cNvPr>
          <p:cNvSpPr>
            <a:spLocks noGrp="1"/>
          </p:cNvSpPr>
          <p:nvPr>
            <p:ph type="sldNum" sz="quarter" idx="12"/>
          </p:nvPr>
        </p:nvSpPr>
        <p:spPr/>
        <p:txBody>
          <a:bodyPr/>
          <a:lstStyle/>
          <a:p>
            <a:fld id="{1755828D-3BE9-4E96-AEF2-A8575BAB6752}" type="slidenum">
              <a:rPr lang="en-US" smtClean="0"/>
              <a:t>‹#›</a:t>
            </a:fld>
            <a:endParaRPr lang="en-US"/>
          </a:p>
        </p:txBody>
      </p:sp>
    </p:spTree>
    <p:extLst>
      <p:ext uri="{BB962C8B-B14F-4D97-AF65-F5344CB8AC3E}">
        <p14:creationId xmlns:p14="http://schemas.microsoft.com/office/powerpoint/2010/main" val="4038896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9A2E8-5031-4F56-B561-2808D28175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302CEE-C974-48F3-9381-9ECFD05DB3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9FF79F-2ADC-4545-9723-3847270BE57E}"/>
              </a:ext>
            </a:extLst>
          </p:cNvPr>
          <p:cNvSpPr>
            <a:spLocks noGrp="1"/>
          </p:cNvSpPr>
          <p:nvPr>
            <p:ph type="dt" sz="half" idx="10"/>
          </p:nvPr>
        </p:nvSpPr>
        <p:spPr/>
        <p:txBody>
          <a:bodyPr/>
          <a:lstStyle/>
          <a:p>
            <a:fld id="{19058E69-6D94-48B0-875C-76ADF792D06C}" type="datetimeFigureOut">
              <a:rPr lang="en-US" smtClean="0"/>
              <a:t>5/30/2020</a:t>
            </a:fld>
            <a:endParaRPr lang="en-US"/>
          </a:p>
        </p:txBody>
      </p:sp>
      <p:sp>
        <p:nvSpPr>
          <p:cNvPr id="5" name="Footer Placeholder 4">
            <a:extLst>
              <a:ext uri="{FF2B5EF4-FFF2-40B4-BE49-F238E27FC236}">
                <a16:creationId xmlns:a16="http://schemas.microsoft.com/office/drawing/2014/main" id="{99792677-A376-464D-B60E-433657B479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4952BA-6A3B-49F4-BB4D-EA5784ED92C0}"/>
              </a:ext>
            </a:extLst>
          </p:cNvPr>
          <p:cNvSpPr>
            <a:spLocks noGrp="1"/>
          </p:cNvSpPr>
          <p:nvPr>
            <p:ph type="sldNum" sz="quarter" idx="12"/>
          </p:nvPr>
        </p:nvSpPr>
        <p:spPr/>
        <p:txBody>
          <a:bodyPr/>
          <a:lstStyle/>
          <a:p>
            <a:fld id="{1755828D-3BE9-4E96-AEF2-A8575BAB6752}" type="slidenum">
              <a:rPr lang="en-US" smtClean="0"/>
              <a:t>‹#›</a:t>
            </a:fld>
            <a:endParaRPr lang="en-US"/>
          </a:p>
        </p:txBody>
      </p:sp>
    </p:spTree>
    <p:extLst>
      <p:ext uri="{BB962C8B-B14F-4D97-AF65-F5344CB8AC3E}">
        <p14:creationId xmlns:p14="http://schemas.microsoft.com/office/powerpoint/2010/main" val="632565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A0D782-C4D8-4C25-9316-801B64EB70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E860FD-227C-460D-8087-5E79CCA80E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00AE09-6070-41DD-9B41-F1A12F902426}"/>
              </a:ext>
            </a:extLst>
          </p:cNvPr>
          <p:cNvSpPr>
            <a:spLocks noGrp="1"/>
          </p:cNvSpPr>
          <p:nvPr>
            <p:ph type="dt" sz="half" idx="10"/>
          </p:nvPr>
        </p:nvSpPr>
        <p:spPr/>
        <p:txBody>
          <a:bodyPr/>
          <a:lstStyle/>
          <a:p>
            <a:fld id="{19058E69-6D94-48B0-875C-76ADF792D06C}" type="datetimeFigureOut">
              <a:rPr lang="en-US" smtClean="0"/>
              <a:t>5/30/2020</a:t>
            </a:fld>
            <a:endParaRPr lang="en-US"/>
          </a:p>
        </p:txBody>
      </p:sp>
      <p:sp>
        <p:nvSpPr>
          <p:cNvPr id="5" name="Footer Placeholder 4">
            <a:extLst>
              <a:ext uri="{FF2B5EF4-FFF2-40B4-BE49-F238E27FC236}">
                <a16:creationId xmlns:a16="http://schemas.microsoft.com/office/drawing/2014/main" id="{815D4D7A-8D7C-4ECF-BBA7-B3AB659EDF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6D175-0C2E-4307-ADE3-49D674BABC24}"/>
              </a:ext>
            </a:extLst>
          </p:cNvPr>
          <p:cNvSpPr>
            <a:spLocks noGrp="1"/>
          </p:cNvSpPr>
          <p:nvPr>
            <p:ph type="sldNum" sz="quarter" idx="12"/>
          </p:nvPr>
        </p:nvSpPr>
        <p:spPr/>
        <p:txBody>
          <a:bodyPr/>
          <a:lstStyle/>
          <a:p>
            <a:fld id="{1755828D-3BE9-4E96-AEF2-A8575BAB6752}" type="slidenum">
              <a:rPr lang="en-US" smtClean="0"/>
              <a:t>‹#›</a:t>
            </a:fld>
            <a:endParaRPr lang="en-US"/>
          </a:p>
        </p:txBody>
      </p:sp>
    </p:spTree>
    <p:extLst>
      <p:ext uri="{BB962C8B-B14F-4D97-AF65-F5344CB8AC3E}">
        <p14:creationId xmlns:p14="http://schemas.microsoft.com/office/powerpoint/2010/main" val="2321429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DD70-651F-4766-9358-C48EAE0991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982DBA-2C10-486E-8C40-D342C0152D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33237F-BB03-476B-A725-714299D00C11}"/>
              </a:ext>
            </a:extLst>
          </p:cNvPr>
          <p:cNvSpPr>
            <a:spLocks noGrp="1"/>
          </p:cNvSpPr>
          <p:nvPr>
            <p:ph type="dt" sz="half" idx="10"/>
          </p:nvPr>
        </p:nvSpPr>
        <p:spPr/>
        <p:txBody>
          <a:bodyPr/>
          <a:lstStyle/>
          <a:p>
            <a:fld id="{19058E69-6D94-48B0-875C-76ADF792D06C}" type="datetimeFigureOut">
              <a:rPr lang="en-US" smtClean="0"/>
              <a:t>5/30/2020</a:t>
            </a:fld>
            <a:endParaRPr lang="en-US"/>
          </a:p>
        </p:txBody>
      </p:sp>
      <p:sp>
        <p:nvSpPr>
          <p:cNvPr id="5" name="Footer Placeholder 4">
            <a:extLst>
              <a:ext uri="{FF2B5EF4-FFF2-40B4-BE49-F238E27FC236}">
                <a16:creationId xmlns:a16="http://schemas.microsoft.com/office/drawing/2014/main" id="{D0BFA3ED-BE62-4CC4-92E3-C2A184552E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CF5AE3-DE1B-4456-A3C1-2C9FFE983764}"/>
              </a:ext>
            </a:extLst>
          </p:cNvPr>
          <p:cNvSpPr>
            <a:spLocks noGrp="1"/>
          </p:cNvSpPr>
          <p:nvPr>
            <p:ph type="sldNum" sz="quarter" idx="12"/>
          </p:nvPr>
        </p:nvSpPr>
        <p:spPr/>
        <p:txBody>
          <a:bodyPr/>
          <a:lstStyle/>
          <a:p>
            <a:fld id="{1755828D-3BE9-4E96-AEF2-A8575BAB6752}" type="slidenum">
              <a:rPr lang="en-US" smtClean="0"/>
              <a:t>‹#›</a:t>
            </a:fld>
            <a:endParaRPr lang="en-US"/>
          </a:p>
        </p:txBody>
      </p:sp>
    </p:spTree>
    <p:extLst>
      <p:ext uri="{BB962C8B-B14F-4D97-AF65-F5344CB8AC3E}">
        <p14:creationId xmlns:p14="http://schemas.microsoft.com/office/powerpoint/2010/main" val="3547530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4A0F1-CABB-4905-A25D-EBC7E45937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386F5B-6F66-4803-99B1-D3F1D9EC6B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FD3A38-3119-4988-9FB0-AFD470D0D599}"/>
              </a:ext>
            </a:extLst>
          </p:cNvPr>
          <p:cNvSpPr>
            <a:spLocks noGrp="1"/>
          </p:cNvSpPr>
          <p:nvPr>
            <p:ph type="dt" sz="half" idx="10"/>
          </p:nvPr>
        </p:nvSpPr>
        <p:spPr/>
        <p:txBody>
          <a:bodyPr/>
          <a:lstStyle/>
          <a:p>
            <a:fld id="{19058E69-6D94-48B0-875C-76ADF792D06C}" type="datetimeFigureOut">
              <a:rPr lang="en-US" smtClean="0"/>
              <a:t>5/30/2020</a:t>
            </a:fld>
            <a:endParaRPr lang="en-US"/>
          </a:p>
        </p:txBody>
      </p:sp>
      <p:sp>
        <p:nvSpPr>
          <p:cNvPr id="5" name="Footer Placeholder 4">
            <a:extLst>
              <a:ext uri="{FF2B5EF4-FFF2-40B4-BE49-F238E27FC236}">
                <a16:creationId xmlns:a16="http://schemas.microsoft.com/office/drawing/2014/main" id="{1398BE98-A2B2-4561-83E2-00A334141F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FC7634-91A4-4ECE-A2E7-4C0BDF666E7A}"/>
              </a:ext>
            </a:extLst>
          </p:cNvPr>
          <p:cNvSpPr>
            <a:spLocks noGrp="1"/>
          </p:cNvSpPr>
          <p:nvPr>
            <p:ph type="sldNum" sz="quarter" idx="12"/>
          </p:nvPr>
        </p:nvSpPr>
        <p:spPr/>
        <p:txBody>
          <a:bodyPr/>
          <a:lstStyle/>
          <a:p>
            <a:fld id="{1755828D-3BE9-4E96-AEF2-A8575BAB6752}" type="slidenum">
              <a:rPr lang="en-US" smtClean="0"/>
              <a:t>‹#›</a:t>
            </a:fld>
            <a:endParaRPr lang="en-US"/>
          </a:p>
        </p:txBody>
      </p:sp>
    </p:spTree>
    <p:extLst>
      <p:ext uri="{BB962C8B-B14F-4D97-AF65-F5344CB8AC3E}">
        <p14:creationId xmlns:p14="http://schemas.microsoft.com/office/powerpoint/2010/main" val="1989646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89878-1D56-44D8-8DBD-649CBA062D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D714B7-F66E-4510-8A08-A0B48891BF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CEF595-FF7D-47EE-AA5D-3C6EA54E58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832B8C-D3D9-4954-98F8-C5EC2F644067}"/>
              </a:ext>
            </a:extLst>
          </p:cNvPr>
          <p:cNvSpPr>
            <a:spLocks noGrp="1"/>
          </p:cNvSpPr>
          <p:nvPr>
            <p:ph type="dt" sz="half" idx="10"/>
          </p:nvPr>
        </p:nvSpPr>
        <p:spPr/>
        <p:txBody>
          <a:bodyPr/>
          <a:lstStyle/>
          <a:p>
            <a:fld id="{19058E69-6D94-48B0-875C-76ADF792D06C}" type="datetimeFigureOut">
              <a:rPr lang="en-US" smtClean="0"/>
              <a:t>5/30/2020</a:t>
            </a:fld>
            <a:endParaRPr lang="en-US"/>
          </a:p>
        </p:txBody>
      </p:sp>
      <p:sp>
        <p:nvSpPr>
          <p:cNvPr id="6" name="Footer Placeholder 5">
            <a:extLst>
              <a:ext uri="{FF2B5EF4-FFF2-40B4-BE49-F238E27FC236}">
                <a16:creationId xmlns:a16="http://schemas.microsoft.com/office/drawing/2014/main" id="{48A924BB-5CD5-4669-8DAA-43018921B7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789A8F-1338-41F1-A90A-ED6A5A7594D6}"/>
              </a:ext>
            </a:extLst>
          </p:cNvPr>
          <p:cNvSpPr>
            <a:spLocks noGrp="1"/>
          </p:cNvSpPr>
          <p:nvPr>
            <p:ph type="sldNum" sz="quarter" idx="12"/>
          </p:nvPr>
        </p:nvSpPr>
        <p:spPr/>
        <p:txBody>
          <a:bodyPr/>
          <a:lstStyle/>
          <a:p>
            <a:fld id="{1755828D-3BE9-4E96-AEF2-A8575BAB6752}" type="slidenum">
              <a:rPr lang="en-US" smtClean="0"/>
              <a:t>‹#›</a:t>
            </a:fld>
            <a:endParaRPr lang="en-US"/>
          </a:p>
        </p:txBody>
      </p:sp>
    </p:spTree>
    <p:extLst>
      <p:ext uri="{BB962C8B-B14F-4D97-AF65-F5344CB8AC3E}">
        <p14:creationId xmlns:p14="http://schemas.microsoft.com/office/powerpoint/2010/main" val="3757586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5C198-9E3E-4E1A-B85A-080C6967B3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B7BF51-9DDA-46F2-AD25-D64AC61702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0A287B-B095-4E23-9EF8-1EE577EEFE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9FBEFA-134C-4A22-AFF4-DADE380F88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0F1546-8C13-4DAB-BBF7-BB4E95E613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D9917A-4AC2-49E0-BEC6-89F97344C8B2}"/>
              </a:ext>
            </a:extLst>
          </p:cNvPr>
          <p:cNvSpPr>
            <a:spLocks noGrp="1"/>
          </p:cNvSpPr>
          <p:nvPr>
            <p:ph type="dt" sz="half" idx="10"/>
          </p:nvPr>
        </p:nvSpPr>
        <p:spPr/>
        <p:txBody>
          <a:bodyPr/>
          <a:lstStyle/>
          <a:p>
            <a:fld id="{19058E69-6D94-48B0-875C-76ADF792D06C}" type="datetimeFigureOut">
              <a:rPr lang="en-US" smtClean="0"/>
              <a:t>5/30/2020</a:t>
            </a:fld>
            <a:endParaRPr lang="en-US"/>
          </a:p>
        </p:txBody>
      </p:sp>
      <p:sp>
        <p:nvSpPr>
          <p:cNvPr id="8" name="Footer Placeholder 7">
            <a:extLst>
              <a:ext uri="{FF2B5EF4-FFF2-40B4-BE49-F238E27FC236}">
                <a16:creationId xmlns:a16="http://schemas.microsoft.com/office/drawing/2014/main" id="{38786FF4-4E43-464D-B8AE-CA2AA0B912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69366A-0657-408D-959B-100038E38B4F}"/>
              </a:ext>
            </a:extLst>
          </p:cNvPr>
          <p:cNvSpPr>
            <a:spLocks noGrp="1"/>
          </p:cNvSpPr>
          <p:nvPr>
            <p:ph type="sldNum" sz="quarter" idx="12"/>
          </p:nvPr>
        </p:nvSpPr>
        <p:spPr/>
        <p:txBody>
          <a:bodyPr/>
          <a:lstStyle/>
          <a:p>
            <a:fld id="{1755828D-3BE9-4E96-AEF2-A8575BAB6752}" type="slidenum">
              <a:rPr lang="en-US" smtClean="0"/>
              <a:t>‹#›</a:t>
            </a:fld>
            <a:endParaRPr lang="en-US"/>
          </a:p>
        </p:txBody>
      </p:sp>
    </p:spTree>
    <p:extLst>
      <p:ext uri="{BB962C8B-B14F-4D97-AF65-F5344CB8AC3E}">
        <p14:creationId xmlns:p14="http://schemas.microsoft.com/office/powerpoint/2010/main" val="801684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4AF2E-46F2-4D15-8C21-BC5519CA20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0928E1-7435-4C77-B58D-A0E43AFFBB0E}"/>
              </a:ext>
            </a:extLst>
          </p:cNvPr>
          <p:cNvSpPr>
            <a:spLocks noGrp="1"/>
          </p:cNvSpPr>
          <p:nvPr>
            <p:ph type="dt" sz="half" idx="10"/>
          </p:nvPr>
        </p:nvSpPr>
        <p:spPr/>
        <p:txBody>
          <a:bodyPr/>
          <a:lstStyle/>
          <a:p>
            <a:fld id="{19058E69-6D94-48B0-875C-76ADF792D06C}" type="datetimeFigureOut">
              <a:rPr lang="en-US" smtClean="0"/>
              <a:t>5/30/2020</a:t>
            </a:fld>
            <a:endParaRPr lang="en-US"/>
          </a:p>
        </p:txBody>
      </p:sp>
      <p:sp>
        <p:nvSpPr>
          <p:cNvPr id="4" name="Footer Placeholder 3">
            <a:extLst>
              <a:ext uri="{FF2B5EF4-FFF2-40B4-BE49-F238E27FC236}">
                <a16:creationId xmlns:a16="http://schemas.microsoft.com/office/drawing/2014/main" id="{4CF33DC1-C823-4AC0-BCE3-BD9477A2D1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4F970C-810C-49E4-85B0-4B986A6D9225}"/>
              </a:ext>
            </a:extLst>
          </p:cNvPr>
          <p:cNvSpPr>
            <a:spLocks noGrp="1"/>
          </p:cNvSpPr>
          <p:nvPr>
            <p:ph type="sldNum" sz="quarter" idx="12"/>
          </p:nvPr>
        </p:nvSpPr>
        <p:spPr/>
        <p:txBody>
          <a:bodyPr/>
          <a:lstStyle/>
          <a:p>
            <a:fld id="{1755828D-3BE9-4E96-AEF2-A8575BAB6752}" type="slidenum">
              <a:rPr lang="en-US" smtClean="0"/>
              <a:t>‹#›</a:t>
            </a:fld>
            <a:endParaRPr lang="en-US"/>
          </a:p>
        </p:txBody>
      </p:sp>
    </p:spTree>
    <p:extLst>
      <p:ext uri="{BB962C8B-B14F-4D97-AF65-F5344CB8AC3E}">
        <p14:creationId xmlns:p14="http://schemas.microsoft.com/office/powerpoint/2010/main" val="3821832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003311-2FDF-40F6-98E9-D309B7391526}"/>
              </a:ext>
            </a:extLst>
          </p:cNvPr>
          <p:cNvSpPr>
            <a:spLocks noGrp="1"/>
          </p:cNvSpPr>
          <p:nvPr>
            <p:ph type="dt" sz="half" idx="10"/>
          </p:nvPr>
        </p:nvSpPr>
        <p:spPr/>
        <p:txBody>
          <a:bodyPr/>
          <a:lstStyle/>
          <a:p>
            <a:fld id="{19058E69-6D94-48B0-875C-76ADF792D06C}" type="datetimeFigureOut">
              <a:rPr lang="en-US" smtClean="0"/>
              <a:t>5/30/2020</a:t>
            </a:fld>
            <a:endParaRPr lang="en-US"/>
          </a:p>
        </p:txBody>
      </p:sp>
      <p:sp>
        <p:nvSpPr>
          <p:cNvPr id="3" name="Footer Placeholder 2">
            <a:extLst>
              <a:ext uri="{FF2B5EF4-FFF2-40B4-BE49-F238E27FC236}">
                <a16:creationId xmlns:a16="http://schemas.microsoft.com/office/drawing/2014/main" id="{4E12BBE5-8D52-41E2-A9F1-E21CC5FB90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A6A5B1-5341-42AE-A4B2-AC83003B9B8B}"/>
              </a:ext>
            </a:extLst>
          </p:cNvPr>
          <p:cNvSpPr>
            <a:spLocks noGrp="1"/>
          </p:cNvSpPr>
          <p:nvPr>
            <p:ph type="sldNum" sz="quarter" idx="12"/>
          </p:nvPr>
        </p:nvSpPr>
        <p:spPr/>
        <p:txBody>
          <a:bodyPr/>
          <a:lstStyle/>
          <a:p>
            <a:fld id="{1755828D-3BE9-4E96-AEF2-A8575BAB6752}" type="slidenum">
              <a:rPr lang="en-US" smtClean="0"/>
              <a:t>‹#›</a:t>
            </a:fld>
            <a:endParaRPr lang="en-US"/>
          </a:p>
        </p:txBody>
      </p:sp>
    </p:spTree>
    <p:extLst>
      <p:ext uri="{BB962C8B-B14F-4D97-AF65-F5344CB8AC3E}">
        <p14:creationId xmlns:p14="http://schemas.microsoft.com/office/powerpoint/2010/main" val="3998821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84B03-6C24-4414-ABDF-96D9A1616B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B45E5F-1EFE-4BFC-BD75-B132940BB2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73E595-66FD-4F7E-977D-2E1C836266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B0BF65-3B0F-498A-9814-0D74621CCB93}"/>
              </a:ext>
            </a:extLst>
          </p:cNvPr>
          <p:cNvSpPr>
            <a:spLocks noGrp="1"/>
          </p:cNvSpPr>
          <p:nvPr>
            <p:ph type="dt" sz="half" idx="10"/>
          </p:nvPr>
        </p:nvSpPr>
        <p:spPr/>
        <p:txBody>
          <a:bodyPr/>
          <a:lstStyle/>
          <a:p>
            <a:fld id="{19058E69-6D94-48B0-875C-76ADF792D06C}" type="datetimeFigureOut">
              <a:rPr lang="en-US" smtClean="0"/>
              <a:t>5/30/2020</a:t>
            </a:fld>
            <a:endParaRPr lang="en-US"/>
          </a:p>
        </p:txBody>
      </p:sp>
      <p:sp>
        <p:nvSpPr>
          <p:cNvPr id="6" name="Footer Placeholder 5">
            <a:extLst>
              <a:ext uri="{FF2B5EF4-FFF2-40B4-BE49-F238E27FC236}">
                <a16:creationId xmlns:a16="http://schemas.microsoft.com/office/drawing/2014/main" id="{F584859B-A849-4725-95FE-DF165247EE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3805D2-6919-445C-A719-BC8B82FBBB51}"/>
              </a:ext>
            </a:extLst>
          </p:cNvPr>
          <p:cNvSpPr>
            <a:spLocks noGrp="1"/>
          </p:cNvSpPr>
          <p:nvPr>
            <p:ph type="sldNum" sz="quarter" idx="12"/>
          </p:nvPr>
        </p:nvSpPr>
        <p:spPr/>
        <p:txBody>
          <a:bodyPr/>
          <a:lstStyle/>
          <a:p>
            <a:fld id="{1755828D-3BE9-4E96-AEF2-A8575BAB6752}" type="slidenum">
              <a:rPr lang="en-US" smtClean="0"/>
              <a:t>‹#›</a:t>
            </a:fld>
            <a:endParaRPr lang="en-US"/>
          </a:p>
        </p:txBody>
      </p:sp>
    </p:spTree>
    <p:extLst>
      <p:ext uri="{BB962C8B-B14F-4D97-AF65-F5344CB8AC3E}">
        <p14:creationId xmlns:p14="http://schemas.microsoft.com/office/powerpoint/2010/main" val="1786515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8A71A-C04C-45A3-A818-9C9D372858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FAC2FA-E129-4D56-B93C-C2AF536E56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4C2896-0DF6-4D8D-83AE-ECDF5CBEC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8C66F9-33E0-4702-A7FF-7DD73C94EBDD}"/>
              </a:ext>
            </a:extLst>
          </p:cNvPr>
          <p:cNvSpPr>
            <a:spLocks noGrp="1"/>
          </p:cNvSpPr>
          <p:nvPr>
            <p:ph type="dt" sz="half" idx="10"/>
          </p:nvPr>
        </p:nvSpPr>
        <p:spPr/>
        <p:txBody>
          <a:bodyPr/>
          <a:lstStyle/>
          <a:p>
            <a:fld id="{19058E69-6D94-48B0-875C-76ADF792D06C}" type="datetimeFigureOut">
              <a:rPr lang="en-US" smtClean="0"/>
              <a:t>5/30/2020</a:t>
            </a:fld>
            <a:endParaRPr lang="en-US"/>
          </a:p>
        </p:txBody>
      </p:sp>
      <p:sp>
        <p:nvSpPr>
          <p:cNvPr id="6" name="Footer Placeholder 5">
            <a:extLst>
              <a:ext uri="{FF2B5EF4-FFF2-40B4-BE49-F238E27FC236}">
                <a16:creationId xmlns:a16="http://schemas.microsoft.com/office/drawing/2014/main" id="{AD580BAC-5C14-4125-870E-519519520C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AE3AA-C71F-4549-81FD-EEF7767B8110}"/>
              </a:ext>
            </a:extLst>
          </p:cNvPr>
          <p:cNvSpPr>
            <a:spLocks noGrp="1"/>
          </p:cNvSpPr>
          <p:nvPr>
            <p:ph type="sldNum" sz="quarter" idx="12"/>
          </p:nvPr>
        </p:nvSpPr>
        <p:spPr/>
        <p:txBody>
          <a:bodyPr/>
          <a:lstStyle/>
          <a:p>
            <a:fld id="{1755828D-3BE9-4E96-AEF2-A8575BAB6752}" type="slidenum">
              <a:rPr lang="en-US" smtClean="0"/>
              <a:t>‹#›</a:t>
            </a:fld>
            <a:endParaRPr lang="en-US"/>
          </a:p>
        </p:txBody>
      </p:sp>
    </p:spTree>
    <p:extLst>
      <p:ext uri="{BB962C8B-B14F-4D97-AF65-F5344CB8AC3E}">
        <p14:creationId xmlns:p14="http://schemas.microsoft.com/office/powerpoint/2010/main" val="2902287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A3F9BF-25F0-4EBE-8813-2723F9A28B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DA131A-B352-496E-B5B8-93AB072B87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5C662C-0503-4F40-A578-7BB5F5B593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58E69-6D94-48B0-875C-76ADF792D06C}" type="datetimeFigureOut">
              <a:rPr lang="en-US" smtClean="0"/>
              <a:t>5/30/2020</a:t>
            </a:fld>
            <a:endParaRPr lang="en-US"/>
          </a:p>
        </p:txBody>
      </p:sp>
      <p:sp>
        <p:nvSpPr>
          <p:cNvPr id="5" name="Footer Placeholder 4">
            <a:extLst>
              <a:ext uri="{FF2B5EF4-FFF2-40B4-BE49-F238E27FC236}">
                <a16:creationId xmlns:a16="http://schemas.microsoft.com/office/drawing/2014/main" id="{53B26EFF-1C67-4119-BC9F-90B6556AFA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79B71E-7D85-4CF2-8AE2-3618649E52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55828D-3BE9-4E96-AEF2-A8575BAB6752}" type="slidenum">
              <a:rPr lang="en-US" smtClean="0"/>
              <a:t>‹#›</a:t>
            </a:fld>
            <a:endParaRPr lang="en-US"/>
          </a:p>
        </p:txBody>
      </p:sp>
    </p:spTree>
    <p:extLst>
      <p:ext uri="{BB962C8B-B14F-4D97-AF65-F5344CB8AC3E}">
        <p14:creationId xmlns:p14="http://schemas.microsoft.com/office/powerpoint/2010/main" val="1903005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ommons.wikimedia.org/wiki/File:Flag_map_of_Divided_Korea_(1945_-_1950).png"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Flag_of_China"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Flag_of_China"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70000" b="-7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46B1D-2A07-43EC-9F94-6462061B32FB}"/>
              </a:ext>
            </a:extLst>
          </p:cNvPr>
          <p:cNvSpPr>
            <a:spLocks noGrp="1"/>
          </p:cNvSpPr>
          <p:nvPr>
            <p:ph type="ctrTitle"/>
          </p:nvPr>
        </p:nvSpPr>
        <p:spPr>
          <a:xfrm>
            <a:off x="1524000" y="2272145"/>
            <a:ext cx="9144000" cy="1237818"/>
          </a:xfrm>
          <a:solidFill>
            <a:schemeClr val="bg1"/>
          </a:solidFill>
        </p:spPr>
        <p:txBody>
          <a:bodyPr>
            <a:normAutofit/>
          </a:bodyPr>
          <a:lstStyle/>
          <a:p>
            <a:r>
              <a:rPr lang="en-US" sz="7200" b="1" dirty="0"/>
              <a:t>The Cold War Heats Up</a:t>
            </a:r>
          </a:p>
        </p:txBody>
      </p:sp>
      <p:sp>
        <p:nvSpPr>
          <p:cNvPr id="3" name="Subtitle 2">
            <a:extLst>
              <a:ext uri="{FF2B5EF4-FFF2-40B4-BE49-F238E27FC236}">
                <a16:creationId xmlns:a16="http://schemas.microsoft.com/office/drawing/2014/main" id="{0AF376FF-83F7-40F5-963A-8BE9E89B1F55}"/>
              </a:ext>
            </a:extLst>
          </p:cNvPr>
          <p:cNvSpPr>
            <a:spLocks noGrp="1"/>
          </p:cNvSpPr>
          <p:nvPr>
            <p:ph type="subTitle" idx="1"/>
          </p:nvPr>
        </p:nvSpPr>
        <p:spPr>
          <a:xfrm>
            <a:off x="1524000" y="3509963"/>
            <a:ext cx="9144000" cy="646401"/>
          </a:xfrm>
          <a:solidFill>
            <a:schemeClr val="bg1"/>
          </a:solidFill>
        </p:spPr>
        <p:txBody>
          <a:bodyPr>
            <a:normAutofit fontScale="85000" lnSpcReduction="20000"/>
          </a:bodyPr>
          <a:lstStyle/>
          <a:p>
            <a:r>
              <a:rPr lang="en-US" sz="5400" b="1" dirty="0"/>
              <a:t>Chapter 26 Section 2</a:t>
            </a:r>
          </a:p>
        </p:txBody>
      </p:sp>
    </p:spTree>
    <p:extLst>
      <p:ext uri="{BB962C8B-B14F-4D97-AF65-F5344CB8AC3E}">
        <p14:creationId xmlns:p14="http://schemas.microsoft.com/office/powerpoint/2010/main" val="658449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EE8D9-04BE-4812-BA7F-0A27B61F6EB2}"/>
              </a:ext>
            </a:extLst>
          </p:cNvPr>
          <p:cNvSpPr>
            <a:spLocks noGrp="1"/>
          </p:cNvSpPr>
          <p:nvPr>
            <p:ph type="title"/>
          </p:nvPr>
        </p:nvSpPr>
        <p:spPr>
          <a:xfrm>
            <a:off x="838200" y="365126"/>
            <a:ext cx="10515600" cy="1101724"/>
          </a:xfrm>
        </p:spPr>
        <p:txBody>
          <a:bodyPr>
            <a:normAutofit/>
          </a:bodyPr>
          <a:lstStyle/>
          <a:p>
            <a:pPr algn="ctr"/>
            <a:r>
              <a:rPr lang="en-US" sz="5400" b="1" u="sng" dirty="0">
                <a:solidFill>
                  <a:schemeClr val="bg1"/>
                </a:solidFill>
              </a:rPr>
              <a:t>China Joins the Fighting</a:t>
            </a:r>
          </a:p>
        </p:txBody>
      </p:sp>
      <p:sp>
        <p:nvSpPr>
          <p:cNvPr id="4" name="Content Placeholder 3">
            <a:extLst>
              <a:ext uri="{FF2B5EF4-FFF2-40B4-BE49-F238E27FC236}">
                <a16:creationId xmlns:a16="http://schemas.microsoft.com/office/drawing/2014/main" id="{371F1E59-B331-4659-8E1A-33ADCDB99BF0}"/>
              </a:ext>
            </a:extLst>
          </p:cNvPr>
          <p:cNvSpPr>
            <a:spLocks noGrp="1"/>
          </p:cNvSpPr>
          <p:nvPr>
            <p:ph idx="1"/>
          </p:nvPr>
        </p:nvSpPr>
        <p:spPr>
          <a:xfrm>
            <a:off x="228600" y="1825625"/>
            <a:ext cx="9601200" cy="4351338"/>
          </a:xfrm>
        </p:spPr>
        <p:txBody>
          <a:bodyPr>
            <a:normAutofit fontScale="92500"/>
          </a:bodyPr>
          <a:lstStyle/>
          <a:p>
            <a:pPr marL="0" indent="0">
              <a:buNone/>
            </a:pPr>
            <a:r>
              <a:rPr lang="en-US" dirty="0">
                <a:solidFill>
                  <a:schemeClr val="bg1"/>
                </a:solidFill>
              </a:rPr>
              <a:t>Fighting went back and forth across the 38</a:t>
            </a:r>
            <a:r>
              <a:rPr lang="en-US" baseline="30000" dirty="0">
                <a:solidFill>
                  <a:schemeClr val="bg1"/>
                </a:solidFill>
              </a:rPr>
              <a:t>th</a:t>
            </a:r>
            <a:r>
              <a:rPr lang="en-US" dirty="0">
                <a:solidFill>
                  <a:schemeClr val="bg1"/>
                </a:solidFill>
              </a:rPr>
              <a:t> Parallel for the next three years, with neither side actually winning territory and keeping control of it.  </a:t>
            </a:r>
          </a:p>
          <a:p>
            <a:pPr marL="0" indent="0">
              <a:buNone/>
            </a:pPr>
            <a:endParaRPr lang="en-US" dirty="0">
              <a:solidFill>
                <a:schemeClr val="bg1"/>
              </a:solidFill>
            </a:endParaRPr>
          </a:p>
          <a:p>
            <a:pPr marL="0" indent="0">
              <a:buNone/>
            </a:pPr>
            <a:r>
              <a:rPr lang="en-US" dirty="0">
                <a:solidFill>
                  <a:schemeClr val="bg1"/>
                </a:solidFill>
              </a:rPr>
              <a:t>In late 1950, when it seemed like the Americans might be starting to win, the Chinese sent 300,000 troops to support the North Koreans.  </a:t>
            </a:r>
          </a:p>
          <a:p>
            <a:pPr marL="0" indent="0">
              <a:buNone/>
            </a:pPr>
            <a:endParaRPr lang="en-US" dirty="0">
              <a:solidFill>
                <a:schemeClr val="bg1"/>
              </a:solidFill>
            </a:endParaRPr>
          </a:p>
          <a:p>
            <a:pPr marL="0" indent="0">
              <a:buNone/>
            </a:pPr>
            <a:r>
              <a:rPr lang="en-US" dirty="0">
                <a:solidFill>
                  <a:schemeClr val="bg1"/>
                </a:solidFill>
              </a:rPr>
              <a:t>The Chinese wanted North Korea to remain communist so that there was a buffer zone, an area between China and the United States’ backed South Korea.</a:t>
            </a:r>
          </a:p>
        </p:txBody>
      </p:sp>
    </p:spTree>
    <p:extLst>
      <p:ext uri="{BB962C8B-B14F-4D97-AF65-F5344CB8AC3E}">
        <p14:creationId xmlns:p14="http://schemas.microsoft.com/office/powerpoint/2010/main" val="4046069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4E5E2-A70F-48EE-A8F9-5F206BA1AD72}"/>
              </a:ext>
            </a:extLst>
          </p:cNvPr>
          <p:cNvSpPr>
            <a:spLocks noGrp="1"/>
          </p:cNvSpPr>
          <p:nvPr>
            <p:ph type="title"/>
          </p:nvPr>
        </p:nvSpPr>
        <p:spPr>
          <a:xfrm>
            <a:off x="838200" y="365126"/>
            <a:ext cx="10515600" cy="882650"/>
          </a:xfrm>
        </p:spPr>
        <p:txBody>
          <a:bodyPr/>
          <a:lstStyle/>
          <a:p>
            <a:pPr algn="ctr"/>
            <a:r>
              <a:rPr lang="en-US" b="1" u="sng" dirty="0">
                <a:solidFill>
                  <a:schemeClr val="bg1"/>
                </a:solidFill>
              </a:rPr>
              <a:t>MacArthur Recommends Attacking China</a:t>
            </a:r>
          </a:p>
        </p:txBody>
      </p:sp>
      <p:sp>
        <p:nvSpPr>
          <p:cNvPr id="3" name="Content Placeholder 2">
            <a:extLst>
              <a:ext uri="{FF2B5EF4-FFF2-40B4-BE49-F238E27FC236}">
                <a16:creationId xmlns:a16="http://schemas.microsoft.com/office/drawing/2014/main" id="{E666E21E-9F59-43B5-94CE-3A69F43F0AD4}"/>
              </a:ext>
            </a:extLst>
          </p:cNvPr>
          <p:cNvSpPr>
            <a:spLocks noGrp="1"/>
          </p:cNvSpPr>
          <p:nvPr>
            <p:ph idx="1"/>
          </p:nvPr>
        </p:nvSpPr>
        <p:spPr>
          <a:xfrm>
            <a:off x="247650" y="1409700"/>
            <a:ext cx="11106150" cy="4767263"/>
          </a:xfrm>
        </p:spPr>
        <p:txBody>
          <a:bodyPr/>
          <a:lstStyle/>
          <a:p>
            <a:pPr marL="0" indent="0">
              <a:buNone/>
            </a:pPr>
            <a:r>
              <a:rPr lang="en-US" b="1" dirty="0">
                <a:solidFill>
                  <a:schemeClr val="bg1"/>
                </a:solidFill>
              </a:rPr>
              <a:t>MacArthur wanted to end the war quickly by using nuclear weapons against China, trying to force them to give up their support of North Korea.</a:t>
            </a:r>
          </a:p>
          <a:p>
            <a:pPr marL="0" indent="0">
              <a:buNone/>
            </a:pPr>
            <a:endParaRPr lang="en-US" b="1" dirty="0">
              <a:solidFill>
                <a:schemeClr val="bg1"/>
              </a:solidFill>
            </a:endParaRPr>
          </a:p>
          <a:p>
            <a:pPr marL="0" indent="0">
              <a:buNone/>
            </a:pPr>
            <a:r>
              <a:rPr lang="en-US" b="1" dirty="0">
                <a:solidFill>
                  <a:schemeClr val="bg1"/>
                </a:solidFill>
              </a:rPr>
              <a:t>President Truman did not agree with MacArthur, claiming that attacking China, which would then bring in the Soviet Union also, could start World War III.</a:t>
            </a:r>
          </a:p>
          <a:p>
            <a:pPr marL="0" indent="0">
              <a:buNone/>
            </a:pPr>
            <a:endParaRPr lang="en-US" b="1" dirty="0">
              <a:solidFill>
                <a:schemeClr val="bg1"/>
              </a:solidFill>
            </a:endParaRPr>
          </a:p>
          <a:p>
            <a:pPr marL="0" indent="0">
              <a:buNone/>
            </a:pPr>
            <a:r>
              <a:rPr lang="en-US" b="1" dirty="0">
                <a:solidFill>
                  <a:schemeClr val="bg1"/>
                </a:solidFill>
              </a:rPr>
              <a:t>Instead, Truman ordered MacArthur to keep attacking by land and by 1951, the war seemed to be at the same place that it started.</a:t>
            </a:r>
          </a:p>
        </p:txBody>
      </p:sp>
    </p:spTree>
    <p:extLst>
      <p:ext uri="{BB962C8B-B14F-4D97-AF65-F5344CB8AC3E}">
        <p14:creationId xmlns:p14="http://schemas.microsoft.com/office/powerpoint/2010/main" val="747555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6AB0E-1EDC-41D0-B633-AAE47A0AEDE4}"/>
              </a:ext>
            </a:extLst>
          </p:cNvPr>
          <p:cNvSpPr>
            <a:spLocks noGrp="1"/>
          </p:cNvSpPr>
          <p:nvPr>
            <p:ph type="title"/>
          </p:nvPr>
        </p:nvSpPr>
        <p:spPr>
          <a:xfrm>
            <a:off x="838200" y="365126"/>
            <a:ext cx="10515600" cy="825500"/>
          </a:xfrm>
        </p:spPr>
        <p:txBody>
          <a:bodyPr/>
          <a:lstStyle/>
          <a:p>
            <a:pPr algn="ctr"/>
            <a:r>
              <a:rPr lang="en-US" b="1" u="sng" dirty="0"/>
              <a:t>MacArthur Goes Public With His Idea</a:t>
            </a:r>
          </a:p>
        </p:txBody>
      </p:sp>
      <p:sp>
        <p:nvSpPr>
          <p:cNvPr id="3" name="Content Placeholder 2">
            <a:extLst>
              <a:ext uri="{FF2B5EF4-FFF2-40B4-BE49-F238E27FC236}">
                <a16:creationId xmlns:a16="http://schemas.microsoft.com/office/drawing/2014/main" id="{DA5604CE-7167-4367-A78D-1935176F6674}"/>
              </a:ext>
            </a:extLst>
          </p:cNvPr>
          <p:cNvSpPr>
            <a:spLocks noGrp="1"/>
          </p:cNvSpPr>
          <p:nvPr>
            <p:ph idx="1"/>
          </p:nvPr>
        </p:nvSpPr>
        <p:spPr>
          <a:xfrm>
            <a:off x="142875" y="1476375"/>
            <a:ext cx="7991475" cy="5105400"/>
          </a:xfrm>
        </p:spPr>
        <p:txBody>
          <a:bodyPr>
            <a:normAutofit fontScale="92500" lnSpcReduction="10000"/>
          </a:bodyPr>
          <a:lstStyle/>
          <a:p>
            <a:pPr marL="0" indent="0">
              <a:buNone/>
            </a:pPr>
            <a:r>
              <a:rPr lang="en-US" b="1" dirty="0"/>
              <a:t>MacArthur was not satisfied with just keeping the Communists out of South Korea.  He wanted to beat them and get them out of North Korea as well.</a:t>
            </a:r>
          </a:p>
          <a:p>
            <a:pPr marL="0" indent="0">
              <a:buNone/>
            </a:pPr>
            <a:endParaRPr lang="en-US" b="1" dirty="0"/>
          </a:p>
          <a:p>
            <a:pPr marL="0" indent="0">
              <a:buNone/>
            </a:pPr>
            <a:r>
              <a:rPr lang="en-US" b="1" dirty="0"/>
              <a:t>MacArthur told his ideas to the newspapers, trying to force Truman to act.</a:t>
            </a:r>
          </a:p>
          <a:p>
            <a:pPr marL="0" indent="0">
              <a:buNone/>
            </a:pPr>
            <a:endParaRPr lang="en-US" b="1" dirty="0"/>
          </a:p>
          <a:p>
            <a:pPr marL="0" indent="0">
              <a:buNone/>
            </a:pPr>
            <a:r>
              <a:rPr lang="en-US" b="1" dirty="0"/>
              <a:t>Despite several warnings to follow orders, MacArthur continued to speak out against the President.  </a:t>
            </a:r>
          </a:p>
          <a:p>
            <a:pPr marL="0" indent="0">
              <a:buNone/>
            </a:pPr>
            <a:endParaRPr lang="en-US" b="1" dirty="0"/>
          </a:p>
          <a:p>
            <a:pPr marL="0" indent="0">
              <a:buNone/>
            </a:pPr>
            <a:r>
              <a:rPr lang="en-US" b="1" dirty="0"/>
              <a:t>Truman saw that he had no choice and ended up firing MacArthur for trying to go against the President’s policy.</a:t>
            </a:r>
          </a:p>
        </p:txBody>
      </p:sp>
      <p:pic>
        <p:nvPicPr>
          <p:cNvPr id="9218" name="Picture 2" descr="Truman Dismisses MacArthur">
            <a:extLst>
              <a:ext uri="{FF2B5EF4-FFF2-40B4-BE49-F238E27FC236}">
                <a16:creationId xmlns:a16="http://schemas.microsoft.com/office/drawing/2014/main" id="{6919365E-090E-4CB6-A24A-41B8F1579B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2525" y="1600200"/>
            <a:ext cx="28575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638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5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5EDAB-1C00-4EE1-B6D8-4C79B9F31314}"/>
              </a:ext>
            </a:extLst>
          </p:cNvPr>
          <p:cNvSpPr>
            <a:spLocks noGrp="1"/>
          </p:cNvSpPr>
          <p:nvPr>
            <p:ph type="title"/>
          </p:nvPr>
        </p:nvSpPr>
        <p:spPr>
          <a:xfrm>
            <a:off x="838200" y="365126"/>
            <a:ext cx="10515600" cy="692150"/>
          </a:xfrm>
        </p:spPr>
        <p:txBody>
          <a:bodyPr>
            <a:noAutofit/>
          </a:bodyPr>
          <a:lstStyle/>
          <a:p>
            <a:pPr algn="ctr"/>
            <a:r>
              <a:rPr lang="en-US" sz="6600" b="1" u="sng" dirty="0"/>
              <a:t>The Stalemate</a:t>
            </a:r>
          </a:p>
        </p:txBody>
      </p:sp>
      <p:sp>
        <p:nvSpPr>
          <p:cNvPr id="3" name="Content Placeholder 2">
            <a:extLst>
              <a:ext uri="{FF2B5EF4-FFF2-40B4-BE49-F238E27FC236}">
                <a16:creationId xmlns:a16="http://schemas.microsoft.com/office/drawing/2014/main" id="{56953A0C-7A69-4FC4-974A-F90E897F7B9A}"/>
              </a:ext>
            </a:extLst>
          </p:cNvPr>
          <p:cNvSpPr>
            <a:spLocks noGrp="1"/>
          </p:cNvSpPr>
          <p:nvPr>
            <p:ph idx="1"/>
          </p:nvPr>
        </p:nvSpPr>
        <p:spPr>
          <a:xfrm>
            <a:off x="85724" y="1333500"/>
            <a:ext cx="8782051" cy="5343525"/>
          </a:xfrm>
        </p:spPr>
        <p:txBody>
          <a:bodyPr>
            <a:normAutofit fontScale="92500" lnSpcReduction="20000"/>
          </a:bodyPr>
          <a:lstStyle/>
          <a:p>
            <a:pPr marL="0" indent="0">
              <a:buNone/>
            </a:pPr>
            <a:r>
              <a:rPr lang="en-US" b="1" dirty="0"/>
              <a:t>Stalemate –  a stop to fighting because no side was going to win.</a:t>
            </a:r>
          </a:p>
          <a:p>
            <a:pPr marL="0" indent="0">
              <a:buNone/>
            </a:pPr>
            <a:endParaRPr lang="en-US" b="1" dirty="0"/>
          </a:p>
          <a:p>
            <a:pPr marL="0" indent="0">
              <a:buNone/>
            </a:pPr>
            <a:r>
              <a:rPr lang="en-US" b="1" dirty="0"/>
              <a:t>The Korean War came to an end as a stalemate.  </a:t>
            </a:r>
          </a:p>
          <a:p>
            <a:pPr marL="0" indent="0">
              <a:buNone/>
            </a:pPr>
            <a:endParaRPr lang="en-US" b="1" dirty="0"/>
          </a:p>
          <a:p>
            <a:pPr marL="0" indent="0">
              <a:buNone/>
            </a:pPr>
            <a:r>
              <a:rPr lang="en-US" b="1" dirty="0"/>
              <a:t>A cease-fire was declared, but no peace treaty was signed at the time.</a:t>
            </a:r>
          </a:p>
          <a:p>
            <a:pPr marL="0" indent="0">
              <a:buNone/>
            </a:pPr>
            <a:endParaRPr lang="en-US" b="1" dirty="0"/>
          </a:p>
          <a:p>
            <a:pPr marL="0" indent="0">
              <a:buNone/>
            </a:pPr>
            <a:r>
              <a:rPr lang="en-US" b="1" dirty="0"/>
              <a:t>Korea would continue to be divided into two countries up until today.</a:t>
            </a:r>
          </a:p>
          <a:p>
            <a:pPr marL="0" indent="0">
              <a:buNone/>
            </a:pPr>
            <a:endParaRPr lang="en-US" b="1" dirty="0"/>
          </a:p>
          <a:p>
            <a:pPr marL="0" indent="0">
              <a:buNone/>
            </a:pPr>
            <a:r>
              <a:rPr lang="en-US" b="1" dirty="0"/>
              <a:t>In 2018, the two Koreas finally signed an agreement to officially put an end to the Korean War, but the two countries still remain in disagreement with each other in many ways.</a:t>
            </a:r>
          </a:p>
        </p:txBody>
      </p:sp>
      <p:pic>
        <p:nvPicPr>
          <p:cNvPr id="10242" name="Picture 2" descr="North &amp; South Korea Flag Map (No Jeju) | 지도, 한국, 스케치">
            <a:extLst>
              <a:ext uri="{FF2B5EF4-FFF2-40B4-BE49-F238E27FC236}">
                <a16:creationId xmlns:a16="http://schemas.microsoft.com/office/drawing/2014/main" id="{FA19ED0E-B151-4F2B-A925-0BA4FBFFC7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1547" y="781049"/>
            <a:ext cx="2594028" cy="42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923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E8DFD-E7E8-414E-908C-8693B210F189}"/>
              </a:ext>
            </a:extLst>
          </p:cNvPr>
          <p:cNvSpPr>
            <a:spLocks noGrp="1"/>
          </p:cNvSpPr>
          <p:nvPr>
            <p:ph type="title"/>
          </p:nvPr>
        </p:nvSpPr>
        <p:spPr>
          <a:xfrm>
            <a:off x="2590800" y="365125"/>
            <a:ext cx="4946073" cy="1325563"/>
          </a:xfrm>
          <a:solidFill>
            <a:srgbClr val="FFC000"/>
          </a:solidFill>
        </p:spPr>
        <p:txBody>
          <a:bodyPr/>
          <a:lstStyle/>
          <a:p>
            <a:pPr algn="ctr"/>
            <a:r>
              <a:rPr lang="en-US" b="1" u="sng" dirty="0"/>
              <a:t>China Becomes A Communist Country</a:t>
            </a:r>
          </a:p>
        </p:txBody>
      </p:sp>
      <p:sp>
        <p:nvSpPr>
          <p:cNvPr id="3" name="Content Placeholder 2">
            <a:extLst>
              <a:ext uri="{FF2B5EF4-FFF2-40B4-BE49-F238E27FC236}">
                <a16:creationId xmlns:a16="http://schemas.microsoft.com/office/drawing/2014/main" id="{8ABE4EDF-1D09-42C6-A8F6-FBAA1FA6B79D}"/>
              </a:ext>
            </a:extLst>
          </p:cNvPr>
          <p:cNvSpPr>
            <a:spLocks noGrp="1"/>
          </p:cNvSpPr>
          <p:nvPr>
            <p:ph idx="1"/>
          </p:nvPr>
        </p:nvSpPr>
        <p:spPr>
          <a:xfrm>
            <a:off x="235527" y="2355272"/>
            <a:ext cx="11118273" cy="4405746"/>
          </a:xfrm>
          <a:solidFill>
            <a:srgbClr val="FFC000"/>
          </a:solidFill>
        </p:spPr>
        <p:txBody>
          <a:bodyPr>
            <a:normAutofit lnSpcReduction="10000"/>
          </a:bodyPr>
          <a:lstStyle/>
          <a:p>
            <a:pPr marL="0" indent="0">
              <a:buNone/>
            </a:pPr>
            <a:r>
              <a:rPr lang="en-US" dirty="0"/>
              <a:t>Chiang Kai-shek – The leader of the Nationalist government in </a:t>
            </a:r>
          </a:p>
          <a:p>
            <a:pPr marL="0" indent="0">
              <a:buNone/>
            </a:pPr>
            <a:r>
              <a:rPr lang="en-US" dirty="0"/>
              <a:t>China.</a:t>
            </a:r>
          </a:p>
          <a:p>
            <a:pPr marL="0" indent="0">
              <a:buNone/>
            </a:pPr>
            <a:endParaRPr lang="en-US" dirty="0"/>
          </a:p>
          <a:p>
            <a:pPr marL="0" indent="0">
              <a:buNone/>
            </a:pPr>
            <a:r>
              <a:rPr lang="en-US" dirty="0"/>
              <a:t>The United States support Chiang as the best choice for leader of China and sent him $3 billion to try to gain power in China.</a:t>
            </a:r>
          </a:p>
          <a:p>
            <a:pPr marL="0" indent="0">
              <a:buNone/>
            </a:pPr>
            <a:endParaRPr lang="en-US" dirty="0"/>
          </a:p>
          <a:p>
            <a:pPr marL="0" indent="0">
              <a:buNone/>
            </a:pPr>
            <a:r>
              <a:rPr lang="en-US" dirty="0"/>
              <a:t>Yet, many U.S. government officials that knew him better thought that his government was inefficient and would never make it.</a:t>
            </a:r>
          </a:p>
          <a:p>
            <a:pPr marL="0" indent="0">
              <a:buNone/>
            </a:pPr>
            <a:endParaRPr lang="en-US" dirty="0"/>
          </a:p>
          <a:p>
            <a:pPr marL="0" indent="0">
              <a:buNone/>
            </a:pPr>
            <a:r>
              <a:rPr lang="en-US" dirty="0"/>
              <a:t>Some of Chiang’s policies would end up hurting the Chinese people.</a:t>
            </a:r>
          </a:p>
          <a:p>
            <a:pPr marL="0" indent="0">
              <a:buNone/>
            </a:pPr>
            <a:endParaRPr lang="en-US" dirty="0"/>
          </a:p>
        </p:txBody>
      </p:sp>
      <p:pic>
        <p:nvPicPr>
          <p:cNvPr id="4" name="Picture 2" descr="Cairo Conference | World War II [1943] | Britannica">
            <a:extLst>
              <a:ext uri="{FF2B5EF4-FFF2-40B4-BE49-F238E27FC236}">
                <a16:creationId xmlns:a16="http://schemas.microsoft.com/office/drawing/2014/main" id="{F44B4911-B5FB-48FD-AC95-2A0348A733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1200" y="756371"/>
            <a:ext cx="2021508" cy="2533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378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67BDB-D401-42F7-AF17-72FA425CB253}"/>
              </a:ext>
            </a:extLst>
          </p:cNvPr>
          <p:cNvSpPr>
            <a:spLocks noGrp="1"/>
          </p:cNvSpPr>
          <p:nvPr>
            <p:ph type="title"/>
          </p:nvPr>
        </p:nvSpPr>
        <p:spPr>
          <a:xfrm>
            <a:off x="838200" y="365126"/>
            <a:ext cx="10515600" cy="64366"/>
          </a:xfrm>
        </p:spPr>
        <p:txBody>
          <a:bodyPr>
            <a:normAutofit fontScale="90000"/>
          </a:bodyPr>
          <a:lstStyle/>
          <a:p>
            <a:endParaRPr lang="en-US" dirty="0"/>
          </a:p>
        </p:txBody>
      </p:sp>
      <p:sp>
        <p:nvSpPr>
          <p:cNvPr id="4" name="Content Placeholder 3">
            <a:extLst>
              <a:ext uri="{FF2B5EF4-FFF2-40B4-BE49-F238E27FC236}">
                <a16:creationId xmlns:a16="http://schemas.microsoft.com/office/drawing/2014/main" id="{6B348695-462F-43FB-8F04-507F9B7AF365}"/>
              </a:ext>
            </a:extLst>
          </p:cNvPr>
          <p:cNvSpPr>
            <a:spLocks noGrp="1"/>
          </p:cNvSpPr>
          <p:nvPr>
            <p:ph idx="1"/>
          </p:nvPr>
        </p:nvSpPr>
        <p:spPr>
          <a:xfrm>
            <a:off x="166255" y="1454727"/>
            <a:ext cx="10044545" cy="5172652"/>
          </a:xfrm>
          <a:solidFill>
            <a:srgbClr val="FFC000"/>
          </a:solidFill>
        </p:spPr>
        <p:txBody>
          <a:bodyPr>
            <a:normAutofit lnSpcReduction="10000"/>
          </a:bodyPr>
          <a:lstStyle/>
          <a:p>
            <a:pPr marL="0" indent="0">
              <a:buNone/>
            </a:pPr>
            <a:r>
              <a:rPr lang="en-US" dirty="0"/>
              <a:t>Mao Zedong – Leader of the Communist Party trying to </a:t>
            </a:r>
          </a:p>
          <a:p>
            <a:pPr marL="0" indent="0">
              <a:buNone/>
            </a:pPr>
            <a:r>
              <a:rPr lang="en-US" dirty="0"/>
              <a:t>take control of China.</a:t>
            </a:r>
          </a:p>
          <a:p>
            <a:pPr marL="0" indent="0">
              <a:buNone/>
            </a:pPr>
            <a:endParaRPr lang="en-US" dirty="0"/>
          </a:p>
          <a:p>
            <a:pPr marL="0" indent="0">
              <a:buNone/>
            </a:pPr>
            <a:r>
              <a:rPr lang="en-US" dirty="0"/>
              <a:t>In many areas of China, the Communists were trying to win peasant support, which was the majority of the population of China.</a:t>
            </a:r>
          </a:p>
          <a:p>
            <a:pPr marL="0" indent="0">
              <a:buNone/>
            </a:pPr>
            <a:endParaRPr lang="en-US" dirty="0"/>
          </a:p>
          <a:p>
            <a:pPr marL="0" indent="0">
              <a:buNone/>
            </a:pPr>
            <a:r>
              <a:rPr lang="en-US" dirty="0"/>
              <a:t>They encouraged peasants to learn to read and tried to improve food production throughout the country.</a:t>
            </a:r>
          </a:p>
          <a:p>
            <a:pPr marL="0" indent="0">
              <a:buNone/>
            </a:pPr>
            <a:endParaRPr lang="en-US" dirty="0"/>
          </a:p>
          <a:p>
            <a:pPr marL="0" indent="0">
              <a:buNone/>
            </a:pPr>
            <a:r>
              <a:rPr lang="en-US" dirty="0"/>
              <a:t>This led many people to join the Communist Red Army and by 1945, much of northern China was under Communist control.</a:t>
            </a:r>
          </a:p>
        </p:txBody>
      </p:sp>
      <p:pic>
        <p:nvPicPr>
          <p:cNvPr id="6" name="Picture 2" descr="Mao Zedong | Real Life Villains Wiki | Fandom">
            <a:extLst>
              <a:ext uri="{FF2B5EF4-FFF2-40B4-BE49-F238E27FC236}">
                <a16:creationId xmlns:a16="http://schemas.microsoft.com/office/drawing/2014/main" id="{6383591B-5CE6-4443-ABB0-2148CD64F7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7224" y="167336"/>
            <a:ext cx="2016576" cy="2574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24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EB695-01FB-4512-8E1E-4062D27AEC31}"/>
              </a:ext>
            </a:extLst>
          </p:cNvPr>
          <p:cNvSpPr>
            <a:spLocks noGrp="1"/>
          </p:cNvSpPr>
          <p:nvPr>
            <p:ph type="title"/>
          </p:nvPr>
        </p:nvSpPr>
        <p:spPr>
          <a:xfrm>
            <a:off x="838200" y="365125"/>
            <a:ext cx="10515600" cy="701675"/>
          </a:xfrm>
        </p:spPr>
        <p:txBody>
          <a:bodyPr>
            <a:normAutofit fontScale="90000"/>
          </a:bodyPr>
          <a:lstStyle/>
          <a:p>
            <a:pPr algn="ctr"/>
            <a:r>
              <a:rPr lang="en-US" sz="5400" b="1" u="sng" dirty="0">
                <a:solidFill>
                  <a:schemeClr val="bg1"/>
                </a:solidFill>
              </a:rPr>
              <a:t>Civil War In China</a:t>
            </a:r>
          </a:p>
        </p:txBody>
      </p:sp>
      <p:sp>
        <p:nvSpPr>
          <p:cNvPr id="3" name="Content Placeholder 2">
            <a:extLst>
              <a:ext uri="{FF2B5EF4-FFF2-40B4-BE49-F238E27FC236}">
                <a16:creationId xmlns:a16="http://schemas.microsoft.com/office/drawing/2014/main" id="{A800E2F4-99F6-4257-8CC5-4C165F34B4DC}"/>
              </a:ext>
            </a:extLst>
          </p:cNvPr>
          <p:cNvSpPr>
            <a:spLocks noGrp="1"/>
          </p:cNvSpPr>
          <p:nvPr>
            <p:ph idx="1"/>
          </p:nvPr>
        </p:nvSpPr>
        <p:spPr>
          <a:xfrm>
            <a:off x="130753" y="1289339"/>
            <a:ext cx="9527597" cy="5389418"/>
          </a:xfrm>
        </p:spPr>
        <p:txBody>
          <a:bodyPr>
            <a:normAutofit fontScale="77500" lnSpcReduction="20000"/>
          </a:bodyPr>
          <a:lstStyle/>
          <a:p>
            <a:pPr marL="0" indent="0">
              <a:buNone/>
            </a:pPr>
            <a:r>
              <a:rPr lang="en-US" b="1" dirty="0">
                <a:solidFill>
                  <a:schemeClr val="bg1"/>
                </a:solidFill>
              </a:rPr>
              <a:t>As soon as the Japanese were defeated in World War II and the Chinese were not trying to defend against Japan, the two political parties, Nationalist and Communist started fighting each other for control of China.</a:t>
            </a:r>
          </a:p>
          <a:p>
            <a:pPr marL="0" indent="0">
              <a:buNone/>
            </a:pPr>
            <a:endParaRPr lang="en-US" b="1" dirty="0">
              <a:solidFill>
                <a:schemeClr val="bg1"/>
              </a:solidFill>
            </a:endParaRPr>
          </a:p>
          <a:p>
            <a:pPr marL="0" indent="0">
              <a:buNone/>
            </a:pPr>
            <a:r>
              <a:rPr lang="en-US" b="1" dirty="0">
                <a:solidFill>
                  <a:schemeClr val="bg1"/>
                </a:solidFill>
              </a:rPr>
              <a:t>U.S. money to support Chiang’s Nationalist government was not enough to make up for the weak military leadership of Chiang and his abusive practices led more and more people to go over to the side of the Communist Party led by Mao.</a:t>
            </a:r>
          </a:p>
          <a:p>
            <a:pPr marL="0" indent="0">
              <a:buNone/>
            </a:pPr>
            <a:endParaRPr lang="en-US" b="1" dirty="0">
              <a:solidFill>
                <a:schemeClr val="bg1"/>
              </a:solidFill>
            </a:endParaRPr>
          </a:p>
          <a:p>
            <a:pPr marL="0" indent="0">
              <a:buNone/>
            </a:pPr>
            <a:r>
              <a:rPr lang="en-US" b="1" dirty="0">
                <a:solidFill>
                  <a:schemeClr val="bg1"/>
                </a:solidFill>
              </a:rPr>
              <a:t>In May 1949, The Chiang government had to run to hide in Taiwan, an island off of the Southeast coast of China.</a:t>
            </a:r>
          </a:p>
          <a:p>
            <a:pPr marL="0" indent="0">
              <a:buNone/>
            </a:pPr>
            <a:endParaRPr lang="en-US" b="1" dirty="0">
              <a:solidFill>
                <a:schemeClr val="bg1"/>
              </a:solidFill>
            </a:endParaRPr>
          </a:p>
          <a:p>
            <a:pPr marL="0" indent="0">
              <a:buNone/>
            </a:pPr>
            <a:r>
              <a:rPr lang="en-US" b="1" dirty="0">
                <a:solidFill>
                  <a:schemeClr val="bg1"/>
                </a:solidFill>
              </a:rPr>
              <a:t>The Communists took power over China and called it the People’s Republic of China. </a:t>
            </a:r>
          </a:p>
          <a:p>
            <a:pPr marL="0" indent="0">
              <a:buNone/>
            </a:pPr>
            <a:endParaRPr lang="en-US" b="1" dirty="0">
              <a:solidFill>
                <a:schemeClr val="bg1"/>
              </a:solidFill>
            </a:endParaRPr>
          </a:p>
          <a:p>
            <a:pPr marL="0" indent="0">
              <a:buNone/>
            </a:pPr>
            <a:r>
              <a:rPr lang="en-US" b="1" dirty="0">
                <a:solidFill>
                  <a:schemeClr val="bg1"/>
                </a:solidFill>
              </a:rPr>
              <a:t>For years, the United States refuse to see the Communist government as the real government of China, but eventually had to accept it.</a:t>
            </a:r>
          </a:p>
          <a:p>
            <a:pPr marL="0" indent="0">
              <a:buNone/>
            </a:pPr>
            <a:endParaRPr lang="en-US" dirty="0"/>
          </a:p>
        </p:txBody>
      </p:sp>
      <p:pic>
        <p:nvPicPr>
          <p:cNvPr id="5122" name="Picture 2" descr="UCLA faculty voice: The One-China policy benefits China, Taiwan ...">
            <a:extLst>
              <a:ext uri="{FF2B5EF4-FFF2-40B4-BE49-F238E27FC236}">
                <a16:creationId xmlns:a16="http://schemas.microsoft.com/office/drawing/2014/main" id="{EA982ABE-9534-4103-AEC9-EA1BCE23E9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7659" y="3895725"/>
            <a:ext cx="2353829" cy="156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617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0AF9E-83E3-47FA-8A44-53F52780B826}"/>
              </a:ext>
            </a:extLst>
          </p:cNvPr>
          <p:cNvSpPr>
            <a:spLocks noGrp="1"/>
          </p:cNvSpPr>
          <p:nvPr>
            <p:ph type="title"/>
          </p:nvPr>
        </p:nvSpPr>
        <p:spPr>
          <a:xfrm>
            <a:off x="838200" y="104776"/>
            <a:ext cx="10515600" cy="990600"/>
          </a:xfrm>
        </p:spPr>
        <p:txBody>
          <a:bodyPr/>
          <a:lstStyle/>
          <a:p>
            <a:pPr algn="ctr"/>
            <a:r>
              <a:rPr lang="en-US" b="1" u="sng" dirty="0">
                <a:solidFill>
                  <a:schemeClr val="bg1"/>
                </a:solidFill>
              </a:rPr>
              <a:t>America Reacts to Communist Takeover</a:t>
            </a:r>
          </a:p>
        </p:txBody>
      </p:sp>
      <p:sp>
        <p:nvSpPr>
          <p:cNvPr id="3" name="Content Placeholder 2">
            <a:extLst>
              <a:ext uri="{FF2B5EF4-FFF2-40B4-BE49-F238E27FC236}">
                <a16:creationId xmlns:a16="http://schemas.microsoft.com/office/drawing/2014/main" id="{3AA2E2BA-4CBB-443B-9556-F38F0096A6BF}"/>
              </a:ext>
            </a:extLst>
          </p:cNvPr>
          <p:cNvSpPr>
            <a:spLocks noGrp="1"/>
          </p:cNvSpPr>
          <p:nvPr>
            <p:ph idx="1"/>
          </p:nvPr>
        </p:nvSpPr>
        <p:spPr>
          <a:xfrm>
            <a:off x="209550" y="1095376"/>
            <a:ext cx="8172450" cy="5081587"/>
          </a:xfrm>
        </p:spPr>
        <p:txBody>
          <a:bodyPr>
            <a:normAutofit lnSpcReduction="10000"/>
          </a:bodyPr>
          <a:lstStyle/>
          <a:p>
            <a:pPr marL="0" indent="0">
              <a:buNone/>
            </a:pPr>
            <a:r>
              <a:rPr lang="en-US" b="1" dirty="0">
                <a:solidFill>
                  <a:schemeClr val="bg1"/>
                </a:solidFill>
              </a:rPr>
              <a:t>Many Americans thought that the U.S. did not do enough to make sure that China did not fall to Communism.</a:t>
            </a:r>
          </a:p>
          <a:p>
            <a:pPr marL="0" indent="0">
              <a:buNone/>
            </a:pPr>
            <a:endParaRPr lang="en-US" b="1" dirty="0">
              <a:solidFill>
                <a:schemeClr val="bg1"/>
              </a:solidFill>
            </a:endParaRPr>
          </a:p>
          <a:p>
            <a:pPr marL="0" indent="0">
              <a:buNone/>
            </a:pPr>
            <a:r>
              <a:rPr lang="en-US" b="1" dirty="0">
                <a:solidFill>
                  <a:schemeClr val="bg1"/>
                </a:solidFill>
              </a:rPr>
              <a:t>The U.S. government claimed that it was due to issues inside China and trying to force the people against Communism any more would have led to a war in Asia, which the U.S. was not willing to do.</a:t>
            </a:r>
          </a:p>
          <a:p>
            <a:pPr marL="0" indent="0">
              <a:buNone/>
            </a:pPr>
            <a:endParaRPr lang="en-US" b="1" dirty="0">
              <a:solidFill>
                <a:schemeClr val="bg1"/>
              </a:solidFill>
            </a:endParaRPr>
          </a:p>
          <a:p>
            <a:pPr marL="0" indent="0">
              <a:buNone/>
            </a:pPr>
            <a:r>
              <a:rPr lang="en-US" b="1" dirty="0">
                <a:solidFill>
                  <a:schemeClr val="bg1"/>
                </a:solidFill>
              </a:rPr>
              <a:t>Some U.S. Congressmen saw this as an excuse and thought that their may be Communist spies within the U.S. government.</a:t>
            </a:r>
          </a:p>
        </p:txBody>
      </p:sp>
      <p:pic>
        <p:nvPicPr>
          <p:cNvPr id="4098" name="Picture 2" descr="Containment - Wikipedia">
            <a:extLst>
              <a:ext uri="{FF2B5EF4-FFF2-40B4-BE49-F238E27FC236}">
                <a16:creationId xmlns:a16="http://schemas.microsoft.com/office/drawing/2014/main" id="{76E5360F-4CD6-48F6-B74D-D950EE1624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0075" y="3337860"/>
            <a:ext cx="2616453" cy="333916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US defence at risk as industry relies on China, warns report ...">
            <a:extLst>
              <a:ext uri="{FF2B5EF4-FFF2-40B4-BE49-F238E27FC236}">
                <a16:creationId xmlns:a16="http://schemas.microsoft.com/office/drawing/2014/main" id="{A5232D44-3F24-4C19-B939-79B9861AFB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3936" y="1095376"/>
            <a:ext cx="3128963"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212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2D707-B4FD-471B-A207-8143DA2FD4C4}"/>
              </a:ext>
            </a:extLst>
          </p:cNvPr>
          <p:cNvSpPr>
            <a:spLocks noGrp="1"/>
          </p:cNvSpPr>
          <p:nvPr>
            <p:ph type="title"/>
          </p:nvPr>
        </p:nvSpPr>
        <p:spPr>
          <a:xfrm>
            <a:off x="838200" y="365126"/>
            <a:ext cx="10515600" cy="711200"/>
          </a:xfrm>
        </p:spPr>
        <p:txBody>
          <a:bodyPr>
            <a:normAutofit fontScale="90000"/>
          </a:bodyPr>
          <a:lstStyle/>
          <a:p>
            <a:r>
              <a:rPr lang="en-US" sz="5400" b="1" u="sng" dirty="0"/>
              <a:t>The Korean War</a:t>
            </a:r>
          </a:p>
        </p:txBody>
      </p:sp>
      <p:sp>
        <p:nvSpPr>
          <p:cNvPr id="3" name="Content Placeholder 2">
            <a:extLst>
              <a:ext uri="{FF2B5EF4-FFF2-40B4-BE49-F238E27FC236}">
                <a16:creationId xmlns:a16="http://schemas.microsoft.com/office/drawing/2014/main" id="{8DB21B50-E71F-4392-A49C-E15D3A5516A9}"/>
              </a:ext>
            </a:extLst>
          </p:cNvPr>
          <p:cNvSpPr>
            <a:spLocks noGrp="1"/>
          </p:cNvSpPr>
          <p:nvPr>
            <p:ph idx="1"/>
          </p:nvPr>
        </p:nvSpPr>
        <p:spPr>
          <a:xfrm>
            <a:off x="123825" y="1076327"/>
            <a:ext cx="8839200" cy="5416547"/>
          </a:xfrm>
        </p:spPr>
        <p:txBody>
          <a:bodyPr>
            <a:noAutofit/>
          </a:bodyPr>
          <a:lstStyle/>
          <a:p>
            <a:pPr marL="0" indent="0">
              <a:buNone/>
            </a:pPr>
            <a:r>
              <a:rPr lang="en-US" sz="2200" b="1" dirty="0"/>
              <a:t>Korea was another area that had been taken over by Japan during World War II, especially the area above the 38</a:t>
            </a:r>
            <a:r>
              <a:rPr lang="en-US" sz="2200" b="1" baseline="30000" dirty="0"/>
              <a:t>th</a:t>
            </a:r>
            <a:r>
              <a:rPr lang="en-US" sz="2200" b="1" dirty="0"/>
              <a:t> Parallel, which is the 38</a:t>
            </a:r>
            <a:r>
              <a:rPr lang="en-US" sz="2200" b="1" baseline="30000" dirty="0"/>
              <a:t>th</a:t>
            </a:r>
            <a:r>
              <a:rPr lang="en-US" sz="2200" b="1" dirty="0"/>
              <a:t> line of north latitude on a map.  It runs about halfway through the country that was Korea.</a:t>
            </a:r>
          </a:p>
          <a:p>
            <a:pPr marL="0" indent="0">
              <a:buNone/>
            </a:pPr>
            <a:endParaRPr lang="en-US" sz="2200" b="1" dirty="0"/>
          </a:p>
          <a:p>
            <a:pPr marL="0" indent="0">
              <a:buNone/>
            </a:pPr>
            <a:r>
              <a:rPr lang="en-US" sz="2200" b="1" dirty="0"/>
              <a:t>When WWII ended, the Japanese troops in the northern half of Korea, that area above the 38</a:t>
            </a:r>
            <a:r>
              <a:rPr lang="en-US" sz="2200" b="1" baseline="30000" dirty="0"/>
              <a:t>th</a:t>
            </a:r>
            <a:r>
              <a:rPr lang="en-US" sz="2200" b="1" dirty="0"/>
              <a:t> parallel, surrendered to the Soviet Union, trading being controlled by one country to being controlled by another.</a:t>
            </a:r>
          </a:p>
          <a:p>
            <a:pPr marL="0" indent="0">
              <a:buNone/>
            </a:pPr>
            <a:endParaRPr lang="en-US" sz="2200" b="1" dirty="0"/>
          </a:p>
          <a:p>
            <a:pPr marL="0" indent="0">
              <a:buNone/>
            </a:pPr>
            <a:r>
              <a:rPr lang="en-US" sz="2200" b="1" dirty="0"/>
              <a:t>The Japanese troops in the southern half of Korea surrendered to the United States.</a:t>
            </a:r>
          </a:p>
          <a:p>
            <a:pPr marL="0" indent="0">
              <a:buNone/>
            </a:pPr>
            <a:endParaRPr lang="en-US" sz="2200" b="1" dirty="0"/>
          </a:p>
          <a:p>
            <a:pPr marL="0" indent="0">
              <a:buNone/>
            </a:pPr>
            <a:r>
              <a:rPr lang="en-US" sz="2200" b="1" dirty="0"/>
              <a:t>Just like it happened in Germany, the country of Korea ended up divided between the two sides, democratic U.S. and Communist Soviet Union.</a:t>
            </a:r>
          </a:p>
        </p:txBody>
      </p:sp>
      <p:pic>
        <p:nvPicPr>
          <p:cNvPr id="6146" name="Picture 2" descr="The Korean War begins with an invasion from the North across the ...">
            <a:extLst>
              <a:ext uri="{FF2B5EF4-FFF2-40B4-BE49-F238E27FC236}">
                <a16:creationId xmlns:a16="http://schemas.microsoft.com/office/drawing/2014/main" id="{A0A69BFE-04DC-4AEC-A98A-94428DAE6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3050" y="374650"/>
            <a:ext cx="280035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361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236EA-C3AB-49F6-9048-A34A217190D0}"/>
              </a:ext>
            </a:extLst>
          </p:cNvPr>
          <p:cNvSpPr>
            <a:spLocks noGrp="1"/>
          </p:cNvSpPr>
          <p:nvPr>
            <p:ph type="title"/>
          </p:nvPr>
        </p:nvSpPr>
        <p:spPr>
          <a:xfrm>
            <a:off x="838200" y="365125"/>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6C9B9FD8-EB87-40E2-B27C-860B9B5710E7}"/>
              </a:ext>
            </a:extLst>
          </p:cNvPr>
          <p:cNvSpPr>
            <a:spLocks noGrp="1"/>
          </p:cNvSpPr>
          <p:nvPr>
            <p:ph idx="1"/>
          </p:nvPr>
        </p:nvSpPr>
        <p:spPr>
          <a:xfrm>
            <a:off x="228600" y="721994"/>
            <a:ext cx="6496050" cy="5454969"/>
          </a:xfrm>
        </p:spPr>
        <p:txBody>
          <a:bodyPr/>
          <a:lstStyle/>
          <a:p>
            <a:pPr marL="0" indent="0">
              <a:buNone/>
            </a:pPr>
            <a:r>
              <a:rPr lang="en-US" b="1" dirty="0">
                <a:solidFill>
                  <a:schemeClr val="bg1"/>
                </a:solidFill>
              </a:rPr>
              <a:t>In 1948, South Korea, officially the Republic of Korea, was established by the United States and supported as a democratic country with the capital city in Seoul.</a:t>
            </a:r>
          </a:p>
          <a:p>
            <a:pPr marL="0" indent="0">
              <a:buNone/>
            </a:pPr>
            <a:endParaRPr lang="en-US" b="1" dirty="0">
              <a:solidFill>
                <a:schemeClr val="bg1"/>
              </a:solidFill>
            </a:endParaRPr>
          </a:p>
          <a:p>
            <a:pPr marL="0" indent="0">
              <a:buNone/>
            </a:pPr>
            <a:r>
              <a:rPr lang="en-US" b="1" dirty="0">
                <a:solidFill>
                  <a:schemeClr val="bg1"/>
                </a:solidFill>
              </a:rPr>
              <a:t>The Soviet Union created North Korea, officially the Democratic People’s Republic of Korea, with Kim Il Sung as its leader, with a capital city of </a:t>
            </a:r>
            <a:r>
              <a:rPr lang="en-US" b="1" dirty="0" err="1">
                <a:solidFill>
                  <a:schemeClr val="bg1"/>
                </a:solidFill>
              </a:rPr>
              <a:t>P’yongyang</a:t>
            </a:r>
            <a:r>
              <a:rPr lang="en-US" b="1" dirty="0">
                <a:solidFill>
                  <a:schemeClr val="bg1"/>
                </a:solidFill>
              </a:rPr>
              <a:t>.</a:t>
            </a:r>
          </a:p>
          <a:p>
            <a:pPr marL="0" indent="0">
              <a:buNone/>
            </a:pPr>
            <a:endParaRPr lang="en-US" dirty="0"/>
          </a:p>
        </p:txBody>
      </p:sp>
      <p:pic>
        <p:nvPicPr>
          <p:cNvPr id="7170" name="Picture 2" descr="The 38th parallel is the name given to latitude 38° N that in East ...">
            <a:extLst>
              <a:ext uri="{FF2B5EF4-FFF2-40B4-BE49-F238E27FC236}">
                <a16:creationId xmlns:a16="http://schemas.microsoft.com/office/drawing/2014/main" id="{ED6C84F9-6053-45E9-87A3-0E3EC11D0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0" y="1143000"/>
            <a:ext cx="3810000"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994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C10D0-15ED-401D-89DB-7239ACA1CB7B}"/>
              </a:ext>
            </a:extLst>
          </p:cNvPr>
          <p:cNvSpPr>
            <a:spLocks noGrp="1"/>
          </p:cNvSpPr>
          <p:nvPr>
            <p:ph type="title"/>
          </p:nvPr>
        </p:nvSpPr>
        <p:spPr>
          <a:xfrm>
            <a:off x="838200" y="365125"/>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EA31CA6E-423B-4CC7-8179-A85A2EE9CDFE}"/>
              </a:ext>
            </a:extLst>
          </p:cNvPr>
          <p:cNvSpPr>
            <a:spLocks noGrp="1"/>
          </p:cNvSpPr>
          <p:nvPr>
            <p:ph idx="1"/>
          </p:nvPr>
        </p:nvSpPr>
        <p:spPr>
          <a:xfrm>
            <a:off x="180976" y="588644"/>
            <a:ext cx="7000874" cy="5588319"/>
          </a:xfrm>
          <a:solidFill>
            <a:srgbClr val="C00000"/>
          </a:solidFill>
        </p:spPr>
        <p:txBody>
          <a:bodyPr>
            <a:normAutofit lnSpcReduction="10000"/>
          </a:bodyPr>
          <a:lstStyle/>
          <a:p>
            <a:pPr marL="0" indent="0">
              <a:buNone/>
            </a:pPr>
            <a:r>
              <a:rPr lang="en-US" b="1" dirty="0">
                <a:solidFill>
                  <a:schemeClr val="bg1"/>
                </a:solidFill>
              </a:rPr>
              <a:t>After World War II, the U.S. only had about 500 troops left in South Korea, and the Soviet Union thought that it was not enough to defend South Korea from the Soviet army, so they planned to attack and try to take control of all of Korea.</a:t>
            </a:r>
          </a:p>
          <a:p>
            <a:pPr marL="0" indent="0">
              <a:buNone/>
            </a:pPr>
            <a:endParaRPr lang="en-US" b="1" dirty="0">
              <a:solidFill>
                <a:schemeClr val="bg1"/>
              </a:solidFill>
            </a:endParaRPr>
          </a:p>
          <a:p>
            <a:pPr marL="0" indent="0">
              <a:buNone/>
            </a:pPr>
            <a:r>
              <a:rPr lang="en-US" b="1" dirty="0">
                <a:solidFill>
                  <a:schemeClr val="bg1"/>
                </a:solidFill>
              </a:rPr>
              <a:t>On June 25, 1950, the Communist army in North Korea that was supported by the Soviet Union came across the 38</a:t>
            </a:r>
            <a:r>
              <a:rPr lang="en-US" b="1" baseline="30000" dirty="0">
                <a:solidFill>
                  <a:schemeClr val="bg1"/>
                </a:solidFill>
              </a:rPr>
              <a:t>th</a:t>
            </a:r>
            <a:r>
              <a:rPr lang="en-US" b="1" dirty="0">
                <a:solidFill>
                  <a:schemeClr val="bg1"/>
                </a:solidFill>
              </a:rPr>
              <a:t> Parallel in a surprise attack on South Korea.</a:t>
            </a:r>
          </a:p>
          <a:p>
            <a:pPr marL="0" indent="0">
              <a:buNone/>
            </a:pPr>
            <a:endParaRPr lang="en-US" b="1" dirty="0">
              <a:solidFill>
                <a:schemeClr val="bg1"/>
              </a:solidFill>
            </a:endParaRPr>
          </a:p>
          <a:p>
            <a:pPr marL="0" indent="0">
              <a:buNone/>
            </a:pPr>
            <a:r>
              <a:rPr lang="en-US" b="1" dirty="0">
                <a:solidFill>
                  <a:schemeClr val="bg1"/>
                </a:solidFill>
              </a:rPr>
              <a:t>For the next 3 years, the fighting over control of Korea became the Korean War.</a:t>
            </a:r>
          </a:p>
        </p:txBody>
      </p:sp>
      <p:pic>
        <p:nvPicPr>
          <p:cNvPr id="8194" name="Picture 2" descr="Korean War - Causes, Timeline &amp; Veterans - HISTORY">
            <a:extLst>
              <a:ext uri="{FF2B5EF4-FFF2-40B4-BE49-F238E27FC236}">
                <a16:creationId xmlns:a16="http://schemas.microsoft.com/office/drawing/2014/main" id="{D2F6E6F1-B004-4C94-A908-240ADA11F5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946" y="1428750"/>
            <a:ext cx="4633078" cy="3624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170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C3966-B636-4CE7-8FE8-F7BE6FA8C197}"/>
              </a:ext>
            </a:extLst>
          </p:cNvPr>
          <p:cNvSpPr>
            <a:spLocks noGrp="1"/>
          </p:cNvSpPr>
          <p:nvPr>
            <p:ph type="title"/>
          </p:nvPr>
        </p:nvSpPr>
        <p:spPr>
          <a:xfrm>
            <a:off x="838200" y="365125"/>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65518BA-0A68-4A1A-B8E2-3DAD54213233}"/>
              </a:ext>
            </a:extLst>
          </p:cNvPr>
          <p:cNvSpPr>
            <a:spLocks noGrp="1"/>
          </p:cNvSpPr>
          <p:nvPr>
            <p:ph idx="1"/>
          </p:nvPr>
        </p:nvSpPr>
        <p:spPr>
          <a:xfrm>
            <a:off x="152400" y="676275"/>
            <a:ext cx="11201400" cy="5500688"/>
          </a:xfrm>
          <a:solidFill>
            <a:schemeClr val="accent1">
              <a:lumMod val="75000"/>
            </a:schemeClr>
          </a:solidFill>
        </p:spPr>
        <p:txBody>
          <a:bodyPr>
            <a:normAutofit/>
          </a:bodyPr>
          <a:lstStyle/>
          <a:p>
            <a:pPr marL="0" indent="0">
              <a:buNone/>
            </a:pPr>
            <a:r>
              <a:rPr lang="en-US" sz="3200" dirty="0">
                <a:solidFill>
                  <a:schemeClr val="bg1"/>
                </a:solidFill>
              </a:rPr>
              <a:t>On June 27, President Truman ordered troops into South Korea to defend against the Soviet, as well as an American navy fleet into the waters between Taiwan and China in case tension started there as well.</a:t>
            </a:r>
          </a:p>
          <a:p>
            <a:pPr marL="0" indent="0">
              <a:buNone/>
            </a:pPr>
            <a:endParaRPr lang="en-US" sz="3200" dirty="0">
              <a:solidFill>
                <a:schemeClr val="bg1"/>
              </a:solidFill>
            </a:endParaRPr>
          </a:p>
          <a:p>
            <a:pPr marL="0" indent="0">
              <a:buNone/>
            </a:pPr>
            <a:r>
              <a:rPr lang="en-US" sz="3200" dirty="0">
                <a:solidFill>
                  <a:schemeClr val="bg1"/>
                </a:solidFill>
              </a:rPr>
              <a:t>Eventually, 16 nations sent troops to help South Korea, most of them from the United States.</a:t>
            </a:r>
          </a:p>
          <a:p>
            <a:pPr marL="0" indent="0">
              <a:buNone/>
            </a:pPr>
            <a:endParaRPr lang="en-US" sz="3200" dirty="0">
              <a:solidFill>
                <a:schemeClr val="bg1"/>
              </a:solidFill>
            </a:endParaRPr>
          </a:p>
          <a:p>
            <a:pPr marL="0" indent="0">
              <a:buNone/>
            </a:pPr>
            <a:r>
              <a:rPr lang="en-US" sz="3200" dirty="0">
                <a:solidFill>
                  <a:schemeClr val="bg1"/>
                </a:solidFill>
              </a:rPr>
              <a:t>General Douglas MacArthur, hero of WWII in the Pacific, was put in charge of the combined army defending South Korea.</a:t>
            </a:r>
          </a:p>
        </p:txBody>
      </p:sp>
    </p:spTree>
    <p:extLst>
      <p:ext uri="{BB962C8B-B14F-4D97-AF65-F5344CB8AC3E}">
        <p14:creationId xmlns:p14="http://schemas.microsoft.com/office/powerpoint/2010/main" val="28759306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1156</Words>
  <Application>Microsoft Office PowerPoint</Application>
  <PresentationFormat>Widescreen</PresentationFormat>
  <Paragraphs>86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The Cold War Heats Up</vt:lpstr>
      <vt:lpstr>China Becomes A Communist Country</vt:lpstr>
      <vt:lpstr>PowerPoint Presentation</vt:lpstr>
      <vt:lpstr>Civil War In China</vt:lpstr>
      <vt:lpstr>America Reacts to Communist Takeover</vt:lpstr>
      <vt:lpstr>The Korean War</vt:lpstr>
      <vt:lpstr>PowerPoint Presentation</vt:lpstr>
      <vt:lpstr>PowerPoint Presentation</vt:lpstr>
      <vt:lpstr>PowerPoint Presentation</vt:lpstr>
      <vt:lpstr>China Joins the Fighting</vt:lpstr>
      <vt:lpstr>MacArthur Recommends Attacking China</vt:lpstr>
      <vt:lpstr>MacArthur Goes Public With His Idea</vt:lpstr>
      <vt:lpstr>The Stalemate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Surma</dc:creator>
  <cp:lastModifiedBy>Andrea Surma</cp:lastModifiedBy>
  <cp:revision>45</cp:revision>
  <dcterms:created xsi:type="dcterms:W3CDTF">2020-05-25T18:48:08Z</dcterms:created>
  <dcterms:modified xsi:type="dcterms:W3CDTF">2020-05-30T18:50:43Z</dcterms:modified>
</cp:coreProperties>
</file>