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7" r:id="rId8"/>
    <p:sldId id="268" r:id="rId9"/>
    <p:sldId id="269" r:id="rId10"/>
    <p:sldId id="270" r:id="rId11"/>
    <p:sldId id="271" r:id="rId12"/>
    <p:sldId id="272" r:id="rId13"/>
    <p:sldId id="273" r:id="rId14"/>
    <p:sldId id="274" r:id="rId15"/>
    <p:sldId id="261" r:id="rId16"/>
    <p:sldId id="275" r:id="rId17"/>
    <p:sldId id="276" r:id="rId18"/>
    <p:sldId id="280" r:id="rId19"/>
    <p:sldId id="277" r:id="rId20"/>
    <p:sldId id="281" r:id="rId21"/>
    <p:sldId id="278" r:id="rId22"/>
    <p:sldId id="282"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6600"/>
    <a:srgbClr val="0033CC"/>
    <a:srgbClr val="FCFC6A"/>
    <a:srgbClr val="FF65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FFE4-CF4B-4B85-AE58-78B289101A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BDC1C7-B213-4C2A-8B63-DDA9FEABF1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D78765-8B86-4DF1-8579-1E6EB2DF4872}"/>
              </a:ext>
            </a:extLst>
          </p:cNvPr>
          <p:cNvSpPr>
            <a:spLocks noGrp="1"/>
          </p:cNvSpPr>
          <p:nvPr>
            <p:ph type="dt" sz="half" idx="10"/>
          </p:nvPr>
        </p:nvSpPr>
        <p:spPr/>
        <p:txBody>
          <a:bodyPr/>
          <a:lstStyle/>
          <a:p>
            <a:fld id="{D5C23053-01C8-47B7-A46C-F438E3C22A0A}" type="datetimeFigureOut">
              <a:rPr lang="en-US" smtClean="0"/>
              <a:t>5/28/2020</a:t>
            </a:fld>
            <a:endParaRPr lang="en-US"/>
          </a:p>
        </p:txBody>
      </p:sp>
      <p:sp>
        <p:nvSpPr>
          <p:cNvPr id="5" name="Footer Placeholder 4">
            <a:extLst>
              <a:ext uri="{FF2B5EF4-FFF2-40B4-BE49-F238E27FC236}">
                <a16:creationId xmlns:a16="http://schemas.microsoft.com/office/drawing/2014/main" id="{D3E506E9-A710-4FB0-96CF-3C953677E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F0FC76-A3D8-4195-BDDD-070A8F300BFF}"/>
              </a:ext>
            </a:extLst>
          </p:cNvPr>
          <p:cNvSpPr>
            <a:spLocks noGrp="1"/>
          </p:cNvSpPr>
          <p:nvPr>
            <p:ph type="sldNum" sz="quarter" idx="12"/>
          </p:nvPr>
        </p:nvSpPr>
        <p:spPr/>
        <p:txBody>
          <a:bodyPr/>
          <a:lstStyle/>
          <a:p>
            <a:fld id="{F9B6C435-20FB-449C-9A5D-802321A920EA}" type="slidenum">
              <a:rPr lang="en-US" smtClean="0"/>
              <a:t>‹#›</a:t>
            </a:fld>
            <a:endParaRPr lang="en-US"/>
          </a:p>
        </p:txBody>
      </p:sp>
    </p:spTree>
    <p:extLst>
      <p:ext uri="{BB962C8B-B14F-4D97-AF65-F5344CB8AC3E}">
        <p14:creationId xmlns:p14="http://schemas.microsoft.com/office/powerpoint/2010/main" val="296765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9F4F-E928-4773-9513-4BE54775BF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322E8B-0C09-4312-8205-4933554A59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37A8F-2586-4F59-86CD-9706D52515E1}"/>
              </a:ext>
            </a:extLst>
          </p:cNvPr>
          <p:cNvSpPr>
            <a:spLocks noGrp="1"/>
          </p:cNvSpPr>
          <p:nvPr>
            <p:ph type="dt" sz="half" idx="10"/>
          </p:nvPr>
        </p:nvSpPr>
        <p:spPr/>
        <p:txBody>
          <a:bodyPr/>
          <a:lstStyle/>
          <a:p>
            <a:fld id="{D5C23053-01C8-47B7-A46C-F438E3C22A0A}" type="datetimeFigureOut">
              <a:rPr lang="en-US" smtClean="0"/>
              <a:t>5/28/2020</a:t>
            </a:fld>
            <a:endParaRPr lang="en-US"/>
          </a:p>
        </p:txBody>
      </p:sp>
      <p:sp>
        <p:nvSpPr>
          <p:cNvPr id="5" name="Footer Placeholder 4">
            <a:extLst>
              <a:ext uri="{FF2B5EF4-FFF2-40B4-BE49-F238E27FC236}">
                <a16:creationId xmlns:a16="http://schemas.microsoft.com/office/drawing/2014/main" id="{304982D5-97CB-4A05-948E-5E5312D96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892EB-BF57-411B-AE02-80195B067D70}"/>
              </a:ext>
            </a:extLst>
          </p:cNvPr>
          <p:cNvSpPr>
            <a:spLocks noGrp="1"/>
          </p:cNvSpPr>
          <p:nvPr>
            <p:ph type="sldNum" sz="quarter" idx="12"/>
          </p:nvPr>
        </p:nvSpPr>
        <p:spPr/>
        <p:txBody>
          <a:bodyPr/>
          <a:lstStyle/>
          <a:p>
            <a:fld id="{F9B6C435-20FB-449C-9A5D-802321A920EA}" type="slidenum">
              <a:rPr lang="en-US" smtClean="0"/>
              <a:t>‹#›</a:t>
            </a:fld>
            <a:endParaRPr lang="en-US"/>
          </a:p>
        </p:txBody>
      </p:sp>
    </p:spTree>
    <p:extLst>
      <p:ext uri="{BB962C8B-B14F-4D97-AF65-F5344CB8AC3E}">
        <p14:creationId xmlns:p14="http://schemas.microsoft.com/office/powerpoint/2010/main" val="263510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B47A0C-7AF5-4011-929A-B860149DCA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BEA764-F48D-40DF-BD75-DCADBCA430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5734C1-B557-4FC2-AFAC-5FBCBB7F84A2}"/>
              </a:ext>
            </a:extLst>
          </p:cNvPr>
          <p:cNvSpPr>
            <a:spLocks noGrp="1"/>
          </p:cNvSpPr>
          <p:nvPr>
            <p:ph type="dt" sz="half" idx="10"/>
          </p:nvPr>
        </p:nvSpPr>
        <p:spPr/>
        <p:txBody>
          <a:bodyPr/>
          <a:lstStyle/>
          <a:p>
            <a:fld id="{D5C23053-01C8-47B7-A46C-F438E3C22A0A}" type="datetimeFigureOut">
              <a:rPr lang="en-US" smtClean="0"/>
              <a:t>5/28/2020</a:t>
            </a:fld>
            <a:endParaRPr lang="en-US"/>
          </a:p>
        </p:txBody>
      </p:sp>
      <p:sp>
        <p:nvSpPr>
          <p:cNvPr id="5" name="Footer Placeholder 4">
            <a:extLst>
              <a:ext uri="{FF2B5EF4-FFF2-40B4-BE49-F238E27FC236}">
                <a16:creationId xmlns:a16="http://schemas.microsoft.com/office/drawing/2014/main" id="{0ABECCF8-0BAA-4966-8228-AA73CCA1A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AC05B-4C74-41CE-BD59-CE330781BC11}"/>
              </a:ext>
            </a:extLst>
          </p:cNvPr>
          <p:cNvSpPr>
            <a:spLocks noGrp="1"/>
          </p:cNvSpPr>
          <p:nvPr>
            <p:ph type="sldNum" sz="quarter" idx="12"/>
          </p:nvPr>
        </p:nvSpPr>
        <p:spPr/>
        <p:txBody>
          <a:bodyPr/>
          <a:lstStyle/>
          <a:p>
            <a:fld id="{F9B6C435-20FB-449C-9A5D-802321A920EA}" type="slidenum">
              <a:rPr lang="en-US" smtClean="0"/>
              <a:t>‹#›</a:t>
            </a:fld>
            <a:endParaRPr lang="en-US"/>
          </a:p>
        </p:txBody>
      </p:sp>
    </p:spTree>
    <p:extLst>
      <p:ext uri="{BB962C8B-B14F-4D97-AF65-F5344CB8AC3E}">
        <p14:creationId xmlns:p14="http://schemas.microsoft.com/office/powerpoint/2010/main" val="267801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8C74E-C3C9-49E7-81A9-CEB883DD3D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502BFF-956D-4013-95EA-8194B35F15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AF17F6-9F23-4638-8204-4F16583A0505}"/>
              </a:ext>
            </a:extLst>
          </p:cNvPr>
          <p:cNvSpPr>
            <a:spLocks noGrp="1"/>
          </p:cNvSpPr>
          <p:nvPr>
            <p:ph type="dt" sz="half" idx="10"/>
          </p:nvPr>
        </p:nvSpPr>
        <p:spPr/>
        <p:txBody>
          <a:bodyPr/>
          <a:lstStyle/>
          <a:p>
            <a:fld id="{D5C23053-01C8-47B7-A46C-F438E3C22A0A}" type="datetimeFigureOut">
              <a:rPr lang="en-US" smtClean="0"/>
              <a:t>5/28/2020</a:t>
            </a:fld>
            <a:endParaRPr lang="en-US"/>
          </a:p>
        </p:txBody>
      </p:sp>
      <p:sp>
        <p:nvSpPr>
          <p:cNvPr id="5" name="Footer Placeholder 4">
            <a:extLst>
              <a:ext uri="{FF2B5EF4-FFF2-40B4-BE49-F238E27FC236}">
                <a16:creationId xmlns:a16="http://schemas.microsoft.com/office/drawing/2014/main" id="{EE209EF0-823E-452E-B7D4-15C7A0838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BD424-55C3-49D4-A263-A2FE23C0E01B}"/>
              </a:ext>
            </a:extLst>
          </p:cNvPr>
          <p:cNvSpPr>
            <a:spLocks noGrp="1"/>
          </p:cNvSpPr>
          <p:nvPr>
            <p:ph type="sldNum" sz="quarter" idx="12"/>
          </p:nvPr>
        </p:nvSpPr>
        <p:spPr/>
        <p:txBody>
          <a:bodyPr/>
          <a:lstStyle/>
          <a:p>
            <a:fld id="{F9B6C435-20FB-449C-9A5D-802321A920EA}" type="slidenum">
              <a:rPr lang="en-US" smtClean="0"/>
              <a:t>‹#›</a:t>
            </a:fld>
            <a:endParaRPr lang="en-US"/>
          </a:p>
        </p:txBody>
      </p:sp>
    </p:spTree>
    <p:extLst>
      <p:ext uri="{BB962C8B-B14F-4D97-AF65-F5344CB8AC3E}">
        <p14:creationId xmlns:p14="http://schemas.microsoft.com/office/powerpoint/2010/main" val="58064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50618-E693-488D-99FB-CA04728EFB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483640-400D-4181-A9A6-6845E566A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BEE4C9-5BE2-459E-A8F7-36946ACD997E}"/>
              </a:ext>
            </a:extLst>
          </p:cNvPr>
          <p:cNvSpPr>
            <a:spLocks noGrp="1"/>
          </p:cNvSpPr>
          <p:nvPr>
            <p:ph type="dt" sz="half" idx="10"/>
          </p:nvPr>
        </p:nvSpPr>
        <p:spPr/>
        <p:txBody>
          <a:bodyPr/>
          <a:lstStyle/>
          <a:p>
            <a:fld id="{D5C23053-01C8-47B7-A46C-F438E3C22A0A}" type="datetimeFigureOut">
              <a:rPr lang="en-US" smtClean="0"/>
              <a:t>5/28/2020</a:t>
            </a:fld>
            <a:endParaRPr lang="en-US"/>
          </a:p>
        </p:txBody>
      </p:sp>
      <p:sp>
        <p:nvSpPr>
          <p:cNvPr id="5" name="Footer Placeholder 4">
            <a:extLst>
              <a:ext uri="{FF2B5EF4-FFF2-40B4-BE49-F238E27FC236}">
                <a16:creationId xmlns:a16="http://schemas.microsoft.com/office/drawing/2014/main" id="{51912087-0839-44EB-B165-2D05BB2E4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0767F-5B94-488D-BD2E-422A1A54D710}"/>
              </a:ext>
            </a:extLst>
          </p:cNvPr>
          <p:cNvSpPr>
            <a:spLocks noGrp="1"/>
          </p:cNvSpPr>
          <p:nvPr>
            <p:ph type="sldNum" sz="quarter" idx="12"/>
          </p:nvPr>
        </p:nvSpPr>
        <p:spPr/>
        <p:txBody>
          <a:bodyPr/>
          <a:lstStyle/>
          <a:p>
            <a:fld id="{F9B6C435-20FB-449C-9A5D-802321A920EA}" type="slidenum">
              <a:rPr lang="en-US" smtClean="0"/>
              <a:t>‹#›</a:t>
            </a:fld>
            <a:endParaRPr lang="en-US"/>
          </a:p>
        </p:txBody>
      </p:sp>
    </p:spTree>
    <p:extLst>
      <p:ext uri="{BB962C8B-B14F-4D97-AF65-F5344CB8AC3E}">
        <p14:creationId xmlns:p14="http://schemas.microsoft.com/office/powerpoint/2010/main" val="2442237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07D49-368E-4090-9D24-D22CA6F7BB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C70296-ACC7-4F4B-8989-D00D448544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53733D-E255-47C8-A307-12691C8A24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EC8C0A-F155-4B55-8865-672301036F46}"/>
              </a:ext>
            </a:extLst>
          </p:cNvPr>
          <p:cNvSpPr>
            <a:spLocks noGrp="1"/>
          </p:cNvSpPr>
          <p:nvPr>
            <p:ph type="dt" sz="half" idx="10"/>
          </p:nvPr>
        </p:nvSpPr>
        <p:spPr/>
        <p:txBody>
          <a:bodyPr/>
          <a:lstStyle/>
          <a:p>
            <a:fld id="{D5C23053-01C8-47B7-A46C-F438E3C22A0A}" type="datetimeFigureOut">
              <a:rPr lang="en-US" smtClean="0"/>
              <a:t>5/28/2020</a:t>
            </a:fld>
            <a:endParaRPr lang="en-US"/>
          </a:p>
        </p:txBody>
      </p:sp>
      <p:sp>
        <p:nvSpPr>
          <p:cNvPr id="6" name="Footer Placeholder 5">
            <a:extLst>
              <a:ext uri="{FF2B5EF4-FFF2-40B4-BE49-F238E27FC236}">
                <a16:creationId xmlns:a16="http://schemas.microsoft.com/office/drawing/2014/main" id="{DF3B1656-F64F-44B3-B62B-F4F707245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71733F-A96D-4030-A1C9-F664EA7DB3C3}"/>
              </a:ext>
            </a:extLst>
          </p:cNvPr>
          <p:cNvSpPr>
            <a:spLocks noGrp="1"/>
          </p:cNvSpPr>
          <p:nvPr>
            <p:ph type="sldNum" sz="quarter" idx="12"/>
          </p:nvPr>
        </p:nvSpPr>
        <p:spPr/>
        <p:txBody>
          <a:bodyPr/>
          <a:lstStyle/>
          <a:p>
            <a:fld id="{F9B6C435-20FB-449C-9A5D-802321A920EA}" type="slidenum">
              <a:rPr lang="en-US" smtClean="0"/>
              <a:t>‹#›</a:t>
            </a:fld>
            <a:endParaRPr lang="en-US"/>
          </a:p>
        </p:txBody>
      </p:sp>
    </p:spTree>
    <p:extLst>
      <p:ext uri="{BB962C8B-B14F-4D97-AF65-F5344CB8AC3E}">
        <p14:creationId xmlns:p14="http://schemas.microsoft.com/office/powerpoint/2010/main" val="211905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B68F-918F-4BC1-B743-329D75CE81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46F1FA-61FD-4B9B-93AD-EE69F4A4A3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10642E-0B8D-4443-8419-DB9B80A502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DDF852-D192-492B-835B-4EFF8ECEA3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3BB67A-DEE3-4601-B67A-3C6DE0487D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BE2562-D09F-4AB8-8EF4-10F267450C84}"/>
              </a:ext>
            </a:extLst>
          </p:cNvPr>
          <p:cNvSpPr>
            <a:spLocks noGrp="1"/>
          </p:cNvSpPr>
          <p:nvPr>
            <p:ph type="dt" sz="half" idx="10"/>
          </p:nvPr>
        </p:nvSpPr>
        <p:spPr/>
        <p:txBody>
          <a:bodyPr/>
          <a:lstStyle/>
          <a:p>
            <a:fld id="{D5C23053-01C8-47B7-A46C-F438E3C22A0A}" type="datetimeFigureOut">
              <a:rPr lang="en-US" smtClean="0"/>
              <a:t>5/28/2020</a:t>
            </a:fld>
            <a:endParaRPr lang="en-US"/>
          </a:p>
        </p:txBody>
      </p:sp>
      <p:sp>
        <p:nvSpPr>
          <p:cNvPr id="8" name="Footer Placeholder 7">
            <a:extLst>
              <a:ext uri="{FF2B5EF4-FFF2-40B4-BE49-F238E27FC236}">
                <a16:creationId xmlns:a16="http://schemas.microsoft.com/office/drawing/2014/main" id="{F2F8043D-9804-4F9D-A71D-E9F6006ACD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58F3BA-7691-4FE9-B5C4-D6C99A477854}"/>
              </a:ext>
            </a:extLst>
          </p:cNvPr>
          <p:cNvSpPr>
            <a:spLocks noGrp="1"/>
          </p:cNvSpPr>
          <p:nvPr>
            <p:ph type="sldNum" sz="quarter" idx="12"/>
          </p:nvPr>
        </p:nvSpPr>
        <p:spPr/>
        <p:txBody>
          <a:bodyPr/>
          <a:lstStyle/>
          <a:p>
            <a:fld id="{F9B6C435-20FB-449C-9A5D-802321A920EA}" type="slidenum">
              <a:rPr lang="en-US" smtClean="0"/>
              <a:t>‹#›</a:t>
            </a:fld>
            <a:endParaRPr lang="en-US"/>
          </a:p>
        </p:txBody>
      </p:sp>
    </p:spTree>
    <p:extLst>
      <p:ext uri="{BB962C8B-B14F-4D97-AF65-F5344CB8AC3E}">
        <p14:creationId xmlns:p14="http://schemas.microsoft.com/office/powerpoint/2010/main" val="327308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DC35-BC0E-4C34-95F4-F76833749A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1E3A9D-1848-4C1D-9F59-FBF0C1AE4CF6}"/>
              </a:ext>
            </a:extLst>
          </p:cNvPr>
          <p:cNvSpPr>
            <a:spLocks noGrp="1"/>
          </p:cNvSpPr>
          <p:nvPr>
            <p:ph type="dt" sz="half" idx="10"/>
          </p:nvPr>
        </p:nvSpPr>
        <p:spPr/>
        <p:txBody>
          <a:bodyPr/>
          <a:lstStyle/>
          <a:p>
            <a:fld id="{D5C23053-01C8-47B7-A46C-F438E3C22A0A}" type="datetimeFigureOut">
              <a:rPr lang="en-US" smtClean="0"/>
              <a:t>5/28/2020</a:t>
            </a:fld>
            <a:endParaRPr lang="en-US"/>
          </a:p>
        </p:txBody>
      </p:sp>
      <p:sp>
        <p:nvSpPr>
          <p:cNvPr id="4" name="Footer Placeholder 3">
            <a:extLst>
              <a:ext uri="{FF2B5EF4-FFF2-40B4-BE49-F238E27FC236}">
                <a16:creationId xmlns:a16="http://schemas.microsoft.com/office/drawing/2014/main" id="{39C681F9-F4CC-43BF-A11D-F97558876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134559-B75F-46CD-AF5B-CDC2EFE9CD43}"/>
              </a:ext>
            </a:extLst>
          </p:cNvPr>
          <p:cNvSpPr>
            <a:spLocks noGrp="1"/>
          </p:cNvSpPr>
          <p:nvPr>
            <p:ph type="sldNum" sz="quarter" idx="12"/>
          </p:nvPr>
        </p:nvSpPr>
        <p:spPr/>
        <p:txBody>
          <a:bodyPr/>
          <a:lstStyle/>
          <a:p>
            <a:fld id="{F9B6C435-20FB-449C-9A5D-802321A920EA}" type="slidenum">
              <a:rPr lang="en-US" smtClean="0"/>
              <a:t>‹#›</a:t>
            </a:fld>
            <a:endParaRPr lang="en-US"/>
          </a:p>
        </p:txBody>
      </p:sp>
    </p:spTree>
    <p:extLst>
      <p:ext uri="{BB962C8B-B14F-4D97-AF65-F5344CB8AC3E}">
        <p14:creationId xmlns:p14="http://schemas.microsoft.com/office/powerpoint/2010/main" val="275337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4A756-09F2-46D7-9B99-64F775DE0FD7}"/>
              </a:ext>
            </a:extLst>
          </p:cNvPr>
          <p:cNvSpPr>
            <a:spLocks noGrp="1"/>
          </p:cNvSpPr>
          <p:nvPr>
            <p:ph type="dt" sz="half" idx="10"/>
          </p:nvPr>
        </p:nvSpPr>
        <p:spPr/>
        <p:txBody>
          <a:bodyPr/>
          <a:lstStyle/>
          <a:p>
            <a:fld id="{D5C23053-01C8-47B7-A46C-F438E3C22A0A}" type="datetimeFigureOut">
              <a:rPr lang="en-US" smtClean="0"/>
              <a:t>5/28/2020</a:t>
            </a:fld>
            <a:endParaRPr lang="en-US"/>
          </a:p>
        </p:txBody>
      </p:sp>
      <p:sp>
        <p:nvSpPr>
          <p:cNvPr id="3" name="Footer Placeholder 2">
            <a:extLst>
              <a:ext uri="{FF2B5EF4-FFF2-40B4-BE49-F238E27FC236}">
                <a16:creationId xmlns:a16="http://schemas.microsoft.com/office/drawing/2014/main" id="{1D99E90D-AA3D-43EF-A7D7-E98E406FEB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795A49-161D-4697-BA5C-18FE53E19DD9}"/>
              </a:ext>
            </a:extLst>
          </p:cNvPr>
          <p:cNvSpPr>
            <a:spLocks noGrp="1"/>
          </p:cNvSpPr>
          <p:nvPr>
            <p:ph type="sldNum" sz="quarter" idx="12"/>
          </p:nvPr>
        </p:nvSpPr>
        <p:spPr/>
        <p:txBody>
          <a:bodyPr/>
          <a:lstStyle/>
          <a:p>
            <a:fld id="{F9B6C435-20FB-449C-9A5D-802321A920EA}" type="slidenum">
              <a:rPr lang="en-US" smtClean="0"/>
              <a:t>‹#›</a:t>
            </a:fld>
            <a:endParaRPr lang="en-US"/>
          </a:p>
        </p:txBody>
      </p:sp>
    </p:spTree>
    <p:extLst>
      <p:ext uri="{BB962C8B-B14F-4D97-AF65-F5344CB8AC3E}">
        <p14:creationId xmlns:p14="http://schemas.microsoft.com/office/powerpoint/2010/main" val="182989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F4804-04DD-4910-A2CE-5F14383EF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429AEE-6265-4234-9778-7EC28B5EC4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542309-C863-4688-B9AC-8780EE29A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2072C5-38A2-40FB-9AC8-E7DCC6CEF601}"/>
              </a:ext>
            </a:extLst>
          </p:cNvPr>
          <p:cNvSpPr>
            <a:spLocks noGrp="1"/>
          </p:cNvSpPr>
          <p:nvPr>
            <p:ph type="dt" sz="half" idx="10"/>
          </p:nvPr>
        </p:nvSpPr>
        <p:spPr/>
        <p:txBody>
          <a:bodyPr/>
          <a:lstStyle/>
          <a:p>
            <a:fld id="{D5C23053-01C8-47B7-A46C-F438E3C22A0A}" type="datetimeFigureOut">
              <a:rPr lang="en-US" smtClean="0"/>
              <a:t>5/28/2020</a:t>
            </a:fld>
            <a:endParaRPr lang="en-US"/>
          </a:p>
        </p:txBody>
      </p:sp>
      <p:sp>
        <p:nvSpPr>
          <p:cNvPr id="6" name="Footer Placeholder 5">
            <a:extLst>
              <a:ext uri="{FF2B5EF4-FFF2-40B4-BE49-F238E27FC236}">
                <a16:creationId xmlns:a16="http://schemas.microsoft.com/office/drawing/2014/main" id="{3712F2D0-4C24-4F89-B5B8-4324FDBF8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DC7D3-1EE7-408C-9BFB-C9F61DA6462D}"/>
              </a:ext>
            </a:extLst>
          </p:cNvPr>
          <p:cNvSpPr>
            <a:spLocks noGrp="1"/>
          </p:cNvSpPr>
          <p:nvPr>
            <p:ph type="sldNum" sz="quarter" idx="12"/>
          </p:nvPr>
        </p:nvSpPr>
        <p:spPr/>
        <p:txBody>
          <a:bodyPr/>
          <a:lstStyle/>
          <a:p>
            <a:fld id="{F9B6C435-20FB-449C-9A5D-802321A920EA}" type="slidenum">
              <a:rPr lang="en-US" smtClean="0"/>
              <a:t>‹#›</a:t>
            </a:fld>
            <a:endParaRPr lang="en-US"/>
          </a:p>
        </p:txBody>
      </p:sp>
    </p:spTree>
    <p:extLst>
      <p:ext uri="{BB962C8B-B14F-4D97-AF65-F5344CB8AC3E}">
        <p14:creationId xmlns:p14="http://schemas.microsoft.com/office/powerpoint/2010/main" val="253674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906D4-37E3-48A3-9AE9-FEA264C439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A4DD0F-46B3-4241-8F08-B2B32D32A4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A44FCE-1577-4185-803A-33AADF786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4C030-2E5B-4810-BC0A-525EA42CD256}"/>
              </a:ext>
            </a:extLst>
          </p:cNvPr>
          <p:cNvSpPr>
            <a:spLocks noGrp="1"/>
          </p:cNvSpPr>
          <p:nvPr>
            <p:ph type="dt" sz="half" idx="10"/>
          </p:nvPr>
        </p:nvSpPr>
        <p:spPr/>
        <p:txBody>
          <a:bodyPr/>
          <a:lstStyle/>
          <a:p>
            <a:fld id="{D5C23053-01C8-47B7-A46C-F438E3C22A0A}" type="datetimeFigureOut">
              <a:rPr lang="en-US" smtClean="0"/>
              <a:t>5/28/2020</a:t>
            </a:fld>
            <a:endParaRPr lang="en-US"/>
          </a:p>
        </p:txBody>
      </p:sp>
      <p:sp>
        <p:nvSpPr>
          <p:cNvPr id="6" name="Footer Placeholder 5">
            <a:extLst>
              <a:ext uri="{FF2B5EF4-FFF2-40B4-BE49-F238E27FC236}">
                <a16:creationId xmlns:a16="http://schemas.microsoft.com/office/drawing/2014/main" id="{077AD621-1092-4281-A8FB-1B1A02B316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DF1DD1-F293-4E6D-A9AC-93E0EB19D34C}"/>
              </a:ext>
            </a:extLst>
          </p:cNvPr>
          <p:cNvSpPr>
            <a:spLocks noGrp="1"/>
          </p:cNvSpPr>
          <p:nvPr>
            <p:ph type="sldNum" sz="quarter" idx="12"/>
          </p:nvPr>
        </p:nvSpPr>
        <p:spPr/>
        <p:txBody>
          <a:bodyPr/>
          <a:lstStyle/>
          <a:p>
            <a:fld id="{F9B6C435-20FB-449C-9A5D-802321A920EA}" type="slidenum">
              <a:rPr lang="en-US" smtClean="0"/>
              <a:t>‹#›</a:t>
            </a:fld>
            <a:endParaRPr lang="en-US"/>
          </a:p>
        </p:txBody>
      </p:sp>
    </p:spTree>
    <p:extLst>
      <p:ext uri="{BB962C8B-B14F-4D97-AF65-F5344CB8AC3E}">
        <p14:creationId xmlns:p14="http://schemas.microsoft.com/office/powerpoint/2010/main" val="2552347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111F1C-E16C-4359-B8A2-017A7970F4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1FF6D6-7C8F-4844-B759-6F7CA41F42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A5CD20-BF61-4BBD-AFB4-CA2D69BE13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23053-01C8-47B7-A46C-F438E3C22A0A}" type="datetimeFigureOut">
              <a:rPr lang="en-US" smtClean="0"/>
              <a:t>5/28/2020</a:t>
            </a:fld>
            <a:endParaRPr lang="en-US"/>
          </a:p>
        </p:txBody>
      </p:sp>
      <p:sp>
        <p:nvSpPr>
          <p:cNvPr id="5" name="Footer Placeholder 4">
            <a:extLst>
              <a:ext uri="{FF2B5EF4-FFF2-40B4-BE49-F238E27FC236}">
                <a16:creationId xmlns:a16="http://schemas.microsoft.com/office/drawing/2014/main" id="{CC747A54-9D8F-465B-8EF7-13ED5450FA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7D05D3-BAD1-4767-8708-4072D31D9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6C435-20FB-449C-9A5D-802321A920EA}" type="slidenum">
              <a:rPr lang="en-US" smtClean="0"/>
              <a:t>‹#›</a:t>
            </a:fld>
            <a:endParaRPr lang="en-US"/>
          </a:p>
        </p:txBody>
      </p:sp>
    </p:spTree>
    <p:extLst>
      <p:ext uri="{BB962C8B-B14F-4D97-AF65-F5344CB8AC3E}">
        <p14:creationId xmlns:p14="http://schemas.microsoft.com/office/powerpoint/2010/main" val="2553472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jmcl63.blogspot.com/2011/07/wargames-politics-and-ethics-2-politics.htm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Flag_of_the_United_State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m.org/wiki/Soviet_Union"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m.org/wiki/Soviet_Union"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jmcl63.blogspot.com/2011/07/wargames-politics-and-ethics-2-politics.html" TargetMode="External"/><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Flag_of_the_United_Nation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l="-2000" r="-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93F2D-55C0-4E78-AF51-0E8127A1AC8C}"/>
              </a:ext>
            </a:extLst>
          </p:cNvPr>
          <p:cNvSpPr>
            <a:spLocks noGrp="1"/>
          </p:cNvSpPr>
          <p:nvPr>
            <p:ph type="ctrTitle"/>
          </p:nvPr>
        </p:nvSpPr>
        <p:spPr>
          <a:xfrm>
            <a:off x="878889" y="2254928"/>
            <a:ext cx="10369119" cy="1255034"/>
          </a:xfrm>
          <a:solidFill>
            <a:schemeClr val="bg1"/>
          </a:solidFill>
        </p:spPr>
        <p:txBody>
          <a:bodyPr>
            <a:normAutofit/>
          </a:bodyPr>
          <a:lstStyle/>
          <a:p>
            <a:r>
              <a:rPr lang="en-US" sz="8000" b="1" dirty="0"/>
              <a:t>Origins of the Cold War</a:t>
            </a:r>
          </a:p>
        </p:txBody>
      </p:sp>
      <p:sp>
        <p:nvSpPr>
          <p:cNvPr id="3" name="Subtitle 2">
            <a:extLst>
              <a:ext uri="{FF2B5EF4-FFF2-40B4-BE49-F238E27FC236}">
                <a16:creationId xmlns:a16="http://schemas.microsoft.com/office/drawing/2014/main" id="{6638553D-13F8-4838-8962-FF04BBACD2D8}"/>
              </a:ext>
            </a:extLst>
          </p:cNvPr>
          <p:cNvSpPr>
            <a:spLocks noGrp="1"/>
          </p:cNvSpPr>
          <p:nvPr>
            <p:ph type="subTitle" idx="1"/>
          </p:nvPr>
        </p:nvSpPr>
        <p:spPr>
          <a:xfrm>
            <a:off x="3429000" y="3602038"/>
            <a:ext cx="6000750" cy="827919"/>
          </a:xfrm>
          <a:solidFill>
            <a:schemeClr val="bg1"/>
          </a:solidFill>
        </p:spPr>
        <p:txBody>
          <a:bodyPr>
            <a:normAutofit lnSpcReduction="10000"/>
          </a:bodyPr>
          <a:lstStyle/>
          <a:p>
            <a:r>
              <a:rPr lang="en-US" sz="5400" dirty="0"/>
              <a:t>Chapter 26 Section 1</a:t>
            </a:r>
          </a:p>
        </p:txBody>
      </p:sp>
    </p:spTree>
    <p:extLst>
      <p:ext uri="{BB962C8B-B14F-4D97-AF65-F5344CB8AC3E}">
        <p14:creationId xmlns:p14="http://schemas.microsoft.com/office/powerpoint/2010/main" val="3385647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E2DF7-6868-43A5-84EE-563F89C0C134}"/>
              </a:ext>
            </a:extLst>
          </p:cNvPr>
          <p:cNvSpPr>
            <a:spLocks noGrp="1"/>
          </p:cNvSpPr>
          <p:nvPr>
            <p:ph type="title"/>
          </p:nvPr>
        </p:nvSpPr>
        <p:spPr>
          <a:solidFill>
            <a:schemeClr val="bg1"/>
          </a:solidFill>
        </p:spPr>
        <p:txBody>
          <a:bodyPr>
            <a:normAutofit/>
          </a:bodyPr>
          <a:lstStyle/>
          <a:p>
            <a:pPr algn="ctr"/>
            <a:r>
              <a:rPr lang="en-US" sz="6600" b="1" u="sng" dirty="0"/>
              <a:t>United States Expectations</a:t>
            </a:r>
          </a:p>
        </p:txBody>
      </p:sp>
      <p:sp>
        <p:nvSpPr>
          <p:cNvPr id="3" name="Content Placeholder 2">
            <a:extLst>
              <a:ext uri="{FF2B5EF4-FFF2-40B4-BE49-F238E27FC236}">
                <a16:creationId xmlns:a16="http://schemas.microsoft.com/office/drawing/2014/main" id="{733FEA4E-D6B0-4A7F-BF4E-49F2E2E509EF}"/>
              </a:ext>
            </a:extLst>
          </p:cNvPr>
          <p:cNvSpPr>
            <a:spLocks noGrp="1"/>
          </p:cNvSpPr>
          <p:nvPr>
            <p:ph idx="1"/>
          </p:nvPr>
        </p:nvSpPr>
        <p:spPr>
          <a:solidFill>
            <a:schemeClr val="bg1"/>
          </a:solidFill>
        </p:spPr>
        <p:txBody>
          <a:bodyPr/>
          <a:lstStyle/>
          <a:p>
            <a:pPr marL="0" indent="0">
              <a:buNone/>
            </a:pPr>
            <a:r>
              <a:rPr lang="en-US" b="1" dirty="0"/>
              <a:t>World War II had made the United States into the leading economic superpower in the world.</a:t>
            </a:r>
          </a:p>
          <a:p>
            <a:pPr marL="0" indent="0">
              <a:buNone/>
            </a:pPr>
            <a:endParaRPr lang="en-US" b="1" dirty="0"/>
          </a:p>
          <a:p>
            <a:pPr marL="0" indent="0">
              <a:buNone/>
            </a:pPr>
            <a:r>
              <a:rPr lang="en-US" b="1" dirty="0"/>
              <a:t>The U.S. wanted to spread democracy to the countries that had their governments destroyed in the war.</a:t>
            </a:r>
          </a:p>
          <a:p>
            <a:pPr marL="0" indent="0">
              <a:buNone/>
            </a:pPr>
            <a:endParaRPr lang="en-US" b="1" dirty="0"/>
          </a:p>
          <a:p>
            <a:pPr marL="0" indent="0">
              <a:buNone/>
            </a:pPr>
            <a:r>
              <a:rPr lang="en-US" b="1" dirty="0"/>
              <a:t>They also wanted to be able to buy raw materials from Eastern Europe and to trade with those countries.</a:t>
            </a:r>
          </a:p>
        </p:txBody>
      </p:sp>
    </p:spTree>
    <p:extLst>
      <p:ext uri="{BB962C8B-B14F-4D97-AF65-F5344CB8AC3E}">
        <p14:creationId xmlns:p14="http://schemas.microsoft.com/office/powerpoint/2010/main" val="4080878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133F5-F2A9-414C-84C3-FC24517EDF5A}"/>
              </a:ext>
            </a:extLst>
          </p:cNvPr>
          <p:cNvSpPr>
            <a:spLocks noGrp="1"/>
          </p:cNvSpPr>
          <p:nvPr>
            <p:ph type="title"/>
          </p:nvPr>
        </p:nvSpPr>
        <p:spPr>
          <a:xfrm>
            <a:off x="2682240" y="365125"/>
            <a:ext cx="7020560" cy="894715"/>
          </a:xfrm>
          <a:solidFill>
            <a:schemeClr val="accent4"/>
          </a:solidFill>
        </p:spPr>
        <p:txBody>
          <a:bodyPr>
            <a:normAutofit/>
          </a:bodyPr>
          <a:lstStyle/>
          <a:p>
            <a:pPr algn="ctr"/>
            <a:r>
              <a:rPr lang="en-US" sz="4800" b="1" u="sng" dirty="0"/>
              <a:t>Soviet Union Expectations</a:t>
            </a:r>
          </a:p>
        </p:txBody>
      </p:sp>
      <p:sp>
        <p:nvSpPr>
          <p:cNvPr id="3" name="Content Placeholder 2">
            <a:extLst>
              <a:ext uri="{FF2B5EF4-FFF2-40B4-BE49-F238E27FC236}">
                <a16:creationId xmlns:a16="http://schemas.microsoft.com/office/drawing/2014/main" id="{3A39D833-9920-449E-8DEE-AF5D5E41BCFD}"/>
              </a:ext>
            </a:extLst>
          </p:cNvPr>
          <p:cNvSpPr>
            <a:spLocks noGrp="1"/>
          </p:cNvSpPr>
          <p:nvPr>
            <p:ph idx="1"/>
          </p:nvPr>
        </p:nvSpPr>
        <p:spPr>
          <a:xfrm>
            <a:off x="203200" y="3129280"/>
            <a:ext cx="9387840" cy="3484880"/>
          </a:xfrm>
        </p:spPr>
        <p:txBody>
          <a:bodyPr>
            <a:normAutofit fontScale="92500"/>
          </a:bodyPr>
          <a:lstStyle/>
          <a:p>
            <a:pPr marL="0" indent="0">
              <a:buNone/>
            </a:pPr>
            <a:r>
              <a:rPr lang="en-US" dirty="0">
                <a:solidFill>
                  <a:schemeClr val="bg1"/>
                </a:solidFill>
              </a:rPr>
              <a:t>The Soviet Union also gain great economic power because of World War II, but they had suffered a lot a destruction and loss in the war.</a:t>
            </a:r>
          </a:p>
          <a:p>
            <a:pPr marL="0" indent="0">
              <a:buNone/>
            </a:pPr>
            <a:endParaRPr lang="en-US" dirty="0">
              <a:solidFill>
                <a:schemeClr val="bg1"/>
              </a:solidFill>
            </a:endParaRPr>
          </a:p>
          <a:p>
            <a:pPr marL="0" indent="0">
              <a:buNone/>
            </a:pPr>
            <a:r>
              <a:rPr lang="en-US" dirty="0">
                <a:solidFill>
                  <a:schemeClr val="bg1"/>
                </a:solidFill>
              </a:rPr>
              <a:t>Because of their suffering in the war, the Soviet Union felt that they deserved their claim on Eastern Europe.</a:t>
            </a:r>
          </a:p>
          <a:p>
            <a:pPr marL="0" indent="0">
              <a:buNone/>
            </a:pPr>
            <a:endParaRPr lang="en-US" dirty="0">
              <a:solidFill>
                <a:schemeClr val="bg1"/>
              </a:solidFill>
            </a:endParaRPr>
          </a:p>
          <a:p>
            <a:pPr marL="0" indent="0">
              <a:buNone/>
            </a:pPr>
            <a:r>
              <a:rPr lang="en-US" dirty="0">
                <a:solidFill>
                  <a:schemeClr val="bg1"/>
                </a:solidFill>
              </a:rPr>
              <a:t>They thought by controlling the countries of Eastern Europe, they could stop any future invasion from countries in Western Europe.</a:t>
            </a:r>
          </a:p>
        </p:txBody>
      </p:sp>
    </p:spTree>
    <p:extLst>
      <p:ext uri="{BB962C8B-B14F-4D97-AF65-F5344CB8AC3E}">
        <p14:creationId xmlns:p14="http://schemas.microsoft.com/office/powerpoint/2010/main" val="425747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2B8E-0903-4727-8931-2552F0A61A92}"/>
              </a:ext>
            </a:extLst>
          </p:cNvPr>
          <p:cNvSpPr>
            <a:spLocks noGrp="1"/>
          </p:cNvSpPr>
          <p:nvPr>
            <p:ph type="title"/>
          </p:nvPr>
        </p:nvSpPr>
        <p:spPr>
          <a:xfrm>
            <a:off x="838200" y="365125"/>
            <a:ext cx="10515600" cy="7175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1C64260-9874-4EDF-B0B0-C749219F8207}"/>
              </a:ext>
            </a:extLst>
          </p:cNvPr>
          <p:cNvSpPr>
            <a:spLocks noGrp="1"/>
          </p:cNvSpPr>
          <p:nvPr>
            <p:ph idx="1"/>
          </p:nvPr>
        </p:nvSpPr>
        <p:spPr>
          <a:xfrm>
            <a:off x="2407920" y="1300480"/>
            <a:ext cx="2997200" cy="4876483"/>
          </a:xfrm>
        </p:spPr>
        <p:txBody>
          <a:bodyPr/>
          <a:lstStyle/>
          <a:p>
            <a:pPr marL="0" indent="0">
              <a:buNone/>
            </a:pPr>
            <a:r>
              <a:rPr lang="en-US" dirty="0">
                <a:solidFill>
                  <a:schemeClr val="bg1"/>
                </a:solidFill>
              </a:rPr>
              <a:t>Satellite Nations – the countries dominated by the Soviet Union.</a:t>
            </a:r>
          </a:p>
          <a:p>
            <a:pPr marL="0" indent="0">
              <a:buNone/>
            </a:pPr>
            <a:endParaRPr lang="en-US" dirty="0">
              <a:solidFill>
                <a:schemeClr val="bg1"/>
              </a:solidFill>
            </a:endParaRPr>
          </a:p>
          <a:p>
            <a:pPr marL="0" indent="0">
              <a:buNone/>
            </a:pPr>
            <a:r>
              <a:rPr lang="en-US" dirty="0">
                <a:solidFill>
                  <a:schemeClr val="bg1"/>
                </a:solidFill>
              </a:rPr>
              <a:t>They included: Albania, Bulgaria, Czechoslovakia, Hungary, Romania, and Poland.</a:t>
            </a:r>
          </a:p>
        </p:txBody>
      </p:sp>
      <p:pic>
        <p:nvPicPr>
          <p:cNvPr id="2050" name="Picture 2" descr="Category:Eastern Bloc - Wikipedia">
            <a:extLst>
              <a:ext uri="{FF2B5EF4-FFF2-40B4-BE49-F238E27FC236}">
                <a16:creationId xmlns:a16="http://schemas.microsoft.com/office/drawing/2014/main" id="{9302BFEA-0FA2-4ACB-9046-51994E78F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7282" y="365125"/>
            <a:ext cx="4187823" cy="6315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95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D61AB-CCE1-49F7-851A-6B1D2D9AEF8E}"/>
              </a:ext>
            </a:extLst>
          </p:cNvPr>
          <p:cNvSpPr>
            <a:spLocks noGrp="1"/>
          </p:cNvSpPr>
          <p:nvPr>
            <p:ph type="title"/>
          </p:nvPr>
        </p:nvSpPr>
        <p:spPr>
          <a:xfrm>
            <a:off x="838200" y="199749"/>
            <a:ext cx="5873318" cy="776795"/>
          </a:xfrm>
        </p:spPr>
        <p:txBody>
          <a:bodyPr/>
          <a:lstStyle/>
          <a:p>
            <a:r>
              <a:rPr lang="en-US" b="1" u="sng" dirty="0"/>
              <a:t>Policy of Containment</a:t>
            </a:r>
          </a:p>
        </p:txBody>
      </p:sp>
      <p:sp>
        <p:nvSpPr>
          <p:cNvPr id="3" name="Content Placeholder 2">
            <a:extLst>
              <a:ext uri="{FF2B5EF4-FFF2-40B4-BE49-F238E27FC236}">
                <a16:creationId xmlns:a16="http://schemas.microsoft.com/office/drawing/2014/main" id="{F669D7B1-0A4D-4B1C-B163-47AA2941A9A4}"/>
              </a:ext>
            </a:extLst>
          </p:cNvPr>
          <p:cNvSpPr>
            <a:spLocks noGrp="1"/>
          </p:cNvSpPr>
          <p:nvPr>
            <p:ph idx="1"/>
          </p:nvPr>
        </p:nvSpPr>
        <p:spPr>
          <a:xfrm>
            <a:off x="292963" y="1269508"/>
            <a:ext cx="9348187" cy="5388744"/>
          </a:xfrm>
        </p:spPr>
        <p:txBody>
          <a:bodyPr>
            <a:normAutofit lnSpcReduction="10000"/>
          </a:bodyPr>
          <a:lstStyle/>
          <a:p>
            <a:pPr marL="0" indent="0">
              <a:buNone/>
            </a:pPr>
            <a:r>
              <a:rPr lang="en-US" b="1" dirty="0"/>
              <a:t>In February 1946, George Kennan, an American diplomat and expert on the politics of the Soviet Union that was stationed in Moscow, the capital of the Soviet Union, proposed the policy of containment.</a:t>
            </a:r>
          </a:p>
          <a:p>
            <a:pPr marL="0" indent="0">
              <a:buNone/>
            </a:pPr>
            <a:endParaRPr lang="en-US" b="1" dirty="0"/>
          </a:p>
          <a:p>
            <a:pPr marL="0" indent="0">
              <a:buNone/>
            </a:pPr>
            <a:r>
              <a:rPr lang="en-US" b="1" dirty="0"/>
              <a:t>Containment – the American policy that’s goal was to prevent communist rule from spreading to other countries.</a:t>
            </a:r>
          </a:p>
          <a:p>
            <a:pPr marL="0" indent="0">
              <a:buNone/>
            </a:pPr>
            <a:endParaRPr lang="en-US" b="1" dirty="0"/>
          </a:p>
          <a:p>
            <a:pPr marL="0" indent="0">
              <a:buNone/>
            </a:pPr>
            <a:r>
              <a:rPr lang="en-US" b="1" dirty="0"/>
              <a:t>This policy of containment became the main idea that guided President Truman’s foreign policy.</a:t>
            </a:r>
          </a:p>
          <a:p>
            <a:pPr marL="0" indent="0">
              <a:buNone/>
            </a:pPr>
            <a:endParaRPr lang="en-US" b="1" dirty="0"/>
          </a:p>
          <a:p>
            <a:pPr marL="0" indent="0">
              <a:buNone/>
            </a:pPr>
            <a:r>
              <a:rPr lang="en-US" b="1" dirty="0"/>
              <a:t>Foreign Policy – the plan of how a country would deal with events and interactions with other countries.</a:t>
            </a:r>
          </a:p>
        </p:txBody>
      </p:sp>
    </p:spTree>
    <p:extLst>
      <p:ext uri="{BB962C8B-B14F-4D97-AF65-F5344CB8AC3E}">
        <p14:creationId xmlns:p14="http://schemas.microsoft.com/office/powerpoint/2010/main" val="245083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72032-024C-45F1-A87B-BB63D5293C21}"/>
              </a:ext>
            </a:extLst>
          </p:cNvPr>
          <p:cNvSpPr>
            <a:spLocks noGrp="1"/>
          </p:cNvSpPr>
          <p:nvPr>
            <p:ph type="title"/>
          </p:nvPr>
        </p:nvSpPr>
        <p:spPr>
          <a:xfrm>
            <a:off x="838200" y="365125"/>
            <a:ext cx="4048760" cy="874395"/>
          </a:xfrm>
        </p:spPr>
        <p:txBody>
          <a:bodyPr/>
          <a:lstStyle/>
          <a:p>
            <a:r>
              <a:rPr lang="en-US" b="1" u="sng" dirty="0">
                <a:solidFill>
                  <a:schemeClr val="bg1"/>
                </a:solidFill>
              </a:rPr>
              <a:t>The Iron Curtain</a:t>
            </a:r>
          </a:p>
        </p:txBody>
      </p:sp>
      <p:sp>
        <p:nvSpPr>
          <p:cNvPr id="6" name="Content Placeholder 5">
            <a:extLst>
              <a:ext uri="{FF2B5EF4-FFF2-40B4-BE49-F238E27FC236}">
                <a16:creationId xmlns:a16="http://schemas.microsoft.com/office/drawing/2014/main" id="{A52B840C-B209-438C-B3C1-EFD908DEB219}"/>
              </a:ext>
            </a:extLst>
          </p:cNvPr>
          <p:cNvSpPr>
            <a:spLocks noGrp="1"/>
          </p:cNvSpPr>
          <p:nvPr>
            <p:ph idx="1"/>
          </p:nvPr>
        </p:nvSpPr>
        <p:spPr>
          <a:xfrm>
            <a:off x="203199" y="1239520"/>
            <a:ext cx="5740401" cy="5405119"/>
          </a:xfrm>
        </p:spPr>
        <p:txBody>
          <a:bodyPr/>
          <a:lstStyle/>
          <a:p>
            <a:pPr marL="0" indent="0">
              <a:buNone/>
            </a:pPr>
            <a:r>
              <a:rPr lang="en-US" dirty="0">
                <a:solidFill>
                  <a:schemeClr val="bg1"/>
                </a:solidFill>
              </a:rPr>
              <a:t>Europe was now divided into two political sides, democratic western Europe and communist eastern Europe.</a:t>
            </a:r>
          </a:p>
          <a:p>
            <a:pPr marL="0" indent="0">
              <a:buNone/>
            </a:pPr>
            <a:endParaRPr lang="en-US" dirty="0">
              <a:solidFill>
                <a:schemeClr val="bg1"/>
              </a:solidFill>
            </a:endParaRPr>
          </a:p>
          <a:p>
            <a:pPr marL="0" indent="0">
              <a:buNone/>
            </a:pPr>
            <a:r>
              <a:rPr lang="en-US" dirty="0">
                <a:solidFill>
                  <a:schemeClr val="bg1"/>
                </a:solidFill>
              </a:rPr>
              <a:t>Iron Curtain – the term that became used to describe the two opposing sides of Europe, implying that since iron is strong, the divide in views between democratic and communist sides is not breakable or able to come to a compromise.</a:t>
            </a:r>
          </a:p>
        </p:txBody>
      </p:sp>
      <p:pic>
        <p:nvPicPr>
          <p:cNvPr id="3076" name="Picture 4" descr="This map shows the border line of the iron curtain.... | Sutori">
            <a:extLst>
              <a:ext uri="{FF2B5EF4-FFF2-40B4-BE49-F238E27FC236}">
                <a16:creationId xmlns:a16="http://schemas.microsoft.com/office/drawing/2014/main" id="{1F63BB4E-F4CE-4F5F-8E8A-6A74AB44A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536" y="180975"/>
            <a:ext cx="2381250" cy="3019425"/>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descr="Cold War ( ) PPT ( ) Chapter 27. Interpret the Cartoon. - ppt download">
            <a:extLst>
              <a:ext uri="{FF2B5EF4-FFF2-40B4-BE49-F238E27FC236}">
                <a16:creationId xmlns:a16="http://schemas.microsoft.com/office/drawing/2014/main" id="{D66AC5E5-B0AC-4925-8122-55FB38EAADC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Cold War cartoon on Iron Curtain (With images) | Cold war ...">
            <a:extLst>
              <a:ext uri="{FF2B5EF4-FFF2-40B4-BE49-F238E27FC236}">
                <a16:creationId xmlns:a16="http://schemas.microsoft.com/office/drawing/2014/main" id="{2D24C9C6-0CB4-4FFC-8427-ED3C1D4ED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734" y="3276600"/>
            <a:ext cx="3164052"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676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9FCE6F-11B3-4CB5-863B-FCADCA26625E}"/>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20C8045E-2664-4BF6-BA12-8C3DF4E796A0}"/>
              </a:ext>
            </a:extLst>
          </p:cNvPr>
          <p:cNvSpPr>
            <a:spLocks noGrp="1"/>
          </p:cNvSpPr>
          <p:nvPr>
            <p:ph idx="1"/>
          </p:nvPr>
        </p:nvSpPr>
        <p:spPr/>
        <p:txBody>
          <a:bodyPr/>
          <a:lstStyle/>
          <a:p>
            <a:endParaRPr lang="en-US"/>
          </a:p>
        </p:txBody>
      </p:sp>
      <p:pic>
        <p:nvPicPr>
          <p:cNvPr id="4" name="Picture 4" descr="http://www.frontline.org.za/images/GCSE-History-Revision-USSR-Flag-and-US-Flag.png">
            <a:extLst>
              <a:ext uri="{FF2B5EF4-FFF2-40B4-BE49-F238E27FC236}">
                <a16:creationId xmlns:a16="http://schemas.microsoft.com/office/drawing/2014/main" id="{2C9DA49E-7F5F-4CF8-B59E-07E0A33A2D2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9054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7" descr="untitled">
            <a:extLst>
              <a:ext uri="{FF2B5EF4-FFF2-40B4-BE49-F238E27FC236}">
                <a16:creationId xmlns:a16="http://schemas.microsoft.com/office/drawing/2014/main" id="{D3F6BDAF-5C9A-4200-83C9-4146BE657F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0" t="2266" r="2684" b="2053"/>
          <a:stretch/>
        </p:blipFill>
        <p:spPr>
          <a:xfrm rot="21335735">
            <a:off x="994791" y="1476455"/>
            <a:ext cx="4276634" cy="4666205"/>
          </a:xfrm>
          <a:prstGeom prst="rect">
            <a:avLst/>
          </a:prstGeom>
          <a:ln>
            <a:noFill/>
          </a:ln>
          <a:effectLst>
            <a:glow rad="228600">
              <a:schemeClr val="accent3">
                <a:satMod val="175000"/>
                <a:alpha val="40000"/>
              </a:schemeClr>
            </a:glow>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7CD2BCE3-788D-48CE-83E9-FE63E8A8027F}"/>
              </a:ext>
            </a:extLst>
          </p:cNvPr>
          <p:cNvSpPr/>
          <p:nvPr/>
        </p:nvSpPr>
        <p:spPr>
          <a:xfrm>
            <a:off x="1615440" y="132080"/>
            <a:ext cx="9164320" cy="923330"/>
          </a:xfrm>
          <a:prstGeom prst="rect">
            <a:avLst/>
          </a:prstGeom>
        </p:spPr>
        <p:txBody>
          <a:bodyPr wrap="square">
            <a:spAutoFit/>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88900">
                    <a:schemeClr val="tx1"/>
                  </a:glow>
                  <a:outerShdw blurRad="50800" dist="39000" dir="5460000" algn="tl">
                    <a:srgbClr val="000000">
                      <a:alpha val="38000"/>
                    </a:srgbClr>
                  </a:outerShdw>
                </a:effectLst>
                <a:latin typeface="Georgia" panose="02040502050405020303" pitchFamily="18" charset="0"/>
              </a:rPr>
              <a:t>What was the Cold War?</a:t>
            </a:r>
          </a:p>
        </p:txBody>
      </p:sp>
      <p:sp>
        <p:nvSpPr>
          <p:cNvPr id="3" name="Rectangle 2">
            <a:extLst>
              <a:ext uri="{FF2B5EF4-FFF2-40B4-BE49-F238E27FC236}">
                <a16:creationId xmlns:a16="http://schemas.microsoft.com/office/drawing/2014/main" id="{AAA65285-100C-4BF5-BCFB-C1B1F5D04BFA}"/>
              </a:ext>
            </a:extLst>
          </p:cNvPr>
          <p:cNvSpPr/>
          <p:nvPr/>
        </p:nvSpPr>
        <p:spPr>
          <a:xfrm rot="21331849">
            <a:off x="-683517" y="990169"/>
            <a:ext cx="5546888" cy="523220"/>
          </a:xfrm>
          <a:prstGeom prst="rect">
            <a:avLst/>
          </a:prstGeom>
        </p:spPr>
        <p:txBody>
          <a:bodyPr wrap="square">
            <a:spAutoFit/>
          </a:bodyPr>
          <a:lstStyle/>
          <a:p>
            <a:pPr algn="ctr">
              <a:defRPr/>
            </a:pPr>
            <a:r>
              <a:rPr lang="en-US" sz="2800" b="1" kern="10" dirty="0">
                <a:ln w="11430"/>
                <a:solidFill>
                  <a:srgbClr val="FF0000"/>
                </a:solidFill>
                <a:effectLst>
                  <a:glow rad="203200">
                    <a:schemeClr val="bg1"/>
                  </a:glow>
                  <a:outerShdw blurRad="50800" dist="39000" dir="5460000" algn="tl">
                    <a:srgbClr val="000000">
                      <a:alpha val="38000"/>
                    </a:srgbClr>
                  </a:outerShdw>
                </a:effectLst>
                <a:latin typeface="FrankRuehl" panose="020E0503060101010101" pitchFamily="34" charset="-79"/>
                <a:cs typeface="FrankRuehl" panose="020E0503060101010101" pitchFamily="34" charset="-79"/>
              </a:rPr>
              <a:t>The Cold War 1945-1991</a:t>
            </a:r>
          </a:p>
        </p:txBody>
      </p:sp>
      <p:sp>
        <p:nvSpPr>
          <p:cNvPr id="9" name="TextBox 8">
            <a:extLst>
              <a:ext uri="{FF2B5EF4-FFF2-40B4-BE49-F238E27FC236}">
                <a16:creationId xmlns:a16="http://schemas.microsoft.com/office/drawing/2014/main" id="{63FB611C-AAAA-494B-A34C-2189CBCB01F1}"/>
              </a:ext>
            </a:extLst>
          </p:cNvPr>
          <p:cNvSpPr txBox="1"/>
          <p:nvPr/>
        </p:nvSpPr>
        <p:spPr>
          <a:xfrm>
            <a:off x="6177279" y="1346126"/>
            <a:ext cx="4206241" cy="4926862"/>
          </a:xfrm>
          <a:prstGeom prst="rect">
            <a:avLst/>
          </a:prstGeom>
          <a:noFill/>
        </p:spPr>
        <p:txBody>
          <a:bodyPr wrap="square" rtlCol="0">
            <a:spAutoFit/>
          </a:bodyPr>
          <a:lstStyle/>
          <a:p>
            <a:pPr marL="457200" indent="-457200">
              <a:lnSpc>
                <a:spcPct val="80000"/>
              </a:lnSpc>
              <a:buFont typeface="Arial" panose="020B0604020202020204" pitchFamily="34" charset="0"/>
              <a:buChar char="•"/>
            </a:pPr>
            <a:r>
              <a:rPr lang="en-US" altLang="en-US" sz="2800" b="1" dirty="0">
                <a:solidFill>
                  <a:schemeClr val="bg1"/>
                </a:solidFill>
                <a:effectLst>
                  <a:glow rad="215900">
                    <a:schemeClr val="tx1"/>
                  </a:glow>
                </a:effectLst>
              </a:rPr>
              <a:t>After being Allies during WWII, the U.S. and U.S.S.R. soon viewed each other with increasing suspicion.</a:t>
            </a:r>
          </a:p>
          <a:p>
            <a:pPr marL="457200" indent="-457200">
              <a:lnSpc>
                <a:spcPct val="80000"/>
              </a:lnSpc>
              <a:buFont typeface="Arial" panose="020B0604020202020204" pitchFamily="34" charset="0"/>
              <a:buChar char="•"/>
            </a:pPr>
            <a:endParaRPr lang="en-US" altLang="en-US" sz="2800" b="1" dirty="0">
              <a:solidFill>
                <a:schemeClr val="bg1"/>
              </a:solidFill>
              <a:effectLst>
                <a:glow rad="215900">
                  <a:schemeClr val="tx1"/>
                </a:glow>
              </a:effectLst>
            </a:endParaRPr>
          </a:p>
          <a:p>
            <a:pPr marL="457200" indent="-457200">
              <a:lnSpc>
                <a:spcPct val="80000"/>
              </a:lnSpc>
              <a:buFont typeface="Arial" panose="020B0604020202020204" pitchFamily="34" charset="0"/>
              <a:buChar char="•"/>
            </a:pPr>
            <a:endParaRPr lang="en-US" altLang="en-US" sz="2800" b="1" dirty="0">
              <a:solidFill>
                <a:schemeClr val="bg1"/>
              </a:solidFill>
              <a:effectLst>
                <a:glow rad="215900">
                  <a:schemeClr val="tx1"/>
                </a:glow>
              </a:effectLst>
            </a:endParaRPr>
          </a:p>
          <a:p>
            <a:pPr marL="457200" indent="-457200">
              <a:lnSpc>
                <a:spcPct val="80000"/>
              </a:lnSpc>
              <a:buFont typeface="Arial" panose="020B0604020202020204" pitchFamily="34" charset="0"/>
              <a:buChar char="•"/>
            </a:pPr>
            <a:r>
              <a:rPr lang="en-US" altLang="en-US" sz="2800" b="1" dirty="0">
                <a:solidFill>
                  <a:schemeClr val="bg1"/>
                </a:solidFill>
                <a:effectLst>
                  <a:glow rad="215900">
                    <a:schemeClr val="tx1"/>
                  </a:glow>
                </a:effectLst>
              </a:rPr>
              <a:t>Their political differences created a climate of icy tension that plunged the two countries into an era of bitter rivalry known as the Cold War</a:t>
            </a:r>
          </a:p>
        </p:txBody>
      </p:sp>
      <p:sp>
        <p:nvSpPr>
          <p:cNvPr id="11" name="TextBox 10">
            <a:extLst>
              <a:ext uri="{FF2B5EF4-FFF2-40B4-BE49-F238E27FC236}">
                <a16:creationId xmlns:a16="http://schemas.microsoft.com/office/drawing/2014/main" id="{C5D75459-7C9B-4CC2-B23A-476D72BF2172}"/>
              </a:ext>
            </a:extLst>
          </p:cNvPr>
          <p:cNvSpPr txBox="1"/>
          <p:nvPr/>
        </p:nvSpPr>
        <p:spPr>
          <a:xfrm>
            <a:off x="477520" y="6221138"/>
            <a:ext cx="5852159" cy="861774"/>
          </a:xfrm>
          <a:prstGeom prst="rect">
            <a:avLst/>
          </a:prstGeom>
          <a:noFill/>
        </p:spPr>
        <p:txBody>
          <a:bodyPr wrap="square" rtlCol="0">
            <a:spAutoFit/>
          </a:bodyPr>
          <a:lstStyle/>
          <a:p>
            <a:r>
              <a:rPr lang="en-US" altLang="en-US" sz="1600" b="1" dirty="0">
                <a:solidFill>
                  <a:schemeClr val="bg1"/>
                </a:solidFill>
                <a:effectLst>
                  <a:glow rad="127000">
                    <a:schemeClr val="tx1"/>
                  </a:glow>
                </a:effectLst>
                <a:latin typeface="Tahoma" pitchFamily="34" charset="0"/>
              </a:rPr>
              <a:t>The Cold War would dominate global affairs from 1945 until the breakup of the USSR in 1991.</a:t>
            </a:r>
          </a:p>
          <a:p>
            <a:r>
              <a:rPr lang="en-US" altLang="en-US" b="1" dirty="0">
                <a:solidFill>
                  <a:schemeClr val="bg1"/>
                </a:solidFill>
                <a:effectLst>
                  <a:glow rad="127000">
                    <a:schemeClr val="tx1"/>
                  </a:glow>
                </a:effectLst>
                <a:latin typeface="Tahoma" pitchFamily="34" charset="0"/>
              </a:rPr>
              <a:t> </a:t>
            </a:r>
            <a:endParaRPr lang="en-US" dirty="0"/>
          </a:p>
        </p:txBody>
      </p:sp>
    </p:spTree>
    <p:extLst>
      <p:ext uri="{BB962C8B-B14F-4D97-AF65-F5344CB8AC3E}">
        <p14:creationId xmlns:p14="http://schemas.microsoft.com/office/powerpoint/2010/main" val="404014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98F6-4B69-4B2C-A0BD-D84AA7C5C518}"/>
              </a:ext>
            </a:extLst>
          </p:cNvPr>
          <p:cNvSpPr>
            <a:spLocks noGrp="1"/>
          </p:cNvSpPr>
          <p:nvPr>
            <p:ph type="title"/>
          </p:nvPr>
        </p:nvSpPr>
        <p:spPr>
          <a:xfrm>
            <a:off x="838200" y="0"/>
            <a:ext cx="10515600" cy="1304925"/>
          </a:xfrm>
        </p:spPr>
        <p:txBody>
          <a:bodyPr>
            <a:normAutofit/>
          </a:bodyPr>
          <a:lstStyle/>
          <a:p>
            <a:pPr algn="ctr"/>
            <a:r>
              <a:rPr lang="en-US" sz="6600" b="1" u="sng" dirty="0">
                <a:solidFill>
                  <a:schemeClr val="bg1"/>
                </a:solidFill>
              </a:rPr>
              <a:t>Truman Doctrine</a:t>
            </a:r>
          </a:p>
        </p:txBody>
      </p:sp>
      <p:sp>
        <p:nvSpPr>
          <p:cNvPr id="3" name="Content Placeholder 2">
            <a:extLst>
              <a:ext uri="{FF2B5EF4-FFF2-40B4-BE49-F238E27FC236}">
                <a16:creationId xmlns:a16="http://schemas.microsoft.com/office/drawing/2014/main" id="{73E54193-D915-44E3-A2D3-0312034A91BF}"/>
              </a:ext>
            </a:extLst>
          </p:cNvPr>
          <p:cNvSpPr>
            <a:spLocks noGrp="1"/>
          </p:cNvSpPr>
          <p:nvPr>
            <p:ph idx="1"/>
          </p:nvPr>
        </p:nvSpPr>
        <p:spPr>
          <a:xfrm>
            <a:off x="190500" y="1304925"/>
            <a:ext cx="7181850" cy="4872038"/>
          </a:xfrm>
        </p:spPr>
        <p:txBody>
          <a:bodyPr>
            <a:normAutofit fontScale="92500" lnSpcReduction="10000"/>
          </a:bodyPr>
          <a:lstStyle/>
          <a:p>
            <a:pPr marL="0" indent="0">
              <a:buNone/>
            </a:pPr>
            <a:r>
              <a:rPr lang="en-US" dirty="0">
                <a:solidFill>
                  <a:schemeClr val="bg1"/>
                </a:solidFill>
              </a:rPr>
              <a:t>Doctrine – a statement of government policy, mainly used for military reasons or policies towards how to act in dealing with other countries.</a:t>
            </a:r>
          </a:p>
          <a:p>
            <a:pPr marL="0" indent="0">
              <a:buNone/>
            </a:pPr>
            <a:endParaRPr lang="en-US" dirty="0">
              <a:solidFill>
                <a:schemeClr val="bg1"/>
              </a:solidFill>
            </a:endParaRPr>
          </a:p>
          <a:p>
            <a:pPr marL="0" indent="0">
              <a:buNone/>
            </a:pPr>
            <a:r>
              <a:rPr lang="en-US" dirty="0">
                <a:solidFill>
                  <a:schemeClr val="bg1"/>
                </a:solidFill>
              </a:rPr>
              <a:t>Truman Doctrine – a policy set by President Truman that stated that the U.S. would provide financial and military aid to any country being threatened by outside governments.</a:t>
            </a:r>
          </a:p>
          <a:p>
            <a:pPr marL="0" indent="0">
              <a:buNone/>
            </a:pPr>
            <a:endParaRPr lang="en-US" dirty="0">
              <a:solidFill>
                <a:schemeClr val="bg1"/>
              </a:solidFill>
            </a:endParaRPr>
          </a:p>
          <a:p>
            <a:pPr marL="0" indent="0">
              <a:buNone/>
            </a:pPr>
            <a:r>
              <a:rPr lang="en-US" dirty="0">
                <a:solidFill>
                  <a:schemeClr val="bg1"/>
                </a:solidFill>
              </a:rPr>
              <a:t>This policy was created mainly to help countries that were being threatened by the communist Soviet Union.</a:t>
            </a:r>
          </a:p>
        </p:txBody>
      </p:sp>
      <p:pic>
        <p:nvPicPr>
          <p:cNvPr id="1026" name="Picture 2" descr="This Day in History: Truman Doctrine Announced">
            <a:extLst>
              <a:ext uri="{FF2B5EF4-FFF2-40B4-BE49-F238E27FC236}">
                <a16:creationId xmlns:a16="http://schemas.microsoft.com/office/drawing/2014/main" id="{4B5A66E9-8039-432C-8EBC-B65937813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22" y="1304925"/>
            <a:ext cx="4171827"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295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0E77C-9C28-4D12-81EA-F03B4BB94AEC}"/>
              </a:ext>
            </a:extLst>
          </p:cNvPr>
          <p:cNvSpPr>
            <a:spLocks noGrp="1"/>
          </p:cNvSpPr>
          <p:nvPr>
            <p:ph type="title"/>
          </p:nvPr>
        </p:nvSpPr>
        <p:spPr>
          <a:xfrm>
            <a:off x="838200" y="1"/>
            <a:ext cx="7486650" cy="1362074"/>
          </a:xfrm>
        </p:spPr>
        <p:txBody>
          <a:bodyPr>
            <a:normAutofit/>
          </a:bodyPr>
          <a:lstStyle/>
          <a:p>
            <a:pPr algn="ctr"/>
            <a:r>
              <a:rPr lang="en-US" sz="7200" b="1" u="sng" dirty="0">
                <a:solidFill>
                  <a:schemeClr val="bg1"/>
                </a:solidFill>
              </a:rPr>
              <a:t>Marshall Plan</a:t>
            </a:r>
          </a:p>
        </p:txBody>
      </p:sp>
      <p:sp>
        <p:nvSpPr>
          <p:cNvPr id="3" name="Content Placeholder 2">
            <a:extLst>
              <a:ext uri="{FF2B5EF4-FFF2-40B4-BE49-F238E27FC236}">
                <a16:creationId xmlns:a16="http://schemas.microsoft.com/office/drawing/2014/main" id="{7724D96A-4BEE-4C7C-A1D0-7078C447EEBB}"/>
              </a:ext>
            </a:extLst>
          </p:cNvPr>
          <p:cNvSpPr>
            <a:spLocks noGrp="1"/>
          </p:cNvSpPr>
          <p:nvPr>
            <p:ph idx="1"/>
          </p:nvPr>
        </p:nvSpPr>
        <p:spPr>
          <a:xfrm>
            <a:off x="142875" y="1362075"/>
            <a:ext cx="8296275" cy="5303044"/>
          </a:xfrm>
        </p:spPr>
        <p:txBody>
          <a:bodyPr>
            <a:normAutofit fontScale="92500"/>
          </a:bodyPr>
          <a:lstStyle/>
          <a:p>
            <a:pPr marL="0" indent="0">
              <a:buNone/>
            </a:pPr>
            <a:r>
              <a:rPr lang="en-US" dirty="0">
                <a:solidFill>
                  <a:schemeClr val="bg1"/>
                </a:solidFill>
              </a:rPr>
              <a:t>In 1947, two years after the end of the war in Europe, the countries involved in the war were struggling greatly.</a:t>
            </a:r>
          </a:p>
          <a:p>
            <a:pPr marL="0" indent="0">
              <a:buNone/>
            </a:pPr>
            <a:endParaRPr lang="en-US" dirty="0">
              <a:solidFill>
                <a:schemeClr val="bg1"/>
              </a:solidFill>
            </a:endParaRPr>
          </a:p>
          <a:p>
            <a:pPr marL="0" indent="0">
              <a:buNone/>
            </a:pPr>
            <a:r>
              <a:rPr lang="en-US" dirty="0">
                <a:solidFill>
                  <a:schemeClr val="bg1"/>
                </a:solidFill>
              </a:rPr>
              <a:t>Secretary of State, George Marshall, proposed the idea that if the United States would give aid in the form of money to all European countries, it would makes those countries more able to keep the ideas of democracy, and not fall to the idea of communism out of desperation.</a:t>
            </a:r>
          </a:p>
          <a:p>
            <a:pPr marL="0" indent="0">
              <a:buNone/>
            </a:pPr>
            <a:endParaRPr lang="en-US" dirty="0">
              <a:solidFill>
                <a:schemeClr val="bg1"/>
              </a:solidFill>
            </a:endParaRPr>
          </a:p>
          <a:p>
            <a:pPr marL="0" indent="0">
              <a:buNone/>
            </a:pPr>
            <a:r>
              <a:rPr lang="en-US" dirty="0">
                <a:solidFill>
                  <a:schemeClr val="bg1"/>
                </a:solidFill>
              </a:rPr>
              <a:t>The Marshall Plan was to divide $13 billion to 16 countries to help rebuild after the war and hopefully not make those countries become desperate enough to believe that communism was the best way to rebuild.</a:t>
            </a:r>
          </a:p>
        </p:txBody>
      </p:sp>
      <p:pic>
        <p:nvPicPr>
          <p:cNvPr id="2050" name="Picture 2" descr="Marshall Plan | Summary &amp; Significance | Britannica">
            <a:extLst>
              <a:ext uri="{FF2B5EF4-FFF2-40B4-BE49-F238E27FC236}">
                <a16:creationId xmlns:a16="http://schemas.microsoft.com/office/drawing/2014/main" id="{74EA1595-256D-43A8-B7C0-209EB4094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6981" y="828675"/>
            <a:ext cx="2262982"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AB3BA8B-550F-445B-A28D-773F14D65B6D}"/>
              </a:ext>
            </a:extLst>
          </p:cNvPr>
          <p:cNvSpPr txBox="1"/>
          <p:nvPr/>
        </p:nvSpPr>
        <p:spPr>
          <a:xfrm>
            <a:off x="8505826" y="4686300"/>
            <a:ext cx="3567252" cy="1554272"/>
          </a:xfrm>
          <a:prstGeom prst="rect">
            <a:avLst/>
          </a:prstGeom>
          <a:noFill/>
        </p:spPr>
        <p:txBody>
          <a:bodyPr wrap="square" rtlCol="0">
            <a:spAutoFit/>
          </a:bodyPr>
          <a:lstStyle/>
          <a:p>
            <a:r>
              <a:rPr lang="en-US" sz="1900" dirty="0">
                <a:solidFill>
                  <a:schemeClr val="bg1"/>
                </a:solidFill>
              </a:rPr>
              <a:t>The Secretary of State is the </a:t>
            </a:r>
          </a:p>
          <a:p>
            <a:r>
              <a:rPr lang="en-US" sz="1900" dirty="0">
                <a:solidFill>
                  <a:schemeClr val="bg1"/>
                </a:solidFill>
              </a:rPr>
              <a:t>Person in the United States </a:t>
            </a:r>
          </a:p>
          <a:p>
            <a:r>
              <a:rPr lang="en-US" sz="1900" dirty="0">
                <a:solidFill>
                  <a:schemeClr val="bg1"/>
                </a:solidFill>
              </a:rPr>
              <a:t>Government that is in charge</a:t>
            </a:r>
          </a:p>
          <a:p>
            <a:r>
              <a:rPr lang="en-US" sz="1900" dirty="0">
                <a:solidFill>
                  <a:schemeClr val="bg1"/>
                </a:solidFill>
              </a:rPr>
              <a:t>Of dealing with issues </a:t>
            </a:r>
          </a:p>
          <a:p>
            <a:r>
              <a:rPr lang="en-US" sz="1900" dirty="0">
                <a:solidFill>
                  <a:schemeClr val="bg1"/>
                </a:solidFill>
              </a:rPr>
              <a:t>Involving other countries.</a:t>
            </a:r>
          </a:p>
        </p:txBody>
      </p:sp>
    </p:spTree>
    <p:extLst>
      <p:ext uri="{BB962C8B-B14F-4D97-AF65-F5344CB8AC3E}">
        <p14:creationId xmlns:p14="http://schemas.microsoft.com/office/powerpoint/2010/main" val="1856336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93A89-D663-4AD0-9793-171D8CC23C64}"/>
              </a:ext>
            </a:extLst>
          </p:cNvPr>
          <p:cNvSpPr>
            <a:spLocks noGrp="1"/>
          </p:cNvSpPr>
          <p:nvPr>
            <p:ph type="title"/>
          </p:nvPr>
        </p:nvSpPr>
        <p:spPr/>
        <p:txBody>
          <a:bodyPr/>
          <a:lstStyle/>
          <a:p>
            <a:endParaRPr lang="en-US"/>
          </a:p>
        </p:txBody>
      </p:sp>
      <p:pic>
        <p:nvPicPr>
          <p:cNvPr id="4" name="Picture 2" descr="Division of Germany&#10;• End of WWII, Allies divided Germany&#10;into 4 sections to keep it from regaining&#10;power&#10;– US, Great Brit...">
            <a:extLst>
              <a:ext uri="{FF2B5EF4-FFF2-40B4-BE49-F238E27FC236}">
                <a16:creationId xmlns:a16="http://schemas.microsoft.com/office/drawing/2014/main" id="{51465E3F-95E5-419A-8559-F89CB415B2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4650" y="-8839"/>
            <a:ext cx="9146225" cy="686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510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099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67E-CD85-4C1A-BE4F-40EA585888B6}"/>
              </a:ext>
            </a:extLst>
          </p:cNvPr>
          <p:cNvSpPr>
            <a:spLocks noGrp="1"/>
          </p:cNvSpPr>
          <p:nvPr>
            <p:ph type="title"/>
          </p:nvPr>
        </p:nvSpPr>
        <p:spPr>
          <a:xfrm>
            <a:off x="838200" y="114301"/>
            <a:ext cx="10201275" cy="1085849"/>
          </a:xfrm>
        </p:spPr>
        <p:txBody>
          <a:bodyPr>
            <a:normAutofit/>
          </a:bodyPr>
          <a:lstStyle/>
          <a:p>
            <a:r>
              <a:rPr lang="en-US" sz="5400" b="1" u="sng" dirty="0"/>
              <a:t>Superpowers Struggle Over Germany</a:t>
            </a:r>
          </a:p>
        </p:txBody>
      </p:sp>
      <p:sp>
        <p:nvSpPr>
          <p:cNvPr id="3" name="Content Placeholder 2">
            <a:extLst>
              <a:ext uri="{FF2B5EF4-FFF2-40B4-BE49-F238E27FC236}">
                <a16:creationId xmlns:a16="http://schemas.microsoft.com/office/drawing/2014/main" id="{54716DDB-893A-4791-887A-AD89D744EDF8}"/>
              </a:ext>
            </a:extLst>
          </p:cNvPr>
          <p:cNvSpPr>
            <a:spLocks noGrp="1"/>
          </p:cNvSpPr>
          <p:nvPr>
            <p:ph idx="1"/>
          </p:nvPr>
        </p:nvSpPr>
        <p:spPr>
          <a:xfrm>
            <a:off x="104776" y="1200150"/>
            <a:ext cx="5086350" cy="5543549"/>
          </a:xfrm>
        </p:spPr>
        <p:txBody>
          <a:bodyPr>
            <a:normAutofit lnSpcReduction="10000"/>
          </a:bodyPr>
          <a:lstStyle/>
          <a:p>
            <a:pPr marL="0" indent="0">
              <a:buNone/>
            </a:pPr>
            <a:r>
              <a:rPr lang="en-US" b="1" dirty="0"/>
              <a:t>The United States did not agree with the Soviet Union on the future of reunifying Germany.</a:t>
            </a:r>
          </a:p>
          <a:p>
            <a:pPr marL="0" indent="0">
              <a:buNone/>
            </a:pPr>
            <a:endParaRPr lang="en-US" b="1" dirty="0"/>
          </a:p>
          <a:p>
            <a:pPr marL="0" indent="0">
              <a:buNone/>
            </a:pPr>
            <a:r>
              <a:rPr lang="en-US" b="1" dirty="0"/>
              <a:t>Reunify – to make as one part again.</a:t>
            </a:r>
          </a:p>
          <a:p>
            <a:pPr marL="0" indent="0">
              <a:buNone/>
            </a:pPr>
            <a:endParaRPr lang="en-US" b="1" dirty="0"/>
          </a:p>
          <a:p>
            <a:pPr marL="0" indent="0">
              <a:buNone/>
            </a:pPr>
            <a:r>
              <a:rPr lang="en-US" b="1" dirty="0"/>
              <a:t>Since the end of World War II, the agreement was that Germany was divided into 4 zones, each controlled by one of the Allies Power from World War II.</a:t>
            </a:r>
          </a:p>
        </p:txBody>
      </p:sp>
      <p:pic>
        <p:nvPicPr>
          <p:cNvPr id="1026" name="Picture 2" descr="World War II reparations - Wikipedia">
            <a:extLst>
              <a:ext uri="{FF2B5EF4-FFF2-40B4-BE49-F238E27FC236}">
                <a16:creationId xmlns:a16="http://schemas.microsoft.com/office/drawing/2014/main" id="{A29BA43C-16B8-4EBD-8D6F-FB0EBF0EC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316" y="1535836"/>
            <a:ext cx="5174665" cy="4394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8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l="-2000" r="-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37B17-4529-4A34-A8E9-0B238F347F9A}"/>
              </a:ext>
            </a:extLst>
          </p:cNvPr>
          <p:cNvSpPr>
            <a:spLocks noGrp="1"/>
          </p:cNvSpPr>
          <p:nvPr>
            <p:ph type="title"/>
          </p:nvPr>
        </p:nvSpPr>
        <p:spPr>
          <a:solidFill>
            <a:schemeClr val="bg1"/>
          </a:solidFill>
        </p:spPr>
        <p:txBody>
          <a:bodyPr>
            <a:normAutofit/>
          </a:bodyPr>
          <a:lstStyle/>
          <a:p>
            <a:pPr algn="ctr"/>
            <a:r>
              <a:rPr lang="en-US" sz="6000" b="1" dirty="0"/>
              <a:t>United States vs. Soviet Union</a:t>
            </a:r>
          </a:p>
        </p:txBody>
      </p:sp>
      <p:sp>
        <p:nvSpPr>
          <p:cNvPr id="4" name="Content Placeholder 3">
            <a:extLst>
              <a:ext uri="{FF2B5EF4-FFF2-40B4-BE49-F238E27FC236}">
                <a16:creationId xmlns:a16="http://schemas.microsoft.com/office/drawing/2014/main" id="{ACC8CCB3-D468-4D42-903C-8D5CA961D07A}"/>
              </a:ext>
            </a:extLst>
          </p:cNvPr>
          <p:cNvSpPr>
            <a:spLocks noGrp="1"/>
          </p:cNvSpPr>
          <p:nvPr>
            <p:ph sz="half" idx="1"/>
          </p:nvPr>
        </p:nvSpPr>
        <p:spPr>
          <a:solidFill>
            <a:schemeClr val="bg1"/>
          </a:solidFill>
        </p:spPr>
        <p:txBody>
          <a:bodyPr/>
          <a:lstStyle/>
          <a:p>
            <a:pPr marL="0" indent="0" algn="ctr">
              <a:buNone/>
            </a:pPr>
            <a:r>
              <a:rPr lang="en-US" b="1" u="sng" dirty="0"/>
              <a:t>United States</a:t>
            </a:r>
          </a:p>
          <a:p>
            <a:pPr marL="0" indent="0">
              <a:buNone/>
            </a:pPr>
            <a:r>
              <a:rPr lang="en-US" b="1" dirty="0"/>
              <a:t>Capitalism – private citizens control almost all economic activity, with little government interference</a:t>
            </a:r>
          </a:p>
          <a:p>
            <a:pPr marL="0" indent="0">
              <a:buNone/>
            </a:pPr>
            <a:endParaRPr lang="en-US" b="1" dirty="0"/>
          </a:p>
          <a:p>
            <a:pPr marL="0" indent="0">
              <a:buNone/>
            </a:pPr>
            <a:r>
              <a:rPr lang="en-US" b="1" dirty="0"/>
              <a:t>Voting – done by American citizens who chose their representatives</a:t>
            </a:r>
          </a:p>
        </p:txBody>
      </p:sp>
      <p:sp>
        <p:nvSpPr>
          <p:cNvPr id="5" name="Content Placeholder 4">
            <a:extLst>
              <a:ext uri="{FF2B5EF4-FFF2-40B4-BE49-F238E27FC236}">
                <a16:creationId xmlns:a16="http://schemas.microsoft.com/office/drawing/2014/main" id="{BAA76479-C610-408A-BCA1-A6AA3F3F71C9}"/>
              </a:ext>
            </a:extLst>
          </p:cNvPr>
          <p:cNvSpPr>
            <a:spLocks noGrp="1"/>
          </p:cNvSpPr>
          <p:nvPr>
            <p:ph sz="half" idx="2"/>
          </p:nvPr>
        </p:nvSpPr>
        <p:spPr>
          <a:solidFill>
            <a:schemeClr val="bg1"/>
          </a:solidFill>
        </p:spPr>
        <p:txBody>
          <a:bodyPr/>
          <a:lstStyle/>
          <a:p>
            <a:pPr marL="0" indent="0" algn="ctr">
              <a:buNone/>
            </a:pPr>
            <a:r>
              <a:rPr lang="en-US" b="1" u="sng" dirty="0"/>
              <a:t>Soviet Union</a:t>
            </a:r>
          </a:p>
          <a:p>
            <a:pPr marL="0" indent="0">
              <a:buNone/>
            </a:pPr>
            <a:r>
              <a:rPr lang="en-US" b="1" dirty="0"/>
              <a:t>Communism – all property and economic activity is controlled by the government</a:t>
            </a:r>
          </a:p>
          <a:p>
            <a:pPr marL="0" indent="0">
              <a:buNone/>
            </a:pPr>
            <a:endParaRPr lang="en-US" b="1" dirty="0"/>
          </a:p>
          <a:p>
            <a:pPr marL="0" indent="0">
              <a:buNone/>
            </a:pPr>
            <a:r>
              <a:rPr lang="en-US" b="1" dirty="0"/>
              <a:t>The Communist Political Party established a totalitarian government with no other political parties and the citizens do not vote for anything.</a:t>
            </a:r>
          </a:p>
        </p:txBody>
      </p:sp>
    </p:spTree>
    <p:extLst>
      <p:ext uri="{BB962C8B-B14F-4D97-AF65-F5344CB8AC3E}">
        <p14:creationId xmlns:p14="http://schemas.microsoft.com/office/powerpoint/2010/main" val="1526816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727EF-EA2F-42DD-BA53-22A4F6E00F90}"/>
              </a:ext>
            </a:extLst>
          </p:cNvPr>
          <p:cNvSpPr>
            <a:spLocks noGrp="1"/>
          </p:cNvSpPr>
          <p:nvPr>
            <p:ph type="title"/>
          </p:nvPr>
        </p:nvSpPr>
        <p:spPr>
          <a:xfrm>
            <a:off x="838200" y="365126"/>
            <a:ext cx="10515600" cy="87636"/>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59E6F53-C705-45C6-AFE6-AD0133F0CB3B}"/>
              </a:ext>
            </a:extLst>
          </p:cNvPr>
          <p:cNvSpPr>
            <a:spLocks noGrp="1"/>
          </p:cNvSpPr>
          <p:nvPr>
            <p:ph idx="1"/>
          </p:nvPr>
        </p:nvSpPr>
        <p:spPr>
          <a:xfrm>
            <a:off x="355107" y="612559"/>
            <a:ext cx="7546019" cy="5564404"/>
          </a:xfrm>
        </p:spPr>
        <p:txBody>
          <a:bodyPr>
            <a:normAutofit fontScale="92500" lnSpcReduction="10000"/>
          </a:bodyPr>
          <a:lstStyle/>
          <a:p>
            <a:pPr marL="0" indent="0">
              <a:buNone/>
            </a:pPr>
            <a:r>
              <a:rPr lang="en-US" dirty="0"/>
              <a:t>The agreement between the Allied Powers following World War II was that the 4 countries would divide control of Germany and then allow free elections in Germany at a later time.  </a:t>
            </a:r>
          </a:p>
          <a:p>
            <a:pPr marL="0" indent="0">
              <a:buNone/>
            </a:pPr>
            <a:endParaRPr lang="en-US" dirty="0"/>
          </a:p>
          <a:p>
            <a:pPr marL="0" indent="0">
              <a:buNone/>
            </a:pPr>
            <a:r>
              <a:rPr lang="en-US" dirty="0"/>
              <a:t>The Soviet Union controlled the eastern side of Germany, and the other three Allies would each take a section in western Germany.  </a:t>
            </a:r>
          </a:p>
          <a:p>
            <a:pPr marL="0" indent="0">
              <a:buNone/>
            </a:pPr>
            <a:endParaRPr lang="en-US" dirty="0"/>
          </a:p>
          <a:p>
            <a:pPr marL="0" indent="0">
              <a:buNone/>
            </a:pPr>
            <a:r>
              <a:rPr lang="en-US" dirty="0"/>
              <a:t>The capital city of Berlin would be divided in the same way.</a:t>
            </a:r>
          </a:p>
          <a:p>
            <a:pPr marL="0" indent="0">
              <a:buNone/>
            </a:pPr>
            <a:endParaRPr lang="en-US" dirty="0"/>
          </a:p>
          <a:p>
            <a:pPr marL="0" indent="0">
              <a:buNone/>
            </a:pPr>
            <a:r>
              <a:rPr lang="en-US" dirty="0"/>
              <a:t>The entire city of Berlin was surrounded by the Soviet Union’s territory in the east.</a:t>
            </a:r>
          </a:p>
        </p:txBody>
      </p:sp>
      <p:pic>
        <p:nvPicPr>
          <p:cNvPr id="4" name="Picture 2" descr="The Berlin Wall as a political symbol (article) | Khan Academy">
            <a:extLst>
              <a:ext uri="{FF2B5EF4-FFF2-40B4-BE49-F238E27FC236}">
                <a16:creationId xmlns:a16="http://schemas.microsoft.com/office/drawing/2014/main" id="{444FE032-47E9-4F62-88A0-0427DBBD2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2330" y="976544"/>
            <a:ext cx="3855906" cy="307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712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CAB1E-6B89-43C4-BAA9-C043EDF234A9}"/>
              </a:ext>
            </a:extLst>
          </p:cNvPr>
          <p:cNvSpPr>
            <a:spLocks noGrp="1"/>
          </p:cNvSpPr>
          <p:nvPr>
            <p:ph type="title"/>
          </p:nvPr>
        </p:nvSpPr>
        <p:spPr>
          <a:xfrm>
            <a:off x="838200" y="365125"/>
            <a:ext cx="10515600" cy="701675"/>
          </a:xfrm>
        </p:spPr>
        <p:txBody>
          <a:bodyPr/>
          <a:lstStyle/>
          <a:p>
            <a:r>
              <a:rPr lang="en-US" dirty="0"/>
              <a:t>The Berlin Airlift</a:t>
            </a:r>
          </a:p>
        </p:txBody>
      </p:sp>
      <p:sp>
        <p:nvSpPr>
          <p:cNvPr id="3" name="Content Placeholder 2">
            <a:extLst>
              <a:ext uri="{FF2B5EF4-FFF2-40B4-BE49-F238E27FC236}">
                <a16:creationId xmlns:a16="http://schemas.microsoft.com/office/drawing/2014/main" id="{C6CC800A-A532-494B-A96F-0ED90123250B}"/>
              </a:ext>
            </a:extLst>
          </p:cNvPr>
          <p:cNvSpPr>
            <a:spLocks noGrp="1"/>
          </p:cNvSpPr>
          <p:nvPr>
            <p:ph idx="1"/>
          </p:nvPr>
        </p:nvSpPr>
        <p:spPr>
          <a:xfrm>
            <a:off x="266700" y="1285875"/>
            <a:ext cx="9001125" cy="4891088"/>
          </a:xfrm>
        </p:spPr>
        <p:txBody>
          <a:bodyPr>
            <a:normAutofit fontScale="77500" lnSpcReduction="20000"/>
          </a:bodyPr>
          <a:lstStyle/>
          <a:p>
            <a:pPr marL="0" indent="0">
              <a:buNone/>
            </a:pPr>
            <a:r>
              <a:rPr lang="en-US" dirty="0"/>
              <a:t>The Soviet Union saw that since its territory of Germany surrounded Berlin, it could keep the western democratic countries from easily accessing their area of Berlin.  </a:t>
            </a:r>
          </a:p>
          <a:p>
            <a:pPr marL="0" indent="0">
              <a:buNone/>
            </a:pPr>
            <a:endParaRPr lang="en-US" dirty="0"/>
          </a:p>
          <a:p>
            <a:pPr marL="0" indent="0">
              <a:buNone/>
            </a:pPr>
            <a:r>
              <a:rPr lang="en-US" dirty="0"/>
              <a:t>The Soviets hoped that the western countries would just give up control of their areas of Berlin.</a:t>
            </a:r>
          </a:p>
          <a:p>
            <a:pPr marL="0" indent="0">
              <a:buNone/>
            </a:pPr>
            <a:endParaRPr lang="en-US" dirty="0"/>
          </a:p>
          <a:p>
            <a:pPr marL="0" indent="0">
              <a:buNone/>
            </a:pPr>
            <a:r>
              <a:rPr lang="en-US" dirty="0"/>
              <a:t>In June 1948, Stalin closed all highways and railroads going into Berlin, which meant no food or fuel could get in.</a:t>
            </a:r>
          </a:p>
          <a:p>
            <a:pPr marL="0" indent="0">
              <a:buNone/>
            </a:pPr>
            <a:endParaRPr lang="en-US" dirty="0"/>
          </a:p>
          <a:p>
            <a:pPr marL="0" indent="0">
              <a:buNone/>
            </a:pPr>
            <a:r>
              <a:rPr lang="en-US" dirty="0"/>
              <a:t>As a way of getting around the blockade, the U.S. started flying in supplies to the western part of Berlin.  </a:t>
            </a:r>
          </a:p>
          <a:p>
            <a:pPr marL="0" indent="0">
              <a:buNone/>
            </a:pPr>
            <a:endParaRPr lang="en-US" dirty="0"/>
          </a:p>
          <a:p>
            <a:pPr marL="0" indent="0">
              <a:buNone/>
            </a:pPr>
            <a:r>
              <a:rPr lang="en-US" dirty="0"/>
              <a:t>Almost a year of flying in supplies to Berlin resulted in the Soviet Union realizing that the blockade was pointless and stopped the blockade.</a:t>
            </a:r>
          </a:p>
        </p:txBody>
      </p:sp>
    </p:spTree>
    <p:extLst>
      <p:ext uri="{BB962C8B-B14F-4D97-AF65-F5344CB8AC3E}">
        <p14:creationId xmlns:p14="http://schemas.microsoft.com/office/powerpoint/2010/main" val="60602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64A4-3695-4C09-8142-C052CD24220B}"/>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b="1" u="sng" dirty="0"/>
              <a:t>Germany Becomes Two Countries</a:t>
            </a:r>
          </a:p>
        </p:txBody>
      </p:sp>
      <p:sp>
        <p:nvSpPr>
          <p:cNvPr id="3" name="Content Placeholder 2">
            <a:extLst>
              <a:ext uri="{FF2B5EF4-FFF2-40B4-BE49-F238E27FC236}">
                <a16:creationId xmlns:a16="http://schemas.microsoft.com/office/drawing/2014/main" id="{9847CA73-B00C-44B0-8500-0DE397613917}"/>
              </a:ext>
            </a:extLst>
          </p:cNvPr>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None/>
            </a:pPr>
            <a:r>
              <a:rPr lang="en-US" b="1" dirty="0"/>
              <a:t>In 1949, Germany was officially split into two countries.</a:t>
            </a:r>
          </a:p>
          <a:p>
            <a:pPr marL="0" indent="0">
              <a:buNone/>
            </a:pPr>
            <a:endParaRPr lang="en-US" b="1" dirty="0"/>
          </a:p>
          <a:p>
            <a:pPr marL="0" indent="0">
              <a:buNone/>
            </a:pPr>
            <a:r>
              <a:rPr lang="en-US" b="1" dirty="0"/>
              <a:t>West Germany officially became the Federal Republic of Germany.</a:t>
            </a:r>
          </a:p>
          <a:p>
            <a:pPr marL="0" indent="0">
              <a:buNone/>
            </a:pPr>
            <a:endParaRPr lang="en-US" b="1" dirty="0"/>
          </a:p>
          <a:p>
            <a:pPr marL="0" indent="0">
              <a:buNone/>
            </a:pPr>
            <a:r>
              <a:rPr lang="en-US" b="1" dirty="0"/>
              <a:t>East Germany officially became the German Democratic Republic.</a:t>
            </a:r>
          </a:p>
        </p:txBody>
      </p:sp>
    </p:spTree>
    <p:extLst>
      <p:ext uri="{BB962C8B-B14F-4D97-AF65-F5344CB8AC3E}">
        <p14:creationId xmlns:p14="http://schemas.microsoft.com/office/powerpoint/2010/main" val="531614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30C0D-988C-4FE2-B93F-407A84853FCD}"/>
              </a:ext>
            </a:extLst>
          </p:cNvPr>
          <p:cNvSpPr>
            <a:spLocks noGrp="1"/>
          </p:cNvSpPr>
          <p:nvPr>
            <p:ph type="title"/>
          </p:nvPr>
        </p:nvSpPr>
        <p:spPr>
          <a:xfrm>
            <a:off x="838200" y="365125"/>
            <a:ext cx="10515600" cy="1120775"/>
          </a:xfrm>
        </p:spPr>
        <p:txBody>
          <a:bodyPr>
            <a:normAutofit/>
          </a:bodyPr>
          <a:lstStyle/>
          <a:p>
            <a:pPr algn="ctr"/>
            <a:r>
              <a:rPr lang="en-US" sz="7200" b="1" u="sng" dirty="0"/>
              <a:t>The NATO Alliance</a:t>
            </a:r>
          </a:p>
        </p:txBody>
      </p:sp>
      <p:sp>
        <p:nvSpPr>
          <p:cNvPr id="3" name="Content Placeholder 2">
            <a:extLst>
              <a:ext uri="{FF2B5EF4-FFF2-40B4-BE49-F238E27FC236}">
                <a16:creationId xmlns:a16="http://schemas.microsoft.com/office/drawing/2014/main" id="{BCC4BC64-AFCA-4054-B29B-C1C4F5F9C631}"/>
              </a:ext>
            </a:extLst>
          </p:cNvPr>
          <p:cNvSpPr>
            <a:spLocks noGrp="1"/>
          </p:cNvSpPr>
          <p:nvPr>
            <p:ph idx="1"/>
          </p:nvPr>
        </p:nvSpPr>
        <p:spPr>
          <a:xfrm>
            <a:off x="219075" y="1825625"/>
            <a:ext cx="11134725" cy="4351338"/>
          </a:xfrm>
        </p:spPr>
        <p:txBody>
          <a:bodyPr>
            <a:normAutofit fontScale="92500" lnSpcReduction="10000"/>
          </a:bodyPr>
          <a:lstStyle/>
          <a:p>
            <a:pPr marL="0" indent="0">
              <a:buNone/>
            </a:pPr>
            <a:r>
              <a:rPr lang="en-US" dirty="0"/>
              <a:t>The Berlin blockade increased Western democratic Europe’s fear of the Soviet’s aggression.</a:t>
            </a:r>
          </a:p>
          <a:p>
            <a:pPr marL="0" indent="0">
              <a:buNone/>
            </a:pPr>
            <a:endParaRPr lang="en-US" dirty="0"/>
          </a:p>
          <a:p>
            <a:pPr marL="0" indent="0">
              <a:buNone/>
            </a:pPr>
            <a:r>
              <a:rPr lang="en-US" dirty="0"/>
              <a:t>In response to the Soviet’s force, countries of Western Europe and North America grouped together to form the North Atlantic Treaty Organization (NATO). </a:t>
            </a:r>
          </a:p>
          <a:p>
            <a:pPr marL="0" indent="0">
              <a:buNone/>
            </a:pPr>
            <a:endParaRPr lang="en-US" dirty="0"/>
          </a:p>
          <a:p>
            <a:pPr marL="0" indent="0">
              <a:buNone/>
            </a:pPr>
            <a:r>
              <a:rPr lang="en-US" dirty="0"/>
              <a:t>The 12 members of NATO agreed to give military support to one another in the case that any member was attacked.</a:t>
            </a:r>
          </a:p>
          <a:p>
            <a:pPr marL="0" indent="0">
              <a:buNone/>
            </a:pPr>
            <a:endParaRPr lang="en-US" dirty="0"/>
          </a:p>
          <a:p>
            <a:pPr marL="0" indent="0">
              <a:buNone/>
            </a:pPr>
            <a:r>
              <a:rPr lang="en-US" dirty="0"/>
              <a:t>Simply put, if any country attacked one member, it would be the same as attacking them all at once. </a:t>
            </a:r>
          </a:p>
        </p:txBody>
      </p:sp>
    </p:spTree>
    <p:extLst>
      <p:ext uri="{BB962C8B-B14F-4D97-AF65-F5344CB8AC3E}">
        <p14:creationId xmlns:p14="http://schemas.microsoft.com/office/powerpoint/2010/main" val="125422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F2F902-4A23-4A21-B4BF-E848E4C82619}"/>
              </a:ext>
            </a:extLst>
          </p:cNvPr>
          <p:cNvSpPr>
            <a:spLocks noGrp="1"/>
          </p:cNvSpPr>
          <p:nvPr>
            <p:ph type="title"/>
          </p:nvPr>
        </p:nvSpPr>
        <p:spPr>
          <a:xfrm>
            <a:off x="838200" y="0"/>
            <a:ext cx="10515600" cy="1190626"/>
          </a:xfrm>
        </p:spPr>
        <p:txBody>
          <a:bodyPr/>
          <a:lstStyle/>
          <a:p>
            <a:pPr algn="ctr"/>
            <a:r>
              <a:rPr lang="en-US" b="1" u="sng" dirty="0">
                <a:solidFill>
                  <a:schemeClr val="bg1"/>
                </a:solidFill>
              </a:rPr>
              <a:t>Suspicions Grew During World War II</a:t>
            </a:r>
          </a:p>
        </p:txBody>
      </p:sp>
      <p:sp>
        <p:nvSpPr>
          <p:cNvPr id="6" name="Content Placeholder 5">
            <a:extLst>
              <a:ext uri="{FF2B5EF4-FFF2-40B4-BE49-F238E27FC236}">
                <a16:creationId xmlns:a16="http://schemas.microsoft.com/office/drawing/2014/main" id="{1D626527-B97C-4132-AE18-A4D019C7CF20}"/>
              </a:ext>
            </a:extLst>
          </p:cNvPr>
          <p:cNvSpPr>
            <a:spLocks noGrp="1"/>
          </p:cNvSpPr>
          <p:nvPr>
            <p:ph idx="1"/>
          </p:nvPr>
        </p:nvSpPr>
        <p:spPr>
          <a:xfrm>
            <a:off x="304800" y="1571625"/>
            <a:ext cx="7048500" cy="4605338"/>
          </a:xfrm>
        </p:spPr>
        <p:txBody>
          <a:bodyPr>
            <a:normAutofit fontScale="92500" lnSpcReduction="10000"/>
          </a:bodyPr>
          <a:lstStyle/>
          <a:p>
            <a:pPr marL="0" indent="0">
              <a:buNone/>
            </a:pPr>
            <a:r>
              <a:rPr lang="en-US" b="1" dirty="0">
                <a:solidFill>
                  <a:schemeClr val="bg1"/>
                </a:solidFill>
              </a:rPr>
              <a:t>The United States did not like that the Soviet Union had supported Hitler until Germany invaded the Soviet Union, and then they switched sides to join the Allies.</a:t>
            </a:r>
          </a:p>
          <a:p>
            <a:pPr marL="0" indent="0">
              <a:buNone/>
            </a:pPr>
            <a:endParaRPr lang="en-US" b="1" dirty="0">
              <a:solidFill>
                <a:schemeClr val="bg1"/>
              </a:solidFill>
            </a:endParaRPr>
          </a:p>
          <a:p>
            <a:pPr marL="0" indent="0">
              <a:buNone/>
            </a:pPr>
            <a:r>
              <a:rPr lang="en-US" b="1" dirty="0">
                <a:solidFill>
                  <a:schemeClr val="bg1"/>
                </a:solidFill>
              </a:rPr>
              <a:t>Stalin of the Soviet Union was upset that the Western Allies, especially the U.S., delayed in attacking the Germans in Europe.  They thought the U.S. should have gotten into the war earlier.</a:t>
            </a:r>
          </a:p>
          <a:p>
            <a:pPr marL="0" indent="0">
              <a:buNone/>
            </a:pPr>
            <a:endParaRPr lang="en-US" b="1" dirty="0">
              <a:solidFill>
                <a:schemeClr val="bg1"/>
              </a:solidFill>
            </a:endParaRPr>
          </a:p>
          <a:p>
            <a:pPr marL="0" indent="0">
              <a:buNone/>
            </a:pPr>
            <a:r>
              <a:rPr lang="en-US" b="1" dirty="0">
                <a:solidFill>
                  <a:schemeClr val="bg1"/>
                </a:solidFill>
              </a:rPr>
              <a:t>Stalin was also angry that the U.S. kept the development of the atomic bomb a secret.</a:t>
            </a:r>
          </a:p>
        </p:txBody>
      </p:sp>
      <p:pic>
        <p:nvPicPr>
          <p:cNvPr id="1026" name="Picture 2" descr="Russiaphobia and the Perils of a New Cold War - AIIA - Australian ...">
            <a:extLst>
              <a:ext uri="{FF2B5EF4-FFF2-40B4-BE49-F238E27FC236}">
                <a16:creationId xmlns:a16="http://schemas.microsoft.com/office/drawing/2014/main" id="{53636577-D615-4A10-8BB7-33D975429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300" y="2076451"/>
            <a:ext cx="4471988" cy="269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05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3B1CEE-5A7B-47DC-A504-C98F8227907A}"/>
              </a:ext>
            </a:extLst>
          </p:cNvPr>
          <p:cNvSpPr>
            <a:spLocks noGrp="1"/>
          </p:cNvSpPr>
          <p:nvPr>
            <p:ph type="title"/>
          </p:nvPr>
        </p:nvSpPr>
        <p:spPr>
          <a:xfrm>
            <a:off x="838200" y="1"/>
            <a:ext cx="10515600" cy="1381124"/>
          </a:xfrm>
        </p:spPr>
        <p:txBody>
          <a:bodyPr/>
          <a:lstStyle/>
          <a:p>
            <a:pPr algn="ctr"/>
            <a:r>
              <a:rPr lang="en-US" b="1" u="sng" dirty="0">
                <a:solidFill>
                  <a:schemeClr val="bg1"/>
                </a:solidFill>
              </a:rPr>
              <a:t>The United Nations</a:t>
            </a:r>
          </a:p>
        </p:txBody>
      </p:sp>
      <p:sp>
        <p:nvSpPr>
          <p:cNvPr id="6" name="Content Placeholder 5">
            <a:extLst>
              <a:ext uri="{FF2B5EF4-FFF2-40B4-BE49-F238E27FC236}">
                <a16:creationId xmlns:a16="http://schemas.microsoft.com/office/drawing/2014/main" id="{4530F090-A29B-4DC6-875F-171A42B76F28}"/>
              </a:ext>
            </a:extLst>
          </p:cNvPr>
          <p:cNvSpPr>
            <a:spLocks noGrp="1"/>
          </p:cNvSpPr>
          <p:nvPr>
            <p:ph idx="1"/>
          </p:nvPr>
        </p:nvSpPr>
        <p:spPr>
          <a:xfrm>
            <a:off x="371476" y="1295400"/>
            <a:ext cx="3028950" cy="4881563"/>
          </a:xfrm>
        </p:spPr>
        <p:txBody>
          <a:bodyPr>
            <a:normAutofit/>
          </a:bodyPr>
          <a:lstStyle/>
          <a:p>
            <a:pPr marL="0" indent="0">
              <a:buNone/>
            </a:pPr>
            <a:r>
              <a:rPr lang="en-US" b="1" dirty="0">
                <a:solidFill>
                  <a:schemeClr val="bg1"/>
                </a:solidFill>
              </a:rPr>
              <a:t>The world had hope for peace at the end of World War II, even with the tensions that were still there.</a:t>
            </a:r>
          </a:p>
          <a:p>
            <a:pPr marL="0" indent="0">
              <a:buNone/>
            </a:pPr>
            <a:endParaRPr lang="en-US" b="1" dirty="0">
              <a:solidFill>
                <a:schemeClr val="bg1"/>
              </a:solidFill>
            </a:endParaRPr>
          </a:p>
          <a:p>
            <a:pPr marL="0" indent="0">
              <a:buNone/>
            </a:pPr>
            <a:r>
              <a:rPr lang="en-US" b="1" dirty="0">
                <a:solidFill>
                  <a:schemeClr val="bg1"/>
                </a:solidFill>
              </a:rPr>
              <a:t>The United Nations became a symbol of that hope.</a:t>
            </a:r>
          </a:p>
        </p:txBody>
      </p:sp>
      <p:sp>
        <p:nvSpPr>
          <p:cNvPr id="2" name="TextBox 1">
            <a:extLst>
              <a:ext uri="{FF2B5EF4-FFF2-40B4-BE49-F238E27FC236}">
                <a16:creationId xmlns:a16="http://schemas.microsoft.com/office/drawing/2014/main" id="{CF6D6298-359E-450F-967B-3FD1257335F8}"/>
              </a:ext>
            </a:extLst>
          </p:cNvPr>
          <p:cNvSpPr txBox="1"/>
          <p:nvPr/>
        </p:nvSpPr>
        <p:spPr>
          <a:xfrm>
            <a:off x="9001125" y="1114425"/>
            <a:ext cx="3028950" cy="5262979"/>
          </a:xfrm>
          <a:prstGeom prst="rect">
            <a:avLst/>
          </a:prstGeom>
          <a:noFill/>
        </p:spPr>
        <p:txBody>
          <a:bodyPr wrap="square" rtlCol="0">
            <a:spAutoFit/>
          </a:bodyPr>
          <a:lstStyle/>
          <a:p>
            <a:r>
              <a:rPr lang="en-US" sz="2400" b="1" dirty="0">
                <a:solidFill>
                  <a:schemeClr val="bg1"/>
                </a:solidFill>
              </a:rPr>
              <a:t>On April 25, 1945, representatives  from 50 countries met in San Francisco, California to create the United Nations.</a:t>
            </a:r>
          </a:p>
          <a:p>
            <a:endParaRPr lang="en-US" sz="2400" b="1" dirty="0">
              <a:solidFill>
                <a:schemeClr val="bg1"/>
              </a:solidFill>
            </a:endParaRPr>
          </a:p>
          <a:p>
            <a:r>
              <a:rPr lang="en-US" sz="2400" b="1" dirty="0">
                <a:solidFill>
                  <a:schemeClr val="bg1"/>
                </a:solidFill>
              </a:rPr>
              <a:t>The United Nations was created as a peacekeeping organization that was started to promote peace and prevent wars.</a:t>
            </a:r>
          </a:p>
        </p:txBody>
      </p:sp>
      <p:sp>
        <p:nvSpPr>
          <p:cNvPr id="3" name="TextBox 2">
            <a:extLst>
              <a:ext uri="{FF2B5EF4-FFF2-40B4-BE49-F238E27FC236}">
                <a16:creationId xmlns:a16="http://schemas.microsoft.com/office/drawing/2014/main" id="{A34B7944-5D25-471F-94A5-CA6A8A5417FC}"/>
              </a:ext>
            </a:extLst>
          </p:cNvPr>
          <p:cNvSpPr txBox="1"/>
          <p:nvPr/>
        </p:nvSpPr>
        <p:spPr>
          <a:xfrm>
            <a:off x="3895725" y="5991225"/>
            <a:ext cx="4371975" cy="646331"/>
          </a:xfrm>
          <a:prstGeom prst="rect">
            <a:avLst/>
          </a:prstGeom>
          <a:noFill/>
        </p:spPr>
        <p:txBody>
          <a:bodyPr wrap="square" rtlCol="0">
            <a:spAutoFit/>
          </a:bodyPr>
          <a:lstStyle/>
          <a:p>
            <a:pPr algn="ctr"/>
            <a:r>
              <a:rPr lang="en-US" b="1" dirty="0">
                <a:solidFill>
                  <a:schemeClr val="bg1"/>
                </a:solidFill>
              </a:rPr>
              <a:t>The headquarters for the United Nations</a:t>
            </a:r>
          </a:p>
          <a:p>
            <a:pPr algn="ctr"/>
            <a:r>
              <a:rPr lang="en-US" b="1" dirty="0">
                <a:solidFill>
                  <a:schemeClr val="bg1"/>
                </a:solidFill>
              </a:rPr>
              <a:t>is in New York City.</a:t>
            </a:r>
          </a:p>
        </p:txBody>
      </p:sp>
    </p:spTree>
    <p:extLst>
      <p:ext uri="{BB962C8B-B14F-4D97-AF65-F5344CB8AC3E}">
        <p14:creationId xmlns:p14="http://schemas.microsoft.com/office/powerpoint/2010/main" val="3620481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C346C-063E-4068-BCCF-C90655F616A2}"/>
              </a:ext>
            </a:extLst>
          </p:cNvPr>
          <p:cNvSpPr>
            <a:spLocks noGrp="1"/>
          </p:cNvSpPr>
          <p:nvPr>
            <p:ph type="title"/>
          </p:nvPr>
        </p:nvSpPr>
        <p:spPr/>
        <p:txBody>
          <a:bodyPr/>
          <a:lstStyle/>
          <a:p>
            <a:endParaRPr lang="en-US"/>
          </a:p>
        </p:txBody>
      </p:sp>
      <p:pic>
        <p:nvPicPr>
          <p:cNvPr id="4" name="Picture 2" descr="Image result for yalta conference">
            <a:extLst>
              <a:ext uri="{FF2B5EF4-FFF2-40B4-BE49-F238E27FC236}">
                <a16:creationId xmlns:a16="http://schemas.microsoft.com/office/drawing/2014/main" id="{49759BB5-CD34-4FDC-BD6F-8EC7EC341D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09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EE22-40D9-42EE-9F19-7E64DFE599E1}"/>
              </a:ext>
            </a:extLst>
          </p:cNvPr>
          <p:cNvSpPr>
            <a:spLocks noGrp="1"/>
          </p:cNvSpPr>
          <p:nvPr>
            <p:ph type="title"/>
          </p:nvPr>
        </p:nvSpPr>
        <p:spPr/>
        <p:txBody>
          <a:bodyPr/>
          <a:lstStyle/>
          <a:p>
            <a:endParaRPr lang="en-US"/>
          </a:p>
        </p:txBody>
      </p:sp>
      <p:pic>
        <p:nvPicPr>
          <p:cNvPr id="4" name="Picture 14" descr="Tockmay3leaders">
            <a:extLst>
              <a:ext uri="{FF2B5EF4-FFF2-40B4-BE49-F238E27FC236}">
                <a16:creationId xmlns:a16="http://schemas.microsoft.com/office/drawing/2014/main" id="{47FB74A7-AED6-47AE-953D-10CB652CD03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77" t="15889" r="3452" b="10076"/>
          <a:stretch/>
        </p:blipFill>
        <p:spPr bwMode="auto">
          <a:xfrm>
            <a:off x="0" y="0"/>
            <a:ext cx="12192000" cy="6857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4AAB056-1D8B-4FFB-A530-13DF188F2916}"/>
              </a:ext>
            </a:extLst>
          </p:cNvPr>
          <p:cNvSpPr/>
          <p:nvPr/>
        </p:nvSpPr>
        <p:spPr>
          <a:xfrm>
            <a:off x="314960" y="274320"/>
            <a:ext cx="11663680" cy="2031325"/>
          </a:xfrm>
          <a:prstGeom prst="rect">
            <a:avLst/>
          </a:prstGeom>
        </p:spPr>
        <p:txBody>
          <a:bodyPr wrap="square">
            <a:spAutoFit/>
          </a:bodyPr>
          <a:lstStyle/>
          <a:p>
            <a:pPr marL="457200" indent="-457200">
              <a:lnSpc>
                <a:spcPct val="90000"/>
              </a:lnSpc>
              <a:buFont typeface="Arial" panose="020B0604020202020204" pitchFamily="34" charset="0"/>
              <a:buChar char="•"/>
            </a:pPr>
            <a:r>
              <a:rPr lang="en-US" altLang="en-US" sz="2800" dirty="0">
                <a:solidFill>
                  <a:schemeClr val="bg1"/>
                </a:solidFill>
                <a:effectLst>
                  <a:glow rad="215900">
                    <a:schemeClr val="tx1"/>
                  </a:glow>
                </a:effectLst>
              </a:rPr>
              <a:t>The allies (including Stalin) agreed to allow the people to create democratic institutions of their own choice and to choose the form of government under which they will live.</a:t>
            </a:r>
          </a:p>
          <a:p>
            <a:pPr marL="457200" indent="-457200">
              <a:lnSpc>
                <a:spcPct val="90000"/>
              </a:lnSpc>
              <a:buFont typeface="Arial" panose="020B0604020202020204" pitchFamily="34" charset="0"/>
              <a:buChar char="•"/>
            </a:pPr>
            <a:r>
              <a:rPr lang="en-US" altLang="en-US" sz="2800" dirty="0">
                <a:solidFill>
                  <a:schemeClr val="bg1"/>
                </a:solidFill>
                <a:effectLst>
                  <a:glow rad="215900">
                    <a:schemeClr val="tx1"/>
                  </a:glow>
                </a:effectLst>
              </a:rPr>
              <a:t>The allies also promised free elections of government responsive to the will of the people.</a:t>
            </a:r>
            <a:endParaRPr lang="en-US" altLang="en-US" sz="2800" dirty="0"/>
          </a:p>
        </p:txBody>
      </p:sp>
    </p:spTree>
    <p:extLst>
      <p:ext uri="{BB962C8B-B14F-4D97-AF65-F5344CB8AC3E}">
        <p14:creationId xmlns:p14="http://schemas.microsoft.com/office/powerpoint/2010/main" val="2360546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41500">
              <a:srgbClr val="D593A5"/>
            </a:gs>
            <a:gs pos="0">
              <a:srgbClr val="FF6565"/>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2B83D-D965-4429-ADE2-95DF816C3AFF}"/>
              </a:ext>
            </a:extLst>
          </p:cNvPr>
          <p:cNvSpPr>
            <a:spLocks noGrp="1"/>
          </p:cNvSpPr>
          <p:nvPr>
            <p:ph type="title"/>
          </p:nvPr>
        </p:nvSpPr>
        <p:spPr>
          <a:gradFill>
            <a:gsLst>
              <a:gs pos="41500">
                <a:srgbClr val="D593A5"/>
              </a:gs>
              <a:gs pos="0">
                <a:srgbClr val="FF6565"/>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US" sz="7200" b="1" dirty="0">
                <a:solidFill>
                  <a:srgbClr val="0070C0"/>
                </a:solidFill>
                <a:effectLst>
                  <a:outerShdw blurRad="38100" dist="38100" dir="2700000" algn="tl">
                    <a:srgbClr val="000000">
                      <a:alpha val="43137"/>
                    </a:srgbClr>
                  </a:outerShdw>
                </a:effectLst>
              </a:rPr>
              <a:t>Division of Germany</a:t>
            </a:r>
            <a:endParaRPr lang="en-US" sz="7200" dirty="0"/>
          </a:p>
        </p:txBody>
      </p:sp>
      <p:sp>
        <p:nvSpPr>
          <p:cNvPr id="3" name="Content Placeholder 2">
            <a:extLst>
              <a:ext uri="{FF2B5EF4-FFF2-40B4-BE49-F238E27FC236}">
                <a16:creationId xmlns:a16="http://schemas.microsoft.com/office/drawing/2014/main" id="{99DA276F-F520-4889-B1AD-929DC166EE0A}"/>
              </a:ext>
            </a:extLst>
          </p:cNvPr>
          <p:cNvSpPr>
            <a:spLocks noGrp="1"/>
          </p:cNvSpPr>
          <p:nvPr>
            <p:ph idx="1"/>
          </p:nvPr>
        </p:nvSpPr>
        <p:spPr>
          <a:xfrm>
            <a:off x="172720" y="1825624"/>
            <a:ext cx="6675120" cy="4808855"/>
          </a:xfrm>
        </p:spPr>
        <p:txBody>
          <a:bodyPr>
            <a:normAutofit lnSpcReduction="10000"/>
          </a:bodyPr>
          <a:lstStyle/>
          <a:p>
            <a:r>
              <a:rPr lang="en-US" dirty="0"/>
              <a:t>As determined at the Yalta Conference, Germany and Berlin were divided into 4 zones (despite Berlin being located in the USSR zone).</a:t>
            </a:r>
          </a:p>
          <a:p>
            <a:endParaRPr lang="en-US" dirty="0"/>
          </a:p>
          <a:p>
            <a:r>
              <a:rPr lang="en-US" dirty="0"/>
              <a:t>Each zone was controlled by one of the Allies:</a:t>
            </a:r>
          </a:p>
          <a:p>
            <a:pPr marL="0" indent="0">
              <a:buNone/>
            </a:pPr>
            <a:r>
              <a:rPr lang="en-US" dirty="0"/>
              <a:t>    </a:t>
            </a:r>
            <a:r>
              <a:rPr lang="en-US"/>
              <a:t>-USA</a:t>
            </a:r>
            <a:endParaRPr lang="en-US" dirty="0"/>
          </a:p>
          <a:p>
            <a:pPr marL="0" indent="0">
              <a:buNone/>
            </a:pPr>
            <a:r>
              <a:rPr lang="en-US" dirty="0"/>
              <a:t>    -Great </a:t>
            </a:r>
            <a:r>
              <a:rPr lang="en-US" dirty="0" err="1"/>
              <a:t>Britian</a:t>
            </a:r>
            <a:endParaRPr lang="en-US" dirty="0"/>
          </a:p>
          <a:p>
            <a:pPr marL="0" indent="0">
              <a:buNone/>
            </a:pPr>
            <a:r>
              <a:rPr lang="en-US" dirty="0"/>
              <a:t>    -France</a:t>
            </a:r>
          </a:p>
          <a:p>
            <a:pPr marL="0" indent="0">
              <a:buNone/>
            </a:pPr>
            <a:r>
              <a:rPr lang="en-US" dirty="0"/>
              <a:t>    -USSR</a:t>
            </a:r>
          </a:p>
          <a:p>
            <a:endParaRPr lang="en-US" dirty="0"/>
          </a:p>
        </p:txBody>
      </p:sp>
      <p:pic>
        <p:nvPicPr>
          <p:cNvPr id="4" name="Picture 2" descr="Image result for berlin after yalta">
            <a:extLst>
              <a:ext uri="{FF2B5EF4-FFF2-40B4-BE49-F238E27FC236}">
                <a16:creationId xmlns:a16="http://schemas.microsoft.com/office/drawing/2014/main" id="{EC48903E-C752-401F-8CE5-BFBDDC1B3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760" y="1803156"/>
            <a:ext cx="5044440" cy="4803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9380E-B462-401E-923F-B5FF08A3A2CC}"/>
              </a:ext>
            </a:extLst>
          </p:cNvPr>
          <p:cNvSpPr>
            <a:spLocks noGrp="1"/>
          </p:cNvSpPr>
          <p:nvPr>
            <p:ph type="title"/>
          </p:nvPr>
        </p:nvSpPr>
        <p:spPr/>
        <p:txBody>
          <a:bodyPr/>
          <a:lstStyle/>
          <a:p>
            <a:endParaRPr lang="en-US"/>
          </a:p>
        </p:txBody>
      </p:sp>
      <p:pic>
        <p:nvPicPr>
          <p:cNvPr id="4" name="Picture 2" descr="Related image">
            <a:extLst>
              <a:ext uri="{FF2B5EF4-FFF2-40B4-BE49-F238E27FC236}">
                <a16:creationId xmlns:a16="http://schemas.microsoft.com/office/drawing/2014/main" id="{DE0F20CA-9412-4F5D-95D1-0C18955DA9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0720" y="0"/>
            <a:ext cx="8589824" cy="689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19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1CD88-850C-4457-88EC-78B5CA921BB2}"/>
              </a:ext>
            </a:extLst>
          </p:cNvPr>
          <p:cNvSpPr>
            <a:spLocks noGrp="1"/>
          </p:cNvSpPr>
          <p:nvPr>
            <p:ph type="title"/>
          </p:nvPr>
        </p:nvSpPr>
        <p:spPr>
          <a:xfrm>
            <a:off x="838200" y="142239"/>
            <a:ext cx="10515600" cy="1148081"/>
          </a:xfrm>
          <a:solidFill>
            <a:schemeClr val="accent5">
              <a:lumMod val="75000"/>
            </a:schemeClr>
          </a:solidFill>
        </p:spPr>
        <p:txBody>
          <a:bodyPr>
            <a:normAutofit/>
          </a:bodyPr>
          <a:lstStyle/>
          <a:p>
            <a:pPr algn="ctr"/>
            <a:r>
              <a:rPr lang="en-US" sz="6600" b="1" u="sng" dirty="0">
                <a:solidFill>
                  <a:schemeClr val="bg1"/>
                </a:solidFill>
              </a:rPr>
              <a:t>The Potsdam Conference</a:t>
            </a:r>
          </a:p>
        </p:txBody>
      </p:sp>
      <p:sp>
        <p:nvSpPr>
          <p:cNvPr id="3" name="Content Placeholder 2">
            <a:extLst>
              <a:ext uri="{FF2B5EF4-FFF2-40B4-BE49-F238E27FC236}">
                <a16:creationId xmlns:a16="http://schemas.microsoft.com/office/drawing/2014/main" id="{97F4780F-8B97-45EE-AAE7-770272447BD1}"/>
              </a:ext>
            </a:extLst>
          </p:cNvPr>
          <p:cNvSpPr>
            <a:spLocks noGrp="1"/>
          </p:cNvSpPr>
          <p:nvPr>
            <p:ph idx="1"/>
          </p:nvPr>
        </p:nvSpPr>
        <p:spPr>
          <a:xfrm>
            <a:off x="233680" y="1290320"/>
            <a:ext cx="6217920" cy="5273040"/>
          </a:xfrm>
        </p:spPr>
        <p:txBody>
          <a:bodyPr>
            <a:normAutofit fontScale="92500"/>
          </a:bodyPr>
          <a:lstStyle/>
          <a:p>
            <a:pPr marL="0" indent="0">
              <a:buNone/>
            </a:pPr>
            <a:r>
              <a:rPr lang="en-US" dirty="0">
                <a:solidFill>
                  <a:schemeClr val="bg1"/>
                </a:solidFill>
              </a:rPr>
              <a:t>At the conference in Potsdam Germany, leaders of the “Big Three,” the U.S., Soviet Union, and Great Britain, met to discuss the actions agreed upon at the conference in Yalta.</a:t>
            </a:r>
          </a:p>
          <a:p>
            <a:pPr marL="0" indent="0">
              <a:buNone/>
            </a:pPr>
            <a:endParaRPr lang="en-US" dirty="0">
              <a:solidFill>
                <a:schemeClr val="bg1"/>
              </a:solidFill>
            </a:endParaRPr>
          </a:p>
          <a:p>
            <a:pPr marL="0" indent="0">
              <a:buNone/>
            </a:pPr>
            <a:r>
              <a:rPr lang="en-US" dirty="0">
                <a:solidFill>
                  <a:schemeClr val="bg1"/>
                </a:solidFill>
              </a:rPr>
              <a:t>By the time the leaders met in Potsdam, it became obvious that Stalin would not keep his promise of allowing free elections in Soviet controlled areas of eastern Europe.</a:t>
            </a:r>
          </a:p>
          <a:p>
            <a:pPr marL="0" indent="0">
              <a:buNone/>
            </a:pPr>
            <a:endParaRPr lang="en-US" dirty="0">
              <a:solidFill>
                <a:schemeClr val="bg1"/>
              </a:solidFill>
            </a:endParaRPr>
          </a:p>
          <a:p>
            <a:pPr marL="0" indent="0">
              <a:buNone/>
            </a:pPr>
            <a:r>
              <a:rPr lang="en-US" dirty="0">
                <a:solidFill>
                  <a:schemeClr val="bg1"/>
                </a:solidFill>
              </a:rPr>
              <a:t>Instead, he prevented elections and banned democratic political parties.</a:t>
            </a:r>
          </a:p>
        </p:txBody>
      </p:sp>
      <p:pic>
        <p:nvPicPr>
          <p:cNvPr id="1026" name="Picture 2" descr="Potsdam Agreement - Wikipedia">
            <a:extLst>
              <a:ext uri="{FF2B5EF4-FFF2-40B4-BE49-F238E27FC236}">
                <a16:creationId xmlns:a16="http://schemas.microsoft.com/office/drawing/2014/main" id="{C1B9FF4B-51EF-4A12-855F-2FF3DE072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8623" y="1503681"/>
            <a:ext cx="5339909" cy="4676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991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1456</Words>
  <Application>Microsoft Office PowerPoint</Application>
  <PresentationFormat>Widescreen</PresentationFormat>
  <Paragraphs>131</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FrankRuehl</vt:lpstr>
      <vt:lpstr>Georgia</vt:lpstr>
      <vt:lpstr>Tahoma</vt:lpstr>
      <vt:lpstr>Office Theme</vt:lpstr>
      <vt:lpstr>Origins of the Cold War</vt:lpstr>
      <vt:lpstr>United States vs. Soviet Union</vt:lpstr>
      <vt:lpstr>Suspicions Grew During World War II</vt:lpstr>
      <vt:lpstr>The United Nations</vt:lpstr>
      <vt:lpstr>PowerPoint Presentation</vt:lpstr>
      <vt:lpstr>PowerPoint Presentation</vt:lpstr>
      <vt:lpstr>Division of Germany</vt:lpstr>
      <vt:lpstr>PowerPoint Presentation</vt:lpstr>
      <vt:lpstr>The Potsdam Conference</vt:lpstr>
      <vt:lpstr>United States Expectations</vt:lpstr>
      <vt:lpstr>Soviet Union Expectations</vt:lpstr>
      <vt:lpstr>PowerPoint Presentation</vt:lpstr>
      <vt:lpstr>Policy of Containment</vt:lpstr>
      <vt:lpstr>The Iron Curtain</vt:lpstr>
      <vt:lpstr>PowerPoint Presentation</vt:lpstr>
      <vt:lpstr>Truman Doctrine</vt:lpstr>
      <vt:lpstr>Marshall Plan</vt:lpstr>
      <vt:lpstr>PowerPoint Presentation</vt:lpstr>
      <vt:lpstr>Superpowers Struggle Over Germany</vt:lpstr>
      <vt:lpstr>PowerPoint Presentation</vt:lpstr>
      <vt:lpstr>The Berlin Airlift</vt:lpstr>
      <vt:lpstr>Germany Becomes Two Countries</vt:lpstr>
      <vt:lpstr>The NATO Alliance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the Cold War</dc:title>
  <dc:creator>Andrea Surma</dc:creator>
  <cp:lastModifiedBy>Andrea Surma</cp:lastModifiedBy>
  <cp:revision>69</cp:revision>
  <dcterms:created xsi:type="dcterms:W3CDTF">2020-05-24T14:22:09Z</dcterms:created>
  <dcterms:modified xsi:type="dcterms:W3CDTF">2020-05-28T11:47:12Z</dcterms:modified>
</cp:coreProperties>
</file>