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1" r:id="rId6"/>
    <p:sldId id="262"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99"/>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5ED8-3AD8-4095-8DDE-E15B7B1ED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69476D-30DB-41A5-BE7F-A2AF60444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7461DA-C220-4F27-9B26-7EC677D67AF2}"/>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00058237-4992-4B9B-B0D3-049B9D81A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12E0B-840C-4B9F-9F3E-447C729FC1B5}"/>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81532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CB11-187B-4BE2-A02B-750203384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0CAD0A-50C2-4E07-A21C-B8A0B9E99F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FEDAD-3951-4C4A-84DD-5B0B7D5FB59D}"/>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C3E3BCB7-DE85-43D1-A3B6-F0F156052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6F119-9A8D-4249-8BF4-A85366F2FFE4}"/>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289464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62BCB-7E25-4431-B1DE-71992CEA90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6A88D-6923-485D-AB95-0DA4F73C4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536B5-6AD5-437D-960E-A2460FC45EC0}"/>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E3C2CECB-D2A1-482E-9782-7E9D04595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89F2F-EFC3-48BF-B0C8-29A935EB25B0}"/>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21091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92C8-ECE6-40BD-B955-F36849C36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CEF64-6FE1-4337-8CF5-486CFAD61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E3598-B4E5-45FE-81EA-E5A37C5547E7}"/>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4357BF07-0027-45B5-9DCC-6B900EF53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AA0D1-4312-4F96-A084-8BF595B425D9}"/>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13241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16BF-9D4E-41CA-B42D-FE904E46D8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8588DB-2D09-4EAB-9954-596F4C2E80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DE1AD-4A9F-4F57-8918-F2769CE85487}"/>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4FFB2A3E-CAE0-41F1-8AE9-CFB2D21C6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BE573-BD92-4C6E-945D-9ADB7D43613F}"/>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222644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E243-45F6-44C4-AEE2-7CB0D5961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606E0-98B7-4F5F-A45C-40AE7DBAB5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1B34F9-6ED2-4B6B-A294-C5E83B2EE6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BF5C5-DC53-4AB1-BAC2-CE069ABC0EA9}"/>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6" name="Footer Placeholder 5">
            <a:extLst>
              <a:ext uri="{FF2B5EF4-FFF2-40B4-BE49-F238E27FC236}">
                <a16:creationId xmlns:a16="http://schemas.microsoft.com/office/drawing/2014/main" id="{B411C427-E981-4F1E-8C10-08D584F85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A4DD4-AFD8-48C2-845C-0C0A75CBB5CD}"/>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349978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CC01-9E7F-4FF8-AF71-6CBC6BF077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4B036D-46DF-4955-B55B-E99B4E069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D61E8-15B4-4B08-9126-697338FBE0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612DD-7755-4E4E-B029-2FD5F8519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A53-C2D9-48FB-B7AC-E4666B7F8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8CAE3-6743-42D0-8054-007776945B66}"/>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8" name="Footer Placeholder 7">
            <a:extLst>
              <a:ext uri="{FF2B5EF4-FFF2-40B4-BE49-F238E27FC236}">
                <a16:creationId xmlns:a16="http://schemas.microsoft.com/office/drawing/2014/main" id="{F56AD11D-C77B-4924-BD0E-ADD8547746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EF38AE-B0FC-4DB6-B9F6-1C58C351E95A}"/>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372602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A66F-F782-40AE-AE2D-8454F3F5B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08195E-4CA0-48E4-99A7-1794F76AFC5D}"/>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4" name="Footer Placeholder 3">
            <a:extLst>
              <a:ext uri="{FF2B5EF4-FFF2-40B4-BE49-F238E27FC236}">
                <a16:creationId xmlns:a16="http://schemas.microsoft.com/office/drawing/2014/main" id="{0253E1B6-1CDB-4B92-8204-CF5F546A7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26D1D-7E02-44FA-9453-C447AD0E5621}"/>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331722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B1A9C-EF0D-4DD2-8108-037BA1B3B70E}"/>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3" name="Footer Placeholder 2">
            <a:extLst>
              <a:ext uri="{FF2B5EF4-FFF2-40B4-BE49-F238E27FC236}">
                <a16:creationId xmlns:a16="http://schemas.microsoft.com/office/drawing/2014/main" id="{2F07B4DE-E355-421B-8ED5-FFB121FF00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B13B7-E665-4D7B-BCC6-5670399A18DC}"/>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35734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B56A-5E9C-43EA-9952-F6223A549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1E3EA-6EE7-48AB-9416-35AA6366B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B5B70-36DB-4657-988E-C0924429B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6E175-36CE-4CC7-B413-06E06BBC3AB6}"/>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6" name="Footer Placeholder 5">
            <a:extLst>
              <a:ext uri="{FF2B5EF4-FFF2-40B4-BE49-F238E27FC236}">
                <a16:creationId xmlns:a16="http://schemas.microsoft.com/office/drawing/2014/main" id="{59503DBD-11B4-4A3A-A08D-C97881C80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4FAA1-63E6-46F0-897F-E36EB91C26AB}"/>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41508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CCCE-F5F6-4FDB-A4D4-7ED41650C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310D8A-F1B6-4967-BEEC-AF9CC1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9A0408-BCFF-4941-9B14-DE74F96BB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E6CB4-E649-4B4B-93A1-E1717B74696D}"/>
              </a:ext>
            </a:extLst>
          </p:cNvPr>
          <p:cNvSpPr>
            <a:spLocks noGrp="1"/>
          </p:cNvSpPr>
          <p:nvPr>
            <p:ph type="dt" sz="half" idx="10"/>
          </p:nvPr>
        </p:nvSpPr>
        <p:spPr/>
        <p:txBody>
          <a:bodyPr/>
          <a:lstStyle/>
          <a:p>
            <a:fld id="{643068F2-048B-4477-962A-12EEECA34FCC}" type="datetimeFigureOut">
              <a:rPr lang="en-US" smtClean="0"/>
              <a:t>5/10/2020</a:t>
            </a:fld>
            <a:endParaRPr lang="en-US"/>
          </a:p>
        </p:txBody>
      </p:sp>
      <p:sp>
        <p:nvSpPr>
          <p:cNvPr id="6" name="Footer Placeholder 5">
            <a:extLst>
              <a:ext uri="{FF2B5EF4-FFF2-40B4-BE49-F238E27FC236}">
                <a16:creationId xmlns:a16="http://schemas.microsoft.com/office/drawing/2014/main" id="{E5AC1527-CD26-4180-9844-8B4D94001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94936-79FF-4033-9C50-5FB2487625AE}"/>
              </a:ext>
            </a:extLst>
          </p:cNvPr>
          <p:cNvSpPr>
            <a:spLocks noGrp="1"/>
          </p:cNvSpPr>
          <p:nvPr>
            <p:ph type="sldNum" sz="quarter" idx="12"/>
          </p:nvPr>
        </p:nvSpPr>
        <p:spPr/>
        <p:txBody>
          <a:bodyPr/>
          <a:lstStyle/>
          <a:p>
            <a:fld id="{60365D58-A856-4B44-BDBB-393027AD8C6B}" type="slidenum">
              <a:rPr lang="en-US" smtClean="0"/>
              <a:t>‹#›</a:t>
            </a:fld>
            <a:endParaRPr lang="en-US"/>
          </a:p>
        </p:txBody>
      </p:sp>
    </p:spTree>
    <p:extLst>
      <p:ext uri="{BB962C8B-B14F-4D97-AF65-F5344CB8AC3E}">
        <p14:creationId xmlns:p14="http://schemas.microsoft.com/office/powerpoint/2010/main" val="380105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0E848-5B02-498E-80C2-2669F8284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0E52E2-729D-421F-9C1E-C7DDB6201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7C31D-0702-4C85-B828-D5FB96A64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068F2-048B-4477-962A-12EEECA34FCC}" type="datetimeFigureOut">
              <a:rPr lang="en-US" smtClean="0"/>
              <a:t>5/10/2020</a:t>
            </a:fld>
            <a:endParaRPr lang="en-US"/>
          </a:p>
        </p:txBody>
      </p:sp>
      <p:sp>
        <p:nvSpPr>
          <p:cNvPr id="5" name="Footer Placeholder 4">
            <a:extLst>
              <a:ext uri="{FF2B5EF4-FFF2-40B4-BE49-F238E27FC236}">
                <a16:creationId xmlns:a16="http://schemas.microsoft.com/office/drawing/2014/main" id="{F71D2AB9-8BC6-4772-96E1-4E14BA053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4DC0FA-64FF-424D-8D73-02E4DEE12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65D58-A856-4B44-BDBB-393027AD8C6B}" type="slidenum">
              <a:rPr lang="en-US" smtClean="0"/>
              <a:t>‹#›</a:t>
            </a:fld>
            <a:endParaRPr lang="en-US"/>
          </a:p>
        </p:txBody>
      </p:sp>
    </p:spTree>
    <p:extLst>
      <p:ext uri="{BB962C8B-B14F-4D97-AF65-F5344CB8AC3E}">
        <p14:creationId xmlns:p14="http://schemas.microsoft.com/office/powerpoint/2010/main" val="391734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illustrations/usa-flag-america-american-112788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9AD2-5B59-4FEC-A3F4-82CF0C39C55F}"/>
              </a:ext>
            </a:extLst>
          </p:cNvPr>
          <p:cNvSpPr>
            <a:spLocks noGrp="1"/>
          </p:cNvSpPr>
          <p:nvPr>
            <p:ph type="ctrTitle"/>
          </p:nvPr>
        </p:nvSpPr>
        <p:spPr>
          <a:xfrm>
            <a:off x="3086100" y="1123950"/>
            <a:ext cx="5981700" cy="2305050"/>
          </a:xfrm>
          <a:solidFill>
            <a:srgbClr val="004274"/>
          </a:solidFill>
        </p:spPr>
        <p:txBody>
          <a:bodyPr>
            <a:noAutofit/>
          </a:bodyPr>
          <a:lstStyle/>
          <a:p>
            <a:r>
              <a:rPr lang="en-US" sz="8000" dirty="0">
                <a:solidFill>
                  <a:schemeClr val="bg1"/>
                </a:solidFill>
              </a:rPr>
              <a:t>Mobilizing for Defense</a:t>
            </a:r>
          </a:p>
        </p:txBody>
      </p:sp>
      <p:sp>
        <p:nvSpPr>
          <p:cNvPr id="3" name="Subtitle 2">
            <a:extLst>
              <a:ext uri="{FF2B5EF4-FFF2-40B4-BE49-F238E27FC236}">
                <a16:creationId xmlns:a16="http://schemas.microsoft.com/office/drawing/2014/main" id="{78208637-522F-4D08-8823-90B141127FCE}"/>
              </a:ext>
            </a:extLst>
          </p:cNvPr>
          <p:cNvSpPr>
            <a:spLocks noGrp="1"/>
          </p:cNvSpPr>
          <p:nvPr>
            <p:ph type="subTitle" idx="1"/>
          </p:nvPr>
        </p:nvSpPr>
        <p:spPr>
          <a:xfrm>
            <a:off x="2314574" y="3543300"/>
            <a:ext cx="7905751" cy="1143000"/>
          </a:xfrm>
          <a:solidFill>
            <a:srgbClr val="004274"/>
          </a:solidFill>
        </p:spPr>
        <p:txBody>
          <a:bodyPr>
            <a:normAutofit/>
          </a:bodyPr>
          <a:lstStyle/>
          <a:p>
            <a:r>
              <a:rPr lang="en-US" sz="7200" dirty="0">
                <a:solidFill>
                  <a:schemeClr val="bg1"/>
                </a:solidFill>
              </a:rPr>
              <a:t>Chapter 25 Section 1</a:t>
            </a:r>
          </a:p>
        </p:txBody>
      </p:sp>
    </p:spTree>
    <p:extLst>
      <p:ext uri="{BB962C8B-B14F-4D97-AF65-F5344CB8AC3E}">
        <p14:creationId xmlns:p14="http://schemas.microsoft.com/office/powerpoint/2010/main" val="147142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08E4-D293-4AED-BC4C-D41F5892419C}"/>
              </a:ext>
            </a:extLst>
          </p:cNvPr>
          <p:cNvSpPr>
            <a:spLocks noGrp="1"/>
          </p:cNvSpPr>
          <p:nvPr>
            <p:ph type="title"/>
          </p:nvPr>
        </p:nvSpPr>
        <p:spPr/>
        <p:txBody>
          <a:bodyPr>
            <a:normAutofit/>
          </a:bodyPr>
          <a:lstStyle/>
          <a:p>
            <a:pPr algn="ctr"/>
            <a:r>
              <a:rPr lang="en-US" sz="6000" b="1" u="sng" dirty="0">
                <a:solidFill>
                  <a:schemeClr val="bg1"/>
                </a:solidFill>
              </a:rPr>
              <a:t>Americans Join the War Effort</a:t>
            </a:r>
          </a:p>
        </p:txBody>
      </p:sp>
      <p:sp>
        <p:nvSpPr>
          <p:cNvPr id="3" name="Content Placeholder 2">
            <a:extLst>
              <a:ext uri="{FF2B5EF4-FFF2-40B4-BE49-F238E27FC236}">
                <a16:creationId xmlns:a16="http://schemas.microsoft.com/office/drawing/2014/main" id="{BCEDFD1A-A903-4248-9C5D-73FAE213B4B3}"/>
              </a:ext>
            </a:extLst>
          </p:cNvPr>
          <p:cNvSpPr>
            <a:spLocks noGrp="1"/>
          </p:cNvSpPr>
          <p:nvPr>
            <p:ph idx="1"/>
          </p:nvPr>
        </p:nvSpPr>
        <p:spPr>
          <a:xfrm>
            <a:off x="247650" y="1581150"/>
            <a:ext cx="8585632" cy="4595813"/>
          </a:xfrm>
        </p:spPr>
        <p:txBody>
          <a:bodyPr>
            <a:normAutofit fontScale="92500" lnSpcReduction="20000"/>
          </a:bodyPr>
          <a:lstStyle/>
          <a:p>
            <a:pPr marL="0" indent="0">
              <a:buNone/>
            </a:pPr>
            <a:r>
              <a:rPr lang="en-US" b="1" dirty="0">
                <a:solidFill>
                  <a:schemeClr val="bg1"/>
                </a:solidFill>
              </a:rPr>
              <a:t>Because of the attack on Pearl Harbor, many Americans changed their mind about whether the United States should get involved in the war.</a:t>
            </a:r>
          </a:p>
          <a:p>
            <a:pPr marL="0" indent="0">
              <a:buNone/>
            </a:pPr>
            <a:endParaRPr lang="en-US" b="1" dirty="0">
              <a:solidFill>
                <a:schemeClr val="bg1"/>
              </a:solidFill>
            </a:endParaRPr>
          </a:p>
          <a:p>
            <a:pPr marL="0" indent="0">
              <a:buNone/>
            </a:pPr>
            <a:r>
              <a:rPr lang="en-US" b="1" dirty="0">
                <a:solidFill>
                  <a:schemeClr val="bg1"/>
                </a:solidFill>
              </a:rPr>
              <a:t>Many wanted payback for the attack and feared that if the United States did not retaliate, it would bring more attacks to our country.</a:t>
            </a:r>
          </a:p>
          <a:p>
            <a:pPr marL="0" indent="0">
              <a:buNone/>
            </a:pPr>
            <a:endParaRPr lang="en-US" b="1" dirty="0">
              <a:solidFill>
                <a:schemeClr val="bg1"/>
              </a:solidFill>
            </a:endParaRPr>
          </a:p>
          <a:p>
            <a:pPr marL="0" indent="0">
              <a:buNone/>
            </a:pPr>
            <a:r>
              <a:rPr lang="en-US" b="1" dirty="0">
                <a:solidFill>
                  <a:schemeClr val="bg1"/>
                </a:solidFill>
              </a:rPr>
              <a:t>Over 5 million Americans signed up for the military following the attack, but even more would be needed.</a:t>
            </a:r>
          </a:p>
          <a:p>
            <a:pPr marL="0" indent="0">
              <a:buNone/>
            </a:pPr>
            <a:endParaRPr lang="en-US" b="1" dirty="0">
              <a:solidFill>
                <a:schemeClr val="bg1"/>
              </a:solidFill>
            </a:endParaRPr>
          </a:p>
          <a:p>
            <a:pPr marL="0" indent="0">
              <a:buNone/>
            </a:pPr>
            <a:r>
              <a:rPr lang="en-US" b="1" dirty="0">
                <a:solidFill>
                  <a:schemeClr val="bg1"/>
                </a:solidFill>
              </a:rPr>
              <a:t>Another 10 million soldiers were drafted into the armed forces through the Selective Service Act.</a:t>
            </a:r>
          </a:p>
        </p:txBody>
      </p:sp>
      <p:pic>
        <p:nvPicPr>
          <p:cNvPr id="4" name="Picture 2" descr="American Flag Wave Wall Mural | Murals Your Way">
            <a:extLst>
              <a:ext uri="{FF2B5EF4-FFF2-40B4-BE49-F238E27FC236}">
                <a16:creationId xmlns:a16="http://schemas.microsoft.com/office/drawing/2014/main" id="{DD2B50BC-C1C5-4A8E-8620-B708F2B69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72324"/>
            <a:ext cx="1235753" cy="700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erican Flag Wave Wall Mural | Murals Your Way">
            <a:extLst>
              <a:ext uri="{FF2B5EF4-FFF2-40B4-BE49-F238E27FC236}">
                <a16:creationId xmlns:a16="http://schemas.microsoft.com/office/drawing/2014/main" id="{060BF5BF-BA92-4FC4-AE30-AEDB0E9D6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923" y="272323"/>
            <a:ext cx="1235753" cy="700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S Army Air Corps WWII Recruiting Poster Replica - World War 2 ...">
            <a:extLst>
              <a:ext uri="{FF2B5EF4-FFF2-40B4-BE49-F238E27FC236}">
                <a16:creationId xmlns:a16="http://schemas.microsoft.com/office/drawing/2014/main" id="{8F308D30-D186-4148-8FC7-C09729D28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747" y="4783932"/>
            <a:ext cx="1307349" cy="2001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owers of Persuasion | National Archives">
            <a:extLst>
              <a:ext uri="{FF2B5EF4-FFF2-40B4-BE49-F238E27FC236}">
                <a16:creationId xmlns:a16="http://schemas.microsoft.com/office/drawing/2014/main" id="{496DE956-9F3C-4BE3-965C-FB6A10194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3282" y="1783489"/>
            <a:ext cx="1646912" cy="255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7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4532-37FC-489B-896A-97E6375173B8}"/>
              </a:ext>
            </a:extLst>
          </p:cNvPr>
          <p:cNvSpPr>
            <a:spLocks noGrp="1"/>
          </p:cNvSpPr>
          <p:nvPr>
            <p:ph type="title"/>
          </p:nvPr>
        </p:nvSpPr>
        <p:spPr>
          <a:xfrm>
            <a:off x="838200" y="123825"/>
            <a:ext cx="10515600" cy="1038225"/>
          </a:xfrm>
        </p:spPr>
        <p:txBody>
          <a:bodyPr>
            <a:normAutofit fontScale="90000"/>
          </a:bodyPr>
          <a:lstStyle/>
          <a:p>
            <a:pPr algn="ctr"/>
            <a:r>
              <a:rPr lang="en-US" sz="7200" b="1" u="sng" dirty="0">
                <a:solidFill>
                  <a:schemeClr val="bg1"/>
                </a:solidFill>
              </a:rPr>
              <a:t>Expanding the Military</a:t>
            </a:r>
          </a:p>
        </p:txBody>
      </p:sp>
      <p:sp>
        <p:nvSpPr>
          <p:cNvPr id="3" name="Content Placeholder 2">
            <a:extLst>
              <a:ext uri="{FF2B5EF4-FFF2-40B4-BE49-F238E27FC236}">
                <a16:creationId xmlns:a16="http://schemas.microsoft.com/office/drawing/2014/main" id="{428A914F-CB80-47CA-B5A3-9DB5DC5A88BB}"/>
              </a:ext>
            </a:extLst>
          </p:cNvPr>
          <p:cNvSpPr>
            <a:spLocks noGrp="1"/>
          </p:cNvSpPr>
          <p:nvPr>
            <p:ph idx="1"/>
          </p:nvPr>
        </p:nvSpPr>
        <p:spPr>
          <a:xfrm>
            <a:off x="200025" y="1295400"/>
            <a:ext cx="8734425" cy="4881563"/>
          </a:xfrm>
        </p:spPr>
        <p:txBody>
          <a:bodyPr/>
          <a:lstStyle/>
          <a:p>
            <a:pPr marL="0" indent="0">
              <a:buNone/>
            </a:pPr>
            <a:r>
              <a:rPr lang="en-US" dirty="0">
                <a:solidFill>
                  <a:schemeClr val="bg1"/>
                </a:solidFill>
              </a:rPr>
              <a:t>Women’s Army Corp (WAC) – a U.S. army unit created during World War II to enable women to serve in noncombat positions.</a:t>
            </a:r>
          </a:p>
          <a:p>
            <a:pPr marL="0" indent="0">
              <a:buNone/>
            </a:pPr>
            <a:endParaRPr lang="en-US" dirty="0">
              <a:solidFill>
                <a:schemeClr val="bg1"/>
              </a:solidFill>
            </a:endParaRPr>
          </a:p>
          <a:p>
            <a:pPr marL="0" indent="0">
              <a:buNone/>
            </a:pPr>
            <a:r>
              <a:rPr lang="en-US" dirty="0">
                <a:solidFill>
                  <a:schemeClr val="bg1"/>
                </a:solidFill>
              </a:rPr>
              <a:t>Positions:</a:t>
            </a:r>
          </a:p>
          <a:p>
            <a:pPr marL="0" indent="0">
              <a:buNone/>
            </a:pPr>
            <a:r>
              <a:rPr lang="en-US" dirty="0">
                <a:solidFill>
                  <a:schemeClr val="bg1"/>
                </a:solidFill>
              </a:rPr>
              <a:t>-nurses</a:t>
            </a:r>
          </a:p>
          <a:p>
            <a:pPr marL="0" indent="0">
              <a:buNone/>
            </a:pPr>
            <a:r>
              <a:rPr lang="en-US" dirty="0">
                <a:solidFill>
                  <a:schemeClr val="bg1"/>
                </a:solidFill>
              </a:rPr>
              <a:t>-ambulance drivers</a:t>
            </a:r>
          </a:p>
          <a:p>
            <a:pPr marL="0" indent="0">
              <a:buNone/>
            </a:pPr>
            <a:r>
              <a:rPr lang="en-US" dirty="0">
                <a:solidFill>
                  <a:schemeClr val="bg1"/>
                </a:solidFill>
              </a:rPr>
              <a:t>-radio operators</a:t>
            </a:r>
          </a:p>
          <a:p>
            <a:pPr marL="0" indent="0">
              <a:buNone/>
            </a:pPr>
            <a:r>
              <a:rPr lang="en-US" dirty="0">
                <a:solidFill>
                  <a:schemeClr val="bg1"/>
                </a:solidFill>
              </a:rPr>
              <a:t>-electricians</a:t>
            </a:r>
          </a:p>
          <a:p>
            <a:pPr marL="0" indent="0">
              <a:buNone/>
            </a:pPr>
            <a:r>
              <a:rPr lang="en-US" dirty="0">
                <a:solidFill>
                  <a:schemeClr val="bg1"/>
                </a:solidFill>
              </a:rPr>
              <a:t>-pilots (thought not in combat)</a:t>
            </a:r>
          </a:p>
          <a:p>
            <a:pPr marL="0" indent="0">
              <a:buNone/>
            </a:pPr>
            <a:endParaRPr lang="en-US" dirty="0"/>
          </a:p>
          <a:p>
            <a:pPr marL="0" indent="0">
              <a:buNone/>
            </a:pPr>
            <a:endParaRPr lang="en-US" dirty="0"/>
          </a:p>
        </p:txBody>
      </p:sp>
      <p:pic>
        <p:nvPicPr>
          <p:cNvPr id="4" name="Picture 2" descr="This is My War Too WAAC WWII Recruiting Poster – Women of World War II">
            <a:extLst>
              <a:ext uri="{FF2B5EF4-FFF2-40B4-BE49-F238E27FC236}">
                <a16:creationId xmlns:a16="http://schemas.microsoft.com/office/drawing/2014/main" id="{E903765D-4959-4C41-88CA-260BED2B6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414" y="2486024"/>
            <a:ext cx="255968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1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6E1F-BEEF-4D61-9500-FA129AADE249}"/>
              </a:ext>
            </a:extLst>
          </p:cNvPr>
          <p:cNvSpPr>
            <a:spLocks noGrp="1"/>
          </p:cNvSpPr>
          <p:nvPr>
            <p:ph type="title"/>
          </p:nvPr>
        </p:nvSpPr>
        <p:spPr/>
        <p:txBody>
          <a:bodyPr/>
          <a:lstStyle/>
          <a:p>
            <a:r>
              <a:rPr lang="en-US" b="1" u="sng" dirty="0"/>
              <a:t>Discrimination in the Military</a:t>
            </a:r>
          </a:p>
        </p:txBody>
      </p:sp>
      <p:sp>
        <p:nvSpPr>
          <p:cNvPr id="3" name="Content Placeholder 2">
            <a:extLst>
              <a:ext uri="{FF2B5EF4-FFF2-40B4-BE49-F238E27FC236}">
                <a16:creationId xmlns:a16="http://schemas.microsoft.com/office/drawing/2014/main" id="{183902A1-A70D-4300-A24D-6397B44F414D}"/>
              </a:ext>
            </a:extLst>
          </p:cNvPr>
          <p:cNvSpPr>
            <a:spLocks noGrp="1"/>
          </p:cNvSpPr>
          <p:nvPr>
            <p:ph idx="1"/>
          </p:nvPr>
        </p:nvSpPr>
        <p:spPr>
          <a:xfrm>
            <a:off x="123826" y="1690687"/>
            <a:ext cx="8382000" cy="4802187"/>
          </a:xfrm>
        </p:spPr>
        <p:txBody>
          <a:bodyPr>
            <a:normAutofit fontScale="92500" lnSpcReduction="10000"/>
          </a:bodyPr>
          <a:lstStyle/>
          <a:p>
            <a:pPr marL="0" indent="0">
              <a:buNone/>
            </a:pPr>
            <a:r>
              <a:rPr lang="en-US" b="1" dirty="0"/>
              <a:t>Many minority Americans found it hard to accept being drafted to fight for their country when their country did not give them equal rights as citizens.</a:t>
            </a:r>
          </a:p>
          <a:p>
            <a:pPr marL="0" indent="0">
              <a:buNone/>
            </a:pPr>
            <a:endParaRPr lang="en-US" b="1" dirty="0"/>
          </a:p>
          <a:p>
            <a:pPr marL="0" indent="0">
              <a:buNone/>
            </a:pPr>
            <a:r>
              <a:rPr lang="en-US" b="1" dirty="0"/>
              <a:t>Still, many minority group members joined the military during World War II, even though they were not allowed to fight in the same positions as whites.  They were placed in separate units and were not allowed in combat until 1943.</a:t>
            </a:r>
          </a:p>
          <a:p>
            <a:pPr marL="0" indent="0">
              <a:buNone/>
            </a:pPr>
            <a:endParaRPr lang="en-US" b="1" dirty="0"/>
          </a:p>
          <a:p>
            <a:pPr marL="0" indent="0">
              <a:buNone/>
            </a:pPr>
            <a:r>
              <a:rPr lang="en-US" b="1" dirty="0"/>
              <a:t>In addition to fighting in the military, many minority members would work in factories making war supplies, where before the war, many of the same factories would not hire minority workers.</a:t>
            </a:r>
          </a:p>
        </p:txBody>
      </p:sp>
      <p:pic>
        <p:nvPicPr>
          <p:cNvPr id="4098" name="Picture 2" descr="How African American WWII Veterans Were Scorned By the G.I. Bill ...">
            <a:extLst>
              <a:ext uri="{FF2B5EF4-FFF2-40B4-BE49-F238E27FC236}">
                <a16:creationId xmlns:a16="http://schemas.microsoft.com/office/drawing/2014/main" id="{9EB11ED9-A676-4D40-AB7C-2F33CE047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950" y="4619624"/>
            <a:ext cx="3191099"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w2 racism and discrimination">
            <a:extLst>
              <a:ext uri="{FF2B5EF4-FFF2-40B4-BE49-F238E27FC236}">
                <a16:creationId xmlns:a16="http://schemas.microsoft.com/office/drawing/2014/main" id="{9B5EE0FD-A774-467E-BDF3-FD736DFAD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950" y="2095500"/>
            <a:ext cx="2495352" cy="19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09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ED82-240A-4049-AE41-DD09B78B1394}"/>
              </a:ext>
            </a:extLst>
          </p:cNvPr>
          <p:cNvSpPr>
            <a:spLocks noGrp="1"/>
          </p:cNvSpPr>
          <p:nvPr>
            <p:ph type="title"/>
          </p:nvPr>
        </p:nvSpPr>
        <p:spPr>
          <a:xfrm>
            <a:off x="838200" y="142875"/>
            <a:ext cx="10515600" cy="1133475"/>
          </a:xfrm>
        </p:spPr>
        <p:txBody>
          <a:bodyPr>
            <a:normAutofit/>
          </a:bodyPr>
          <a:lstStyle/>
          <a:p>
            <a:pPr algn="ctr"/>
            <a:r>
              <a:rPr lang="en-US" sz="7200" b="1" u="sng" dirty="0">
                <a:solidFill>
                  <a:schemeClr val="bg1"/>
                </a:solidFill>
              </a:rPr>
              <a:t>Production During the War</a:t>
            </a:r>
          </a:p>
        </p:txBody>
      </p:sp>
      <p:sp>
        <p:nvSpPr>
          <p:cNvPr id="3" name="Content Placeholder 2">
            <a:extLst>
              <a:ext uri="{FF2B5EF4-FFF2-40B4-BE49-F238E27FC236}">
                <a16:creationId xmlns:a16="http://schemas.microsoft.com/office/drawing/2014/main" id="{0309B6BB-EDE9-47B2-BA5D-35949B0A8087}"/>
              </a:ext>
            </a:extLst>
          </p:cNvPr>
          <p:cNvSpPr>
            <a:spLocks noGrp="1"/>
          </p:cNvSpPr>
          <p:nvPr>
            <p:ph idx="1"/>
          </p:nvPr>
        </p:nvSpPr>
        <p:spPr>
          <a:xfrm>
            <a:off x="257175" y="1352550"/>
            <a:ext cx="8277225" cy="5057775"/>
          </a:xfrm>
        </p:spPr>
        <p:txBody>
          <a:bodyPr/>
          <a:lstStyle/>
          <a:p>
            <a:pPr marL="0" indent="0">
              <a:buNone/>
            </a:pPr>
            <a:r>
              <a:rPr lang="en-US" b="1" dirty="0">
                <a:solidFill>
                  <a:schemeClr val="bg1"/>
                </a:solidFill>
              </a:rPr>
              <a:t>To help with the war effort, many factories stopped producing everyday products and changed their factories to produce war supplies such as tanks, planes, and other military vehicles.</a:t>
            </a:r>
          </a:p>
          <a:p>
            <a:pPr marL="0" indent="0">
              <a:buNone/>
            </a:pPr>
            <a:endParaRPr lang="en-US" b="1" dirty="0">
              <a:solidFill>
                <a:schemeClr val="bg1"/>
              </a:solidFill>
            </a:endParaRPr>
          </a:p>
          <a:p>
            <a:pPr marL="0" indent="0">
              <a:buNone/>
            </a:pPr>
            <a:r>
              <a:rPr lang="en-US" b="1" dirty="0">
                <a:solidFill>
                  <a:schemeClr val="bg1"/>
                </a:solidFill>
              </a:rPr>
              <a:t>Factories also changed to product things like parachutes, bombs, and uniforms.</a:t>
            </a:r>
          </a:p>
        </p:txBody>
      </p:sp>
      <p:pic>
        <p:nvPicPr>
          <p:cNvPr id="7170" name="Picture 2" descr="HOW IT WORKS: WW2 Tank Factories - YouTube">
            <a:extLst>
              <a:ext uri="{FF2B5EF4-FFF2-40B4-BE49-F238E27FC236}">
                <a16:creationId xmlns:a16="http://schemas.microsoft.com/office/drawing/2014/main" id="{7B706E03-F1F0-4EF6-908E-360D9B146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924" y="3733336"/>
            <a:ext cx="3789286" cy="284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7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541F-36A5-416C-8566-24DBDC3DFED7}"/>
              </a:ext>
            </a:extLst>
          </p:cNvPr>
          <p:cNvSpPr>
            <a:spLocks noGrp="1"/>
          </p:cNvSpPr>
          <p:nvPr>
            <p:ph type="title"/>
          </p:nvPr>
        </p:nvSpPr>
        <p:spPr>
          <a:xfrm>
            <a:off x="838200" y="161926"/>
            <a:ext cx="10515600" cy="1238250"/>
          </a:xfrm>
        </p:spPr>
        <p:txBody>
          <a:bodyPr>
            <a:normAutofit/>
          </a:bodyPr>
          <a:lstStyle/>
          <a:p>
            <a:pPr algn="ctr"/>
            <a:r>
              <a:rPr lang="en-US" sz="7200" b="1" u="sng" dirty="0">
                <a:solidFill>
                  <a:schemeClr val="bg1"/>
                </a:solidFill>
              </a:rPr>
              <a:t>Women in the Workforce</a:t>
            </a:r>
          </a:p>
        </p:txBody>
      </p:sp>
      <p:sp>
        <p:nvSpPr>
          <p:cNvPr id="3" name="Content Placeholder 2">
            <a:extLst>
              <a:ext uri="{FF2B5EF4-FFF2-40B4-BE49-F238E27FC236}">
                <a16:creationId xmlns:a16="http://schemas.microsoft.com/office/drawing/2014/main" id="{16260C0A-F259-4C6B-9AB2-F3B788B84DB8}"/>
              </a:ext>
            </a:extLst>
          </p:cNvPr>
          <p:cNvSpPr>
            <a:spLocks noGrp="1"/>
          </p:cNvSpPr>
          <p:nvPr>
            <p:ph idx="1"/>
          </p:nvPr>
        </p:nvSpPr>
        <p:spPr>
          <a:xfrm>
            <a:off x="180976" y="1504950"/>
            <a:ext cx="5802574" cy="4672013"/>
          </a:xfrm>
        </p:spPr>
        <p:txBody>
          <a:bodyPr>
            <a:normAutofit/>
          </a:bodyPr>
          <a:lstStyle/>
          <a:p>
            <a:pPr marL="0" indent="0">
              <a:buNone/>
            </a:pPr>
            <a:r>
              <a:rPr lang="en-US" dirty="0"/>
              <a:t>Over 6 million women joined the workforce during WWII, mostly in factories.</a:t>
            </a:r>
          </a:p>
          <a:p>
            <a:pPr marL="0" indent="0">
              <a:buNone/>
            </a:pPr>
            <a:endParaRPr lang="en-US" dirty="0"/>
          </a:p>
          <a:p>
            <a:pPr marL="0" indent="0">
              <a:buNone/>
            </a:pPr>
            <a:r>
              <a:rPr lang="en-US" dirty="0"/>
              <a:t>Since a large amount of men who would normally be working the factory jobs were fighting in the military instead, society became much more accepting of women working in factories, saying that they were doing their duty for their country.</a:t>
            </a:r>
          </a:p>
        </p:txBody>
      </p:sp>
      <p:pic>
        <p:nvPicPr>
          <p:cNvPr id="6152" name="Picture 8" descr="Pin on Well Behaved Women Seldom Make HISTORY!">
            <a:extLst>
              <a:ext uri="{FF2B5EF4-FFF2-40B4-BE49-F238E27FC236}">
                <a16:creationId xmlns:a16="http://schemas.microsoft.com/office/drawing/2014/main" id="{CED058A2-1FCC-4286-BABE-EDCA82EA6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425" y="1439940"/>
            <a:ext cx="2844672" cy="220462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omen's work during World War II">
            <a:extLst>
              <a:ext uri="{FF2B5EF4-FFF2-40B4-BE49-F238E27FC236}">
                <a16:creationId xmlns:a16="http://schemas.microsoft.com/office/drawing/2014/main" id="{71685873-654A-43FB-B4B5-9D5E3A91E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616" y="4065972"/>
            <a:ext cx="3494437" cy="24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0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2136-93B9-40AA-8357-9A472CEE8E43}"/>
              </a:ext>
            </a:extLst>
          </p:cNvPr>
          <p:cNvSpPr>
            <a:spLocks noGrp="1"/>
          </p:cNvSpPr>
          <p:nvPr>
            <p:ph type="title"/>
          </p:nvPr>
        </p:nvSpPr>
        <p:spPr/>
        <p:txBody>
          <a:bodyPr>
            <a:normAutofit/>
          </a:bodyPr>
          <a:lstStyle/>
          <a:p>
            <a:pPr algn="ctr"/>
            <a:r>
              <a:rPr lang="en-US" sz="8800" b="1" u="sng" dirty="0"/>
              <a:t>Rosie The Riveter</a:t>
            </a:r>
          </a:p>
        </p:txBody>
      </p:sp>
      <p:sp>
        <p:nvSpPr>
          <p:cNvPr id="3" name="Content Placeholder 2">
            <a:extLst>
              <a:ext uri="{FF2B5EF4-FFF2-40B4-BE49-F238E27FC236}">
                <a16:creationId xmlns:a16="http://schemas.microsoft.com/office/drawing/2014/main" id="{EF94156B-8C4B-47CD-A672-0C4019DC7C38}"/>
              </a:ext>
            </a:extLst>
          </p:cNvPr>
          <p:cNvSpPr>
            <a:spLocks noGrp="1"/>
          </p:cNvSpPr>
          <p:nvPr>
            <p:ph idx="1"/>
          </p:nvPr>
        </p:nvSpPr>
        <p:spPr>
          <a:xfrm>
            <a:off x="114300" y="1825625"/>
            <a:ext cx="6134100" cy="4351338"/>
          </a:xfrm>
          <a:solidFill>
            <a:srgbClr val="C00000"/>
          </a:solidFill>
        </p:spPr>
        <p:txBody>
          <a:bodyPr>
            <a:normAutofit fontScale="92500"/>
          </a:bodyPr>
          <a:lstStyle/>
          <a:p>
            <a:pPr marL="0" indent="0">
              <a:buNone/>
            </a:pPr>
            <a:r>
              <a:rPr lang="en-US" dirty="0"/>
              <a:t>Because the U.S. needed women to take the place of the many men who left their jobs in factories to join the military, the government started an advertising campaign that was directed at getting women to feel that it was their duty to join the factory workforce.  </a:t>
            </a:r>
          </a:p>
          <a:p>
            <a:pPr marL="0" indent="0">
              <a:buNone/>
            </a:pPr>
            <a:endParaRPr lang="en-US" dirty="0"/>
          </a:p>
          <a:p>
            <a:pPr marL="0" indent="0">
              <a:buNone/>
            </a:pPr>
            <a:r>
              <a:rPr lang="en-US" dirty="0"/>
              <a:t>It made it acceptable to society for women to work outside the home because they were doing it to support their country.</a:t>
            </a:r>
          </a:p>
          <a:p>
            <a:pPr marL="0" indent="0">
              <a:buNone/>
            </a:pPr>
            <a:endParaRPr lang="en-US" dirty="0"/>
          </a:p>
          <a:p>
            <a:pPr marL="0" indent="0">
              <a:buNone/>
            </a:pPr>
            <a:endParaRPr lang="en-US" dirty="0"/>
          </a:p>
        </p:txBody>
      </p:sp>
      <p:pic>
        <p:nvPicPr>
          <p:cNvPr id="1026" name="Picture 2" descr="Rosie Riveter organization seeking other Rosies plans to attend ...">
            <a:extLst>
              <a:ext uri="{FF2B5EF4-FFF2-40B4-BE49-F238E27FC236}">
                <a16:creationId xmlns:a16="http://schemas.microsoft.com/office/drawing/2014/main" id="{35C780A1-8251-4452-90F6-AC1E92555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50" y="3800474"/>
            <a:ext cx="2335083"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sie the Riveter is a bogus icon of female empowerment">
            <a:extLst>
              <a:ext uri="{FF2B5EF4-FFF2-40B4-BE49-F238E27FC236}">
                <a16:creationId xmlns:a16="http://schemas.microsoft.com/office/drawing/2014/main" id="{FA83C9AE-A406-4FB9-B8B8-57AB1BAE3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50" y="1802600"/>
            <a:ext cx="2439016" cy="190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2F3797-4155-44DE-8B56-96A06EDC90CD}"/>
              </a:ext>
            </a:extLst>
          </p:cNvPr>
          <p:cNvSpPr txBox="1"/>
          <p:nvPr/>
        </p:nvSpPr>
        <p:spPr>
          <a:xfrm>
            <a:off x="8996183" y="2848728"/>
            <a:ext cx="2837751" cy="3139321"/>
          </a:xfrm>
          <a:prstGeom prst="rect">
            <a:avLst/>
          </a:prstGeom>
          <a:noFill/>
        </p:spPr>
        <p:txBody>
          <a:bodyPr wrap="square" rtlCol="0">
            <a:spAutoFit/>
          </a:bodyPr>
          <a:lstStyle/>
          <a:p>
            <a:r>
              <a:rPr lang="en-US" dirty="0"/>
              <a:t>Rosie the Riveter was a </a:t>
            </a:r>
          </a:p>
          <a:p>
            <a:r>
              <a:rPr lang="en-US" dirty="0"/>
              <a:t>character that was the</a:t>
            </a:r>
          </a:p>
          <a:p>
            <a:r>
              <a:rPr lang="en-US" dirty="0"/>
              <a:t>focus of the advertisements</a:t>
            </a:r>
          </a:p>
          <a:p>
            <a:r>
              <a:rPr lang="en-US" dirty="0"/>
              <a:t>to get women to work in </a:t>
            </a:r>
          </a:p>
          <a:p>
            <a:r>
              <a:rPr lang="en-US" dirty="0"/>
              <a:t>factories during World War II.</a:t>
            </a:r>
          </a:p>
          <a:p>
            <a:endParaRPr lang="en-US" dirty="0"/>
          </a:p>
          <a:p>
            <a:r>
              <a:rPr lang="en-US" dirty="0"/>
              <a:t>She was based on a women</a:t>
            </a:r>
          </a:p>
          <a:p>
            <a:r>
              <a:rPr lang="en-US" dirty="0"/>
              <a:t>who worked at the Selfridge</a:t>
            </a:r>
          </a:p>
          <a:p>
            <a:r>
              <a:rPr lang="en-US" dirty="0"/>
              <a:t>Air Base in Ypsilanti, MI.</a:t>
            </a:r>
          </a:p>
          <a:p>
            <a:endParaRPr lang="en-US" dirty="0"/>
          </a:p>
        </p:txBody>
      </p:sp>
    </p:spTree>
    <p:extLst>
      <p:ext uri="{BB962C8B-B14F-4D97-AF65-F5344CB8AC3E}">
        <p14:creationId xmlns:p14="http://schemas.microsoft.com/office/powerpoint/2010/main" val="8786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2CC9-F971-413A-86DD-46F5133FA1D8}"/>
              </a:ext>
            </a:extLst>
          </p:cNvPr>
          <p:cNvSpPr>
            <a:spLocks noGrp="1"/>
          </p:cNvSpPr>
          <p:nvPr>
            <p:ph type="title"/>
          </p:nvPr>
        </p:nvSpPr>
        <p:spPr>
          <a:xfrm>
            <a:off x="838200" y="365125"/>
            <a:ext cx="10515600" cy="717951"/>
          </a:xfrm>
        </p:spPr>
        <p:txBody>
          <a:bodyPr>
            <a:normAutofit fontScale="90000"/>
          </a:bodyPr>
          <a:lstStyle/>
          <a:p>
            <a:pPr algn="ctr"/>
            <a:r>
              <a:rPr lang="en-US" sz="4800" b="1" u="sng" dirty="0">
                <a:solidFill>
                  <a:schemeClr val="bg1"/>
                </a:solidFill>
              </a:rPr>
              <a:t>Federal Government Controls Business</a:t>
            </a:r>
          </a:p>
        </p:txBody>
      </p:sp>
      <p:sp>
        <p:nvSpPr>
          <p:cNvPr id="3" name="Content Placeholder 2">
            <a:extLst>
              <a:ext uri="{FF2B5EF4-FFF2-40B4-BE49-F238E27FC236}">
                <a16:creationId xmlns:a16="http://schemas.microsoft.com/office/drawing/2014/main" id="{E0A4F891-7916-44FF-8916-4A872CA2023C}"/>
              </a:ext>
            </a:extLst>
          </p:cNvPr>
          <p:cNvSpPr>
            <a:spLocks noGrp="1"/>
          </p:cNvSpPr>
          <p:nvPr>
            <p:ph idx="1"/>
          </p:nvPr>
        </p:nvSpPr>
        <p:spPr>
          <a:xfrm>
            <a:off x="346229" y="1296140"/>
            <a:ext cx="6871317" cy="5196735"/>
          </a:xfrm>
        </p:spPr>
        <p:txBody>
          <a:bodyPr>
            <a:normAutofit lnSpcReduction="10000"/>
          </a:bodyPr>
          <a:lstStyle/>
          <a:p>
            <a:pPr marL="0" indent="0">
              <a:buNone/>
            </a:pPr>
            <a:r>
              <a:rPr lang="en-US" dirty="0">
                <a:solidFill>
                  <a:schemeClr val="bg1"/>
                </a:solidFill>
              </a:rPr>
              <a:t>Office of Price Administration – a government department created by Congress during WWII to control prices on everyday products that were in low supply.</a:t>
            </a:r>
          </a:p>
          <a:p>
            <a:pPr marL="0" indent="0">
              <a:buNone/>
            </a:pPr>
            <a:endParaRPr lang="en-US" dirty="0">
              <a:solidFill>
                <a:schemeClr val="bg1"/>
              </a:solidFill>
            </a:endParaRPr>
          </a:p>
          <a:p>
            <a:pPr marL="0" indent="0">
              <a:buNone/>
            </a:pPr>
            <a:r>
              <a:rPr lang="en-US" dirty="0">
                <a:solidFill>
                  <a:schemeClr val="bg1"/>
                </a:solidFill>
              </a:rPr>
              <a:t>War Production Board – government department made to coordinate the production of supplies for the military</a:t>
            </a:r>
          </a:p>
          <a:p>
            <a:pPr marL="0" indent="0">
              <a:buNone/>
            </a:pPr>
            <a:endParaRPr lang="en-US" dirty="0">
              <a:solidFill>
                <a:schemeClr val="bg1"/>
              </a:solidFill>
            </a:endParaRPr>
          </a:p>
          <a:p>
            <a:pPr marL="0" indent="0">
              <a:buNone/>
            </a:pPr>
            <a:r>
              <a:rPr lang="en-US" dirty="0">
                <a:solidFill>
                  <a:schemeClr val="bg1"/>
                </a:solidFill>
              </a:rPr>
              <a:t>Rationing -  limiting the amount of a product that the public can buy so that the supply does not run out because many factories were making war supplies instead.</a:t>
            </a:r>
          </a:p>
        </p:txBody>
      </p:sp>
      <p:pic>
        <p:nvPicPr>
          <p:cNvPr id="8194" name="Picture 2" descr="Ration Books, World War II, Original | Object Lessons - Conflict ...">
            <a:extLst>
              <a:ext uri="{FF2B5EF4-FFF2-40B4-BE49-F238E27FC236}">
                <a16:creationId xmlns:a16="http://schemas.microsoft.com/office/drawing/2014/main" id="{9EE0CE77-A84C-4FF3-9C13-6233BFC0B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546" y="2272684"/>
            <a:ext cx="3674621" cy="282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3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567</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Mobilizing for Defense</vt:lpstr>
      <vt:lpstr>Americans Join the War Effort</vt:lpstr>
      <vt:lpstr>Expanding the Military</vt:lpstr>
      <vt:lpstr>Discrimination in the Military</vt:lpstr>
      <vt:lpstr>Production During the War</vt:lpstr>
      <vt:lpstr>Women in the Workforce</vt:lpstr>
      <vt:lpstr>Rosie The Riveter</vt:lpstr>
      <vt:lpstr>Federal Government Controls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Mobilizing for Defense</dc:title>
  <dc:creator>Andrea Surma</dc:creator>
  <cp:lastModifiedBy>Andrea Surma</cp:lastModifiedBy>
  <cp:revision>22</cp:revision>
  <dcterms:created xsi:type="dcterms:W3CDTF">2020-05-03T17:50:11Z</dcterms:created>
  <dcterms:modified xsi:type="dcterms:W3CDTF">2020-05-10T16:54:55Z</dcterms:modified>
</cp:coreProperties>
</file>