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59"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7"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6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094C7-5360-47F2-9F55-19B2F14CB1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C21A38-9E23-4558-80C0-394DFA8342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6B51ED-20DD-45C5-A238-05CB9657EE9E}"/>
              </a:ext>
            </a:extLst>
          </p:cNvPr>
          <p:cNvSpPr>
            <a:spLocks noGrp="1"/>
          </p:cNvSpPr>
          <p:nvPr>
            <p:ph type="dt" sz="half" idx="10"/>
          </p:nvPr>
        </p:nvSpPr>
        <p:spPr/>
        <p:txBody>
          <a:bodyPr/>
          <a:lstStyle/>
          <a:p>
            <a:fld id="{78E87651-757F-4A01-803E-62AF6BF15147}" type="datetimeFigureOut">
              <a:rPr lang="en-US" smtClean="0"/>
              <a:t>6/7/2020</a:t>
            </a:fld>
            <a:endParaRPr lang="en-US"/>
          </a:p>
        </p:txBody>
      </p:sp>
      <p:sp>
        <p:nvSpPr>
          <p:cNvPr id="5" name="Footer Placeholder 4">
            <a:extLst>
              <a:ext uri="{FF2B5EF4-FFF2-40B4-BE49-F238E27FC236}">
                <a16:creationId xmlns:a16="http://schemas.microsoft.com/office/drawing/2014/main" id="{DE9DAD36-8F0E-4D25-996B-640617BE67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5D62A2-E812-486B-A4BA-D1E53A1662E8}"/>
              </a:ext>
            </a:extLst>
          </p:cNvPr>
          <p:cNvSpPr>
            <a:spLocks noGrp="1"/>
          </p:cNvSpPr>
          <p:nvPr>
            <p:ph type="sldNum" sz="quarter" idx="12"/>
          </p:nvPr>
        </p:nvSpPr>
        <p:spPr/>
        <p:txBody>
          <a:bodyPr/>
          <a:lstStyle/>
          <a:p>
            <a:fld id="{859CE96B-B07B-48F5-B348-D511D73C9C1B}" type="slidenum">
              <a:rPr lang="en-US" smtClean="0"/>
              <a:t>‹#›</a:t>
            </a:fld>
            <a:endParaRPr lang="en-US"/>
          </a:p>
        </p:txBody>
      </p:sp>
    </p:spTree>
    <p:extLst>
      <p:ext uri="{BB962C8B-B14F-4D97-AF65-F5344CB8AC3E}">
        <p14:creationId xmlns:p14="http://schemas.microsoft.com/office/powerpoint/2010/main" val="2148636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182A-0882-4E75-A244-CFD490A737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1AAF10-E3FF-42EF-B19D-B563EFBC9E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F838A-63AF-4A49-B598-978A89F290C7}"/>
              </a:ext>
            </a:extLst>
          </p:cNvPr>
          <p:cNvSpPr>
            <a:spLocks noGrp="1"/>
          </p:cNvSpPr>
          <p:nvPr>
            <p:ph type="dt" sz="half" idx="10"/>
          </p:nvPr>
        </p:nvSpPr>
        <p:spPr/>
        <p:txBody>
          <a:bodyPr/>
          <a:lstStyle/>
          <a:p>
            <a:fld id="{78E87651-757F-4A01-803E-62AF6BF15147}" type="datetimeFigureOut">
              <a:rPr lang="en-US" smtClean="0"/>
              <a:t>6/7/2020</a:t>
            </a:fld>
            <a:endParaRPr lang="en-US"/>
          </a:p>
        </p:txBody>
      </p:sp>
      <p:sp>
        <p:nvSpPr>
          <p:cNvPr id="5" name="Footer Placeholder 4">
            <a:extLst>
              <a:ext uri="{FF2B5EF4-FFF2-40B4-BE49-F238E27FC236}">
                <a16:creationId xmlns:a16="http://schemas.microsoft.com/office/drawing/2014/main" id="{EE4C9256-526E-4891-9EAB-956F9EF7E7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2C458C-E601-45AE-A0CE-8816ECA70E71}"/>
              </a:ext>
            </a:extLst>
          </p:cNvPr>
          <p:cNvSpPr>
            <a:spLocks noGrp="1"/>
          </p:cNvSpPr>
          <p:nvPr>
            <p:ph type="sldNum" sz="quarter" idx="12"/>
          </p:nvPr>
        </p:nvSpPr>
        <p:spPr/>
        <p:txBody>
          <a:bodyPr/>
          <a:lstStyle/>
          <a:p>
            <a:fld id="{859CE96B-B07B-48F5-B348-D511D73C9C1B}" type="slidenum">
              <a:rPr lang="en-US" smtClean="0"/>
              <a:t>‹#›</a:t>
            </a:fld>
            <a:endParaRPr lang="en-US"/>
          </a:p>
        </p:txBody>
      </p:sp>
    </p:spTree>
    <p:extLst>
      <p:ext uri="{BB962C8B-B14F-4D97-AF65-F5344CB8AC3E}">
        <p14:creationId xmlns:p14="http://schemas.microsoft.com/office/powerpoint/2010/main" val="2513101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CF1343-CA8A-4B99-96CE-2D7310B57C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45C4BA-29EC-4E2E-887D-AF385BA302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B2CBB-4D2C-4D23-B5F7-C3402F86EC24}"/>
              </a:ext>
            </a:extLst>
          </p:cNvPr>
          <p:cNvSpPr>
            <a:spLocks noGrp="1"/>
          </p:cNvSpPr>
          <p:nvPr>
            <p:ph type="dt" sz="half" idx="10"/>
          </p:nvPr>
        </p:nvSpPr>
        <p:spPr/>
        <p:txBody>
          <a:bodyPr/>
          <a:lstStyle/>
          <a:p>
            <a:fld id="{78E87651-757F-4A01-803E-62AF6BF15147}" type="datetimeFigureOut">
              <a:rPr lang="en-US" smtClean="0"/>
              <a:t>6/7/2020</a:t>
            </a:fld>
            <a:endParaRPr lang="en-US"/>
          </a:p>
        </p:txBody>
      </p:sp>
      <p:sp>
        <p:nvSpPr>
          <p:cNvPr id="5" name="Footer Placeholder 4">
            <a:extLst>
              <a:ext uri="{FF2B5EF4-FFF2-40B4-BE49-F238E27FC236}">
                <a16:creationId xmlns:a16="http://schemas.microsoft.com/office/drawing/2014/main" id="{1D02B2A9-92D6-4BE5-B6FC-137F711541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15492-2639-4839-AFB4-0B925678893C}"/>
              </a:ext>
            </a:extLst>
          </p:cNvPr>
          <p:cNvSpPr>
            <a:spLocks noGrp="1"/>
          </p:cNvSpPr>
          <p:nvPr>
            <p:ph type="sldNum" sz="quarter" idx="12"/>
          </p:nvPr>
        </p:nvSpPr>
        <p:spPr/>
        <p:txBody>
          <a:bodyPr/>
          <a:lstStyle/>
          <a:p>
            <a:fld id="{859CE96B-B07B-48F5-B348-D511D73C9C1B}" type="slidenum">
              <a:rPr lang="en-US" smtClean="0"/>
              <a:t>‹#›</a:t>
            </a:fld>
            <a:endParaRPr lang="en-US"/>
          </a:p>
        </p:txBody>
      </p:sp>
    </p:spTree>
    <p:extLst>
      <p:ext uri="{BB962C8B-B14F-4D97-AF65-F5344CB8AC3E}">
        <p14:creationId xmlns:p14="http://schemas.microsoft.com/office/powerpoint/2010/main" val="3569061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4872A-71F2-4133-8A4E-D0AE0555E6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4A5FEA-BDBA-4A60-9383-835E31600D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502FCE-2DDB-4151-B166-78FB09B3262D}"/>
              </a:ext>
            </a:extLst>
          </p:cNvPr>
          <p:cNvSpPr>
            <a:spLocks noGrp="1"/>
          </p:cNvSpPr>
          <p:nvPr>
            <p:ph type="dt" sz="half" idx="10"/>
          </p:nvPr>
        </p:nvSpPr>
        <p:spPr/>
        <p:txBody>
          <a:bodyPr/>
          <a:lstStyle/>
          <a:p>
            <a:fld id="{78E87651-757F-4A01-803E-62AF6BF15147}" type="datetimeFigureOut">
              <a:rPr lang="en-US" smtClean="0"/>
              <a:t>6/7/2020</a:t>
            </a:fld>
            <a:endParaRPr lang="en-US"/>
          </a:p>
        </p:txBody>
      </p:sp>
      <p:sp>
        <p:nvSpPr>
          <p:cNvPr id="5" name="Footer Placeholder 4">
            <a:extLst>
              <a:ext uri="{FF2B5EF4-FFF2-40B4-BE49-F238E27FC236}">
                <a16:creationId xmlns:a16="http://schemas.microsoft.com/office/drawing/2014/main" id="{9D6D1309-E113-4AC0-A1C5-98FC5FABE1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1E2B5-65EB-4F45-B513-1CF747726C8E}"/>
              </a:ext>
            </a:extLst>
          </p:cNvPr>
          <p:cNvSpPr>
            <a:spLocks noGrp="1"/>
          </p:cNvSpPr>
          <p:nvPr>
            <p:ph type="sldNum" sz="quarter" idx="12"/>
          </p:nvPr>
        </p:nvSpPr>
        <p:spPr/>
        <p:txBody>
          <a:bodyPr/>
          <a:lstStyle/>
          <a:p>
            <a:fld id="{859CE96B-B07B-48F5-B348-D511D73C9C1B}" type="slidenum">
              <a:rPr lang="en-US" smtClean="0"/>
              <a:t>‹#›</a:t>
            </a:fld>
            <a:endParaRPr lang="en-US"/>
          </a:p>
        </p:txBody>
      </p:sp>
    </p:spTree>
    <p:extLst>
      <p:ext uri="{BB962C8B-B14F-4D97-AF65-F5344CB8AC3E}">
        <p14:creationId xmlns:p14="http://schemas.microsoft.com/office/powerpoint/2010/main" val="1017052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FE1AA-5015-461A-BB3D-BB2D93C405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C71D1B-CFE4-40A0-AA5E-892429172D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B2DABD-B4BF-4321-97F2-27D26BC27A0B}"/>
              </a:ext>
            </a:extLst>
          </p:cNvPr>
          <p:cNvSpPr>
            <a:spLocks noGrp="1"/>
          </p:cNvSpPr>
          <p:nvPr>
            <p:ph type="dt" sz="half" idx="10"/>
          </p:nvPr>
        </p:nvSpPr>
        <p:spPr/>
        <p:txBody>
          <a:bodyPr/>
          <a:lstStyle/>
          <a:p>
            <a:fld id="{78E87651-757F-4A01-803E-62AF6BF15147}" type="datetimeFigureOut">
              <a:rPr lang="en-US" smtClean="0"/>
              <a:t>6/7/2020</a:t>
            </a:fld>
            <a:endParaRPr lang="en-US"/>
          </a:p>
        </p:txBody>
      </p:sp>
      <p:sp>
        <p:nvSpPr>
          <p:cNvPr id="5" name="Footer Placeholder 4">
            <a:extLst>
              <a:ext uri="{FF2B5EF4-FFF2-40B4-BE49-F238E27FC236}">
                <a16:creationId xmlns:a16="http://schemas.microsoft.com/office/drawing/2014/main" id="{597AC204-962C-4996-966F-E6206D9AE9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047E7-0FEE-4A02-9ED8-4F4C0AC86A93}"/>
              </a:ext>
            </a:extLst>
          </p:cNvPr>
          <p:cNvSpPr>
            <a:spLocks noGrp="1"/>
          </p:cNvSpPr>
          <p:nvPr>
            <p:ph type="sldNum" sz="quarter" idx="12"/>
          </p:nvPr>
        </p:nvSpPr>
        <p:spPr/>
        <p:txBody>
          <a:bodyPr/>
          <a:lstStyle/>
          <a:p>
            <a:fld id="{859CE96B-B07B-48F5-B348-D511D73C9C1B}" type="slidenum">
              <a:rPr lang="en-US" smtClean="0"/>
              <a:t>‹#›</a:t>
            </a:fld>
            <a:endParaRPr lang="en-US"/>
          </a:p>
        </p:txBody>
      </p:sp>
    </p:spTree>
    <p:extLst>
      <p:ext uri="{BB962C8B-B14F-4D97-AF65-F5344CB8AC3E}">
        <p14:creationId xmlns:p14="http://schemas.microsoft.com/office/powerpoint/2010/main" val="413200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66DB3-E2B1-4C33-A88F-827770CAD5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BA728-2CBA-4062-BA13-075DAC48B3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C2F30C-3733-4B7F-8A9D-84B0002363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2AD4FC-BD72-48AD-9AFD-BBC091D2FC77}"/>
              </a:ext>
            </a:extLst>
          </p:cNvPr>
          <p:cNvSpPr>
            <a:spLocks noGrp="1"/>
          </p:cNvSpPr>
          <p:nvPr>
            <p:ph type="dt" sz="half" idx="10"/>
          </p:nvPr>
        </p:nvSpPr>
        <p:spPr/>
        <p:txBody>
          <a:bodyPr/>
          <a:lstStyle/>
          <a:p>
            <a:fld id="{78E87651-757F-4A01-803E-62AF6BF15147}" type="datetimeFigureOut">
              <a:rPr lang="en-US" smtClean="0"/>
              <a:t>6/7/2020</a:t>
            </a:fld>
            <a:endParaRPr lang="en-US"/>
          </a:p>
        </p:txBody>
      </p:sp>
      <p:sp>
        <p:nvSpPr>
          <p:cNvPr id="6" name="Footer Placeholder 5">
            <a:extLst>
              <a:ext uri="{FF2B5EF4-FFF2-40B4-BE49-F238E27FC236}">
                <a16:creationId xmlns:a16="http://schemas.microsoft.com/office/drawing/2014/main" id="{E8D26D0D-C0C7-4B63-B99C-3E0AEA587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20CEDD-0739-4638-AC2D-146D2BA673A9}"/>
              </a:ext>
            </a:extLst>
          </p:cNvPr>
          <p:cNvSpPr>
            <a:spLocks noGrp="1"/>
          </p:cNvSpPr>
          <p:nvPr>
            <p:ph type="sldNum" sz="quarter" idx="12"/>
          </p:nvPr>
        </p:nvSpPr>
        <p:spPr/>
        <p:txBody>
          <a:bodyPr/>
          <a:lstStyle/>
          <a:p>
            <a:fld id="{859CE96B-B07B-48F5-B348-D511D73C9C1B}" type="slidenum">
              <a:rPr lang="en-US" smtClean="0"/>
              <a:t>‹#›</a:t>
            </a:fld>
            <a:endParaRPr lang="en-US"/>
          </a:p>
        </p:txBody>
      </p:sp>
    </p:spTree>
    <p:extLst>
      <p:ext uri="{BB962C8B-B14F-4D97-AF65-F5344CB8AC3E}">
        <p14:creationId xmlns:p14="http://schemas.microsoft.com/office/powerpoint/2010/main" val="2441340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836B6-DD2E-4193-A585-E6B301771A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890CCA-DB0B-472A-9BB7-BE6C855024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12E189-DF68-49BD-A531-11F8CC9298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0E846C-D693-4438-A26D-C8B2CBF028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CFB5A2-8F39-4C1F-8EFF-EEF8AF9813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0CA98E-FD47-40F3-904C-26957807CF3B}"/>
              </a:ext>
            </a:extLst>
          </p:cNvPr>
          <p:cNvSpPr>
            <a:spLocks noGrp="1"/>
          </p:cNvSpPr>
          <p:nvPr>
            <p:ph type="dt" sz="half" idx="10"/>
          </p:nvPr>
        </p:nvSpPr>
        <p:spPr/>
        <p:txBody>
          <a:bodyPr/>
          <a:lstStyle/>
          <a:p>
            <a:fld id="{78E87651-757F-4A01-803E-62AF6BF15147}" type="datetimeFigureOut">
              <a:rPr lang="en-US" smtClean="0"/>
              <a:t>6/7/2020</a:t>
            </a:fld>
            <a:endParaRPr lang="en-US"/>
          </a:p>
        </p:txBody>
      </p:sp>
      <p:sp>
        <p:nvSpPr>
          <p:cNvPr id="8" name="Footer Placeholder 7">
            <a:extLst>
              <a:ext uri="{FF2B5EF4-FFF2-40B4-BE49-F238E27FC236}">
                <a16:creationId xmlns:a16="http://schemas.microsoft.com/office/drawing/2014/main" id="{0731B528-6263-448D-955F-7B7759B326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E42026-EB02-4AEF-ADCA-750DEF72CAD5}"/>
              </a:ext>
            </a:extLst>
          </p:cNvPr>
          <p:cNvSpPr>
            <a:spLocks noGrp="1"/>
          </p:cNvSpPr>
          <p:nvPr>
            <p:ph type="sldNum" sz="quarter" idx="12"/>
          </p:nvPr>
        </p:nvSpPr>
        <p:spPr/>
        <p:txBody>
          <a:bodyPr/>
          <a:lstStyle/>
          <a:p>
            <a:fld id="{859CE96B-B07B-48F5-B348-D511D73C9C1B}" type="slidenum">
              <a:rPr lang="en-US" smtClean="0"/>
              <a:t>‹#›</a:t>
            </a:fld>
            <a:endParaRPr lang="en-US"/>
          </a:p>
        </p:txBody>
      </p:sp>
    </p:spTree>
    <p:extLst>
      <p:ext uri="{BB962C8B-B14F-4D97-AF65-F5344CB8AC3E}">
        <p14:creationId xmlns:p14="http://schemas.microsoft.com/office/powerpoint/2010/main" val="327166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D0FF-BD7E-4061-A793-1FF02812D5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BEEC67-36E5-4F4F-AEF9-776E522FC288}"/>
              </a:ext>
            </a:extLst>
          </p:cNvPr>
          <p:cNvSpPr>
            <a:spLocks noGrp="1"/>
          </p:cNvSpPr>
          <p:nvPr>
            <p:ph type="dt" sz="half" idx="10"/>
          </p:nvPr>
        </p:nvSpPr>
        <p:spPr/>
        <p:txBody>
          <a:bodyPr/>
          <a:lstStyle/>
          <a:p>
            <a:fld id="{78E87651-757F-4A01-803E-62AF6BF15147}" type="datetimeFigureOut">
              <a:rPr lang="en-US" smtClean="0"/>
              <a:t>6/7/2020</a:t>
            </a:fld>
            <a:endParaRPr lang="en-US"/>
          </a:p>
        </p:txBody>
      </p:sp>
      <p:sp>
        <p:nvSpPr>
          <p:cNvPr id="4" name="Footer Placeholder 3">
            <a:extLst>
              <a:ext uri="{FF2B5EF4-FFF2-40B4-BE49-F238E27FC236}">
                <a16:creationId xmlns:a16="http://schemas.microsoft.com/office/drawing/2014/main" id="{4963C1ED-A2C1-46D2-A377-0BA2F68EE5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95E5D3-AB42-4B66-A549-6394EA8745C3}"/>
              </a:ext>
            </a:extLst>
          </p:cNvPr>
          <p:cNvSpPr>
            <a:spLocks noGrp="1"/>
          </p:cNvSpPr>
          <p:nvPr>
            <p:ph type="sldNum" sz="quarter" idx="12"/>
          </p:nvPr>
        </p:nvSpPr>
        <p:spPr/>
        <p:txBody>
          <a:bodyPr/>
          <a:lstStyle/>
          <a:p>
            <a:fld id="{859CE96B-B07B-48F5-B348-D511D73C9C1B}" type="slidenum">
              <a:rPr lang="en-US" smtClean="0"/>
              <a:t>‹#›</a:t>
            </a:fld>
            <a:endParaRPr lang="en-US"/>
          </a:p>
        </p:txBody>
      </p:sp>
    </p:spTree>
    <p:extLst>
      <p:ext uri="{BB962C8B-B14F-4D97-AF65-F5344CB8AC3E}">
        <p14:creationId xmlns:p14="http://schemas.microsoft.com/office/powerpoint/2010/main" val="54569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6F03C3-60F5-49B1-AC51-C4DBC76CF073}"/>
              </a:ext>
            </a:extLst>
          </p:cNvPr>
          <p:cNvSpPr>
            <a:spLocks noGrp="1"/>
          </p:cNvSpPr>
          <p:nvPr>
            <p:ph type="dt" sz="half" idx="10"/>
          </p:nvPr>
        </p:nvSpPr>
        <p:spPr/>
        <p:txBody>
          <a:bodyPr/>
          <a:lstStyle/>
          <a:p>
            <a:fld id="{78E87651-757F-4A01-803E-62AF6BF15147}" type="datetimeFigureOut">
              <a:rPr lang="en-US" smtClean="0"/>
              <a:t>6/7/2020</a:t>
            </a:fld>
            <a:endParaRPr lang="en-US"/>
          </a:p>
        </p:txBody>
      </p:sp>
      <p:sp>
        <p:nvSpPr>
          <p:cNvPr id="3" name="Footer Placeholder 2">
            <a:extLst>
              <a:ext uri="{FF2B5EF4-FFF2-40B4-BE49-F238E27FC236}">
                <a16:creationId xmlns:a16="http://schemas.microsoft.com/office/drawing/2014/main" id="{2EDB5DFE-6430-4217-852A-5603D8E52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395431-EEC4-46DC-8F6A-08718DA10336}"/>
              </a:ext>
            </a:extLst>
          </p:cNvPr>
          <p:cNvSpPr>
            <a:spLocks noGrp="1"/>
          </p:cNvSpPr>
          <p:nvPr>
            <p:ph type="sldNum" sz="quarter" idx="12"/>
          </p:nvPr>
        </p:nvSpPr>
        <p:spPr/>
        <p:txBody>
          <a:bodyPr/>
          <a:lstStyle/>
          <a:p>
            <a:fld id="{859CE96B-B07B-48F5-B348-D511D73C9C1B}" type="slidenum">
              <a:rPr lang="en-US" smtClean="0"/>
              <a:t>‹#›</a:t>
            </a:fld>
            <a:endParaRPr lang="en-US"/>
          </a:p>
        </p:txBody>
      </p:sp>
    </p:spTree>
    <p:extLst>
      <p:ext uri="{BB962C8B-B14F-4D97-AF65-F5344CB8AC3E}">
        <p14:creationId xmlns:p14="http://schemas.microsoft.com/office/powerpoint/2010/main" val="266321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3F3D-5E12-4444-B81D-8ECC84E000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1BF64B-EF11-4031-BAA9-1D3480F7F6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2A1098-5641-4008-880A-D9985D9656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868B2D-2883-4534-9B56-60196F3E3462}"/>
              </a:ext>
            </a:extLst>
          </p:cNvPr>
          <p:cNvSpPr>
            <a:spLocks noGrp="1"/>
          </p:cNvSpPr>
          <p:nvPr>
            <p:ph type="dt" sz="half" idx="10"/>
          </p:nvPr>
        </p:nvSpPr>
        <p:spPr/>
        <p:txBody>
          <a:bodyPr/>
          <a:lstStyle/>
          <a:p>
            <a:fld id="{78E87651-757F-4A01-803E-62AF6BF15147}" type="datetimeFigureOut">
              <a:rPr lang="en-US" smtClean="0"/>
              <a:t>6/7/2020</a:t>
            </a:fld>
            <a:endParaRPr lang="en-US"/>
          </a:p>
        </p:txBody>
      </p:sp>
      <p:sp>
        <p:nvSpPr>
          <p:cNvPr id="6" name="Footer Placeholder 5">
            <a:extLst>
              <a:ext uri="{FF2B5EF4-FFF2-40B4-BE49-F238E27FC236}">
                <a16:creationId xmlns:a16="http://schemas.microsoft.com/office/drawing/2014/main" id="{EF64DD3F-AA07-4527-8FBA-BC9826B73F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FC1157-907B-4665-B2E0-E4EB99A71688}"/>
              </a:ext>
            </a:extLst>
          </p:cNvPr>
          <p:cNvSpPr>
            <a:spLocks noGrp="1"/>
          </p:cNvSpPr>
          <p:nvPr>
            <p:ph type="sldNum" sz="quarter" idx="12"/>
          </p:nvPr>
        </p:nvSpPr>
        <p:spPr/>
        <p:txBody>
          <a:bodyPr/>
          <a:lstStyle/>
          <a:p>
            <a:fld id="{859CE96B-B07B-48F5-B348-D511D73C9C1B}" type="slidenum">
              <a:rPr lang="en-US" smtClean="0"/>
              <a:t>‹#›</a:t>
            </a:fld>
            <a:endParaRPr lang="en-US"/>
          </a:p>
        </p:txBody>
      </p:sp>
    </p:spTree>
    <p:extLst>
      <p:ext uri="{BB962C8B-B14F-4D97-AF65-F5344CB8AC3E}">
        <p14:creationId xmlns:p14="http://schemas.microsoft.com/office/powerpoint/2010/main" val="1102528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B4F90-1FBB-46CD-903E-71668AD8D4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2C8A10-3B7B-405B-950C-4D7FE2982A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6808CE-DEA5-4666-A0E7-996C70081C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50D34D-ACD0-47D7-8848-7EA1EE3F2422}"/>
              </a:ext>
            </a:extLst>
          </p:cNvPr>
          <p:cNvSpPr>
            <a:spLocks noGrp="1"/>
          </p:cNvSpPr>
          <p:nvPr>
            <p:ph type="dt" sz="half" idx="10"/>
          </p:nvPr>
        </p:nvSpPr>
        <p:spPr/>
        <p:txBody>
          <a:bodyPr/>
          <a:lstStyle/>
          <a:p>
            <a:fld id="{78E87651-757F-4A01-803E-62AF6BF15147}" type="datetimeFigureOut">
              <a:rPr lang="en-US" smtClean="0"/>
              <a:t>6/7/2020</a:t>
            </a:fld>
            <a:endParaRPr lang="en-US"/>
          </a:p>
        </p:txBody>
      </p:sp>
      <p:sp>
        <p:nvSpPr>
          <p:cNvPr id="6" name="Footer Placeholder 5">
            <a:extLst>
              <a:ext uri="{FF2B5EF4-FFF2-40B4-BE49-F238E27FC236}">
                <a16:creationId xmlns:a16="http://schemas.microsoft.com/office/drawing/2014/main" id="{CAA36976-96DF-4B3A-B3B8-5D66B286E9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50ED3F-1676-46ED-A0E3-649155FCD52E}"/>
              </a:ext>
            </a:extLst>
          </p:cNvPr>
          <p:cNvSpPr>
            <a:spLocks noGrp="1"/>
          </p:cNvSpPr>
          <p:nvPr>
            <p:ph type="sldNum" sz="quarter" idx="12"/>
          </p:nvPr>
        </p:nvSpPr>
        <p:spPr/>
        <p:txBody>
          <a:bodyPr/>
          <a:lstStyle/>
          <a:p>
            <a:fld id="{859CE96B-B07B-48F5-B348-D511D73C9C1B}" type="slidenum">
              <a:rPr lang="en-US" smtClean="0"/>
              <a:t>‹#›</a:t>
            </a:fld>
            <a:endParaRPr lang="en-US"/>
          </a:p>
        </p:txBody>
      </p:sp>
    </p:spTree>
    <p:extLst>
      <p:ext uri="{BB962C8B-B14F-4D97-AF65-F5344CB8AC3E}">
        <p14:creationId xmlns:p14="http://schemas.microsoft.com/office/powerpoint/2010/main" val="381561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9433C9-B363-4C84-9A9F-5759821235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D7BAB5-B567-4FBB-85AA-988CE5CCE8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43AEF0-9186-4024-9C4C-9C5A6847DA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87651-757F-4A01-803E-62AF6BF15147}" type="datetimeFigureOut">
              <a:rPr lang="en-US" smtClean="0"/>
              <a:t>6/7/2020</a:t>
            </a:fld>
            <a:endParaRPr lang="en-US"/>
          </a:p>
        </p:txBody>
      </p:sp>
      <p:sp>
        <p:nvSpPr>
          <p:cNvPr id="5" name="Footer Placeholder 4">
            <a:extLst>
              <a:ext uri="{FF2B5EF4-FFF2-40B4-BE49-F238E27FC236}">
                <a16:creationId xmlns:a16="http://schemas.microsoft.com/office/drawing/2014/main" id="{D80942B2-DCFF-4475-95A3-8B239DB303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661650-822D-468D-824C-1D4787CE66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CE96B-B07B-48F5-B348-D511D73C9C1B}" type="slidenum">
              <a:rPr lang="en-US" smtClean="0"/>
              <a:t>‹#›</a:t>
            </a:fld>
            <a:endParaRPr lang="en-US"/>
          </a:p>
        </p:txBody>
      </p:sp>
    </p:spTree>
    <p:extLst>
      <p:ext uri="{BB962C8B-B14F-4D97-AF65-F5344CB8AC3E}">
        <p14:creationId xmlns:p14="http://schemas.microsoft.com/office/powerpoint/2010/main" val="1171141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jfk50.blogspot.com/2011/11/jfk50-celebrates-1st-anniversary.html"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l="-8000" r="-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2A618-7C8A-4332-885D-9769B4B39335}"/>
              </a:ext>
            </a:extLst>
          </p:cNvPr>
          <p:cNvSpPr>
            <a:spLocks noGrp="1"/>
          </p:cNvSpPr>
          <p:nvPr>
            <p:ph type="ctrTitle"/>
          </p:nvPr>
        </p:nvSpPr>
        <p:spPr>
          <a:xfrm>
            <a:off x="180975" y="1122363"/>
            <a:ext cx="6296025" cy="2387600"/>
          </a:xfrm>
          <a:solidFill>
            <a:schemeClr val="bg1"/>
          </a:solidFill>
        </p:spPr>
        <p:txBody>
          <a:bodyPr>
            <a:noAutofit/>
          </a:bodyPr>
          <a:lstStyle/>
          <a:p>
            <a:r>
              <a:rPr lang="en-US" sz="8800" b="1" dirty="0"/>
              <a:t>Kennedy and the Cold War</a:t>
            </a:r>
          </a:p>
        </p:txBody>
      </p:sp>
      <p:sp>
        <p:nvSpPr>
          <p:cNvPr id="3" name="Subtitle 2">
            <a:extLst>
              <a:ext uri="{FF2B5EF4-FFF2-40B4-BE49-F238E27FC236}">
                <a16:creationId xmlns:a16="http://schemas.microsoft.com/office/drawing/2014/main" id="{4A23AC22-64A0-45BE-9C7A-86CCD7943CAC}"/>
              </a:ext>
            </a:extLst>
          </p:cNvPr>
          <p:cNvSpPr>
            <a:spLocks noGrp="1"/>
          </p:cNvSpPr>
          <p:nvPr>
            <p:ph type="subTitle" idx="1"/>
          </p:nvPr>
        </p:nvSpPr>
        <p:spPr>
          <a:xfrm>
            <a:off x="180975" y="3602038"/>
            <a:ext cx="6296025" cy="854552"/>
          </a:xfrm>
          <a:solidFill>
            <a:schemeClr val="bg1"/>
          </a:solidFill>
        </p:spPr>
        <p:txBody>
          <a:bodyPr>
            <a:normAutofit/>
          </a:bodyPr>
          <a:lstStyle/>
          <a:p>
            <a:r>
              <a:rPr lang="en-US" sz="5400" b="1" dirty="0"/>
              <a:t>Chapter 28 Section 1</a:t>
            </a:r>
          </a:p>
        </p:txBody>
      </p:sp>
    </p:spTree>
    <p:extLst>
      <p:ext uri="{BB962C8B-B14F-4D97-AF65-F5344CB8AC3E}">
        <p14:creationId xmlns:p14="http://schemas.microsoft.com/office/powerpoint/2010/main" val="2775159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B3879-1FD8-4844-9F88-E3620CC929D9}"/>
              </a:ext>
            </a:extLst>
          </p:cNvPr>
          <p:cNvSpPr>
            <a:spLocks noGrp="1"/>
          </p:cNvSpPr>
          <p:nvPr>
            <p:ph type="title"/>
          </p:nvPr>
        </p:nvSpPr>
        <p:spPr>
          <a:xfrm>
            <a:off x="261891" y="181992"/>
            <a:ext cx="11211757" cy="824483"/>
          </a:xfrm>
        </p:spPr>
        <p:txBody>
          <a:bodyPr/>
          <a:lstStyle/>
          <a:p>
            <a:r>
              <a:rPr lang="en-US" b="1" u="sng" dirty="0"/>
              <a:t>Crises Over Cuba</a:t>
            </a:r>
          </a:p>
        </p:txBody>
      </p:sp>
      <p:sp>
        <p:nvSpPr>
          <p:cNvPr id="3" name="Content Placeholder 2">
            <a:extLst>
              <a:ext uri="{FF2B5EF4-FFF2-40B4-BE49-F238E27FC236}">
                <a16:creationId xmlns:a16="http://schemas.microsoft.com/office/drawing/2014/main" id="{F0781648-2869-4710-9381-743E414705D1}"/>
              </a:ext>
            </a:extLst>
          </p:cNvPr>
          <p:cNvSpPr>
            <a:spLocks noGrp="1"/>
          </p:cNvSpPr>
          <p:nvPr>
            <p:ph idx="1"/>
          </p:nvPr>
        </p:nvSpPr>
        <p:spPr>
          <a:xfrm>
            <a:off x="221942" y="1331650"/>
            <a:ext cx="7714695" cy="5344358"/>
          </a:xfrm>
        </p:spPr>
        <p:txBody>
          <a:bodyPr>
            <a:normAutofit fontScale="92500" lnSpcReduction="10000"/>
          </a:bodyPr>
          <a:lstStyle/>
          <a:p>
            <a:pPr marL="0" indent="0">
              <a:buNone/>
            </a:pPr>
            <a:r>
              <a:rPr lang="en-US" dirty="0"/>
              <a:t>Cuba is an island country that is just 90 miles off the southern coast of Florida. </a:t>
            </a:r>
          </a:p>
          <a:p>
            <a:pPr marL="0" indent="0">
              <a:buNone/>
            </a:pPr>
            <a:endParaRPr lang="en-US" dirty="0"/>
          </a:p>
          <a:p>
            <a:pPr marL="0" indent="0">
              <a:buNone/>
            </a:pPr>
            <a:r>
              <a:rPr lang="en-US" dirty="0"/>
              <a:t>Fidel Castro gained power of Cuba in 1959 by fighting a revolution against dictator Fulgencio Batista and promising the people a democratic society.  He promise to get rid of poverty, inequality, and dictatorship in Cuba.  </a:t>
            </a:r>
          </a:p>
          <a:p>
            <a:pPr marL="0" indent="0">
              <a:buNone/>
            </a:pPr>
            <a:endParaRPr lang="en-US" dirty="0"/>
          </a:p>
          <a:p>
            <a:pPr marL="0" indent="0">
              <a:buNone/>
            </a:pPr>
            <a:r>
              <a:rPr lang="en-US" dirty="0"/>
              <a:t>Just before Kennedy became president, Fidel Castro declared himself the leader of Cuba after a revolution in Cuba.  He claimed to be Communist and created a accepted help from the Soviet Union, creating another communist partnership.</a:t>
            </a:r>
          </a:p>
          <a:p>
            <a:pPr marL="0" indent="0">
              <a:buNone/>
            </a:pPr>
            <a:endParaRPr lang="en-US" dirty="0"/>
          </a:p>
        </p:txBody>
      </p:sp>
      <p:pic>
        <p:nvPicPr>
          <p:cNvPr id="1026" name="Picture 2" descr="Cuba | History - Geography | Britannica">
            <a:extLst>
              <a:ext uri="{FF2B5EF4-FFF2-40B4-BE49-F238E27FC236}">
                <a16:creationId xmlns:a16="http://schemas.microsoft.com/office/drawing/2014/main" id="{C02B9640-9902-43E2-8C07-3F83F5F818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0184" y="435006"/>
            <a:ext cx="2728857" cy="26144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del Castro Ruz › Cuba › Granma - Official voice of the PCC">
            <a:extLst>
              <a:ext uri="{FF2B5EF4-FFF2-40B4-BE49-F238E27FC236}">
                <a16:creationId xmlns:a16="http://schemas.microsoft.com/office/drawing/2014/main" id="{DEF85437-C5C5-4482-8BD5-4B33FFE4C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5691" y="3302494"/>
            <a:ext cx="2270284" cy="329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965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640D7-E7D5-4FDE-9CC4-E8FE6C428B91}"/>
              </a:ext>
            </a:extLst>
          </p:cNvPr>
          <p:cNvSpPr>
            <a:spLocks noGrp="1"/>
          </p:cNvSpPr>
          <p:nvPr>
            <p:ph type="title"/>
          </p:nvPr>
        </p:nvSpPr>
        <p:spPr>
          <a:xfrm>
            <a:off x="838200" y="365126"/>
            <a:ext cx="10515600" cy="8255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2DD7A258-8E30-480C-9680-C8D3A51B7964}"/>
              </a:ext>
            </a:extLst>
          </p:cNvPr>
          <p:cNvSpPr>
            <a:spLocks noGrp="1"/>
          </p:cNvSpPr>
          <p:nvPr>
            <p:ph idx="1"/>
          </p:nvPr>
        </p:nvSpPr>
        <p:spPr>
          <a:xfrm>
            <a:off x="257175" y="647700"/>
            <a:ext cx="11096625" cy="55292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a:bodyPr>
          <a:lstStyle/>
          <a:p>
            <a:pPr marL="0" indent="0">
              <a:buNone/>
            </a:pPr>
            <a:r>
              <a:rPr lang="en-US" dirty="0"/>
              <a:t>When Castro took control of three American and British oil refineries in Cuba, relations between the U.S. and Cuba started to get worse.</a:t>
            </a:r>
          </a:p>
          <a:p>
            <a:pPr marL="0" indent="0">
              <a:buNone/>
            </a:pPr>
            <a:endParaRPr lang="en-US" dirty="0"/>
          </a:p>
          <a:p>
            <a:pPr marL="0" indent="0">
              <a:buNone/>
            </a:pPr>
            <a:r>
              <a:rPr lang="en-US" dirty="0"/>
              <a:t>Castro took commercial farms, farms that were privately owned by companies, and turned them into communes that were owned by the Cuban government and would be worked  by peasants that had been without land.</a:t>
            </a:r>
          </a:p>
          <a:p>
            <a:pPr marL="0" indent="0">
              <a:buNone/>
            </a:pPr>
            <a:endParaRPr lang="en-US" dirty="0"/>
          </a:p>
          <a:p>
            <a:pPr marL="0" indent="0">
              <a:buNone/>
            </a:pPr>
            <a:r>
              <a:rPr lang="en-US" dirty="0"/>
              <a:t>American sugar companies, which controlled about 75% of the farmland in Cuba, asked the U.S. government for help.  </a:t>
            </a:r>
          </a:p>
          <a:p>
            <a:pPr marL="0" indent="0">
              <a:buNone/>
            </a:pPr>
            <a:endParaRPr lang="en-US" dirty="0"/>
          </a:p>
          <a:p>
            <a:pPr marL="0" indent="0">
              <a:buNone/>
            </a:pPr>
            <a:r>
              <a:rPr lang="en-US" dirty="0"/>
              <a:t>The U.S. Congress put up trade barriers against Cuban sugar.  That means that the Cuban government could not sell the sugar they grew in the U.S. as a way of getting back at Cuba for taking land owned by the U.S. companies.</a:t>
            </a:r>
          </a:p>
        </p:txBody>
      </p:sp>
    </p:spTree>
    <p:extLst>
      <p:ext uri="{BB962C8B-B14F-4D97-AF65-F5344CB8AC3E}">
        <p14:creationId xmlns:p14="http://schemas.microsoft.com/office/powerpoint/2010/main" val="1293814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23C1F-E3AD-45CF-90F7-A2AF4588BA32}"/>
              </a:ext>
            </a:extLst>
          </p:cNvPr>
          <p:cNvSpPr>
            <a:spLocks noGrp="1"/>
          </p:cNvSpPr>
          <p:nvPr>
            <p:ph type="title"/>
          </p:nvPr>
        </p:nvSpPr>
        <p:spPr>
          <a:xfrm>
            <a:off x="838200" y="365125"/>
            <a:ext cx="10515600" cy="930275"/>
          </a:xfrm>
        </p:spPr>
        <p:txBody>
          <a:bodyPr>
            <a:normAutofit/>
          </a:bodyPr>
          <a:lstStyle/>
          <a:p>
            <a:r>
              <a:rPr lang="en-US" sz="5400" b="1" u="sng" dirty="0"/>
              <a:t>Bay of Pigs Invasion</a:t>
            </a:r>
          </a:p>
        </p:txBody>
      </p:sp>
      <p:sp>
        <p:nvSpPr>
          <p:cNvPr id="3" name="Content Placeholder 2">
            <a:extLst>
              <a:ext uri="{FF2B5EF4-FFF2-40B4-BE49-F238E27FC236}">
                <a16:creationId xmlns:a16="http://schemas.microsoft.com/office/drawing/2014/main" id="{06BAC230-36D0-4B23-BA7B-F19B31647FBC}"/>
              </a:ext>
            </a:extLst>
          </p:cNvPr>
          <p:cNvSpPr>
            <a:spLocks noGrp="1"/>
          </p:cNvSpPr>
          <p:nvPr>
            <p:ph idx="1"/>
          </p:nvPr>
        </p:nvSpPr>
        <p:spPr>
          <a:xfrm>
            <a:off x="142876" y="1409700"/>
            <a:ext cx="8553450" cy="5153025"/>
          </a:xfrm>
        </p:spPr>
        <p:txBody>
          <a:bodyPr>
            <a:normAutofit fontScale="92500" lnSpcReduction="10000"/>
          </a:bodyPr>
          <a:lstStyle/>
          <a:p>
            <a:pPr marL="0" indent="0">
              <a:buNone/>
            </a:pPr>
            <a:r>
              <a:rPr lang="en-US" dirty="0"/>
              <a:t>In 1960, President Eisenhower had given the CIA (Central Intelligence Agency) permission to secretly train exiles from Cuba to invade Cuba.</a:t>
            </a:r>
          </a:p>
          <a:p>
            <a:pPr marL="0" indent="0">
              <a:buNone/>
            </a:pPr>
            <a:endParaRPr lang="en-US" dirty="0"/>
          </a:p>
          <a:p>
            <a:pPr marL="0" indent="0">
              <a:buNone/>
            </a:pPr>
            <a:r>
              <a:rPr lang="en-US" dirty="0"/>
              <a:t>The CIA and the exiles hoped it would start an uprising in Cuba that would lead to the overthrow of Castro.</a:t>
            </a:r>
          </a:p>
          <a:p>
            <a:pPr marL="0" indent="0">
              <a:buNone/>
            </a:pPr>
            <a:endParaRPr lang="en-US" dirty="0"/>
          </a:p>
          <a:p>
            <a:pPr marL="0" indent="0">
              <a:buNone/>
            </a:pPr>
            <a:r>
              <a:rPr lang="en-US" dirty="0"/>
              <a:t>President Kennedy learned of the plan 9 days after he was elected the new president.  </a:t>
            </a:r>
          </a:p>
          <a:p>
            <a:pPr marL="0" indent="0">
              <a:buNone/>
            </a:pPr>
            <a:endParaRPr lang="en-US" dirty="0"/>
          </a:p>
          <a:p>
            <a:pPr marL="0" indent="0">
              <a:buNone/>
            </a:pPr>
            <a:r>
              <a:rPr lang="en-US" dirty="0"/>
              <a:t>On April 17, 1961, about 1,500 Cuban exiles that were supported by the U.S. military landed on Cuba’s southern coast in an area known as the Bay of Pigs.</a:t>
            </a:r>
          </a:p>
        </p:txBody>
      </p:sp>
      <p:pic>
        <p:nvPicPr>
          <p:cNvPr id="2050" name="Picture 2" descr="5 Things You Might Not Know About the Bay of Pigs Invasion - HISTORY">
            <a:extLst>
              <a:ext uri="{FF2B5EF4-FFF2-40B4-BE49-F238E27FC236}">
                <a16:creationId xmlns:a16="http://schemas.microsoft.com/office/drawing/2014/main" id="{6B03142A-48C2-4030-878A-E9FCA13E1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2240" y="247650"/>
            <a:ext cx="3424010" cy="256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465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253FF-B02D-4217-A55E-431CA08791EA}"/>
              </a:ext>
            </a:extLst>
          </p:cNvPr>
          <p:cNvSpPr>
            <a:spLocks noGrp="1"/>
          </p:cNvSpPr>
          <p:nvPr>
            <p:ph type="title"/>
          </p:nvPr>
        </p:nvSpPr>
        <p:spPr>
          <a:xfrm>
            <a:off x="838200" y="365125"/>
            <a:ext cx="10515600" cy="7302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085F41A-6724-41E4-968F-635E8FAEAFE9}"/>
              </a:ext>
            </a:extLst>
          </p:cNvPr>
          <p:cNvSpPr>
            <a:spLocks noGrp="1"/>
          </p:cNvSpPr>
          <p:nvPr>
            <p:ph idx="1"/>
          </p:nvPr>
        </p:nvSpPr>
        <p:spPr>
          <a:xfrm>
            <a:off x="171450" y="590550"/>
            <a:ext cx="10725150" cy="6086475"/>
          </a:xfrm>
        </p:spPr>
        <p:txBody>
          <a:bodyPr>
            <a:normAutofit/>
          </a:bodyPr>
          <a:lstStyle/>
          <a:p>
            <a:pPr marL="0" indent="0">
              <a:buNone/>
            </a:pPr>
            <a:r>
              <a:rPr lang="en-US" sz="3200" dirty="0"/>
              <a:t>The Bay of Pigs invasion was a total failure.</a:t>
            </a:r>
          </a:p>
          <a:p>
            <a:pPr marL="0" indent="0">
              <a:buNone/>
            </a:pPr>
            <a:endParaRPr lang="en-US" sz="2600" dirty="0"/>
          </a:p>
          <a:p>
            <a:pPr marL="0" indent="0">
              <a:buNone/>
            </a:pPr>
            <a:r>
              <a:rPr lang="en-US" sz="2600" dirty="0"/>
              <a:t>	-The air strike failed to take out the Cuban air force, but the CIA 	reported it had succeeded, which was wrong.</a:t>
            </a:r>
          </a:p>
          <a:p>
            <a:pPr marL="0" indent="0">
              <a:buNone/>
            </a:pPr>
            <a:endParaRPr lang="en-US" sz="2600" dirty="0"/>
          </a:p>
          <a:p>
            <a:pPr marL="0" indent="0">
              <a:buNone/>
            </a:pPr>
            <a:r>
              <a:rPr lang="en-US" sz="2600" dirty="0"/>
              <a:t>	-A small advance group that was sent to distract Castro’s soldiers 	never made it to shore.</a:t>
            </a:r>
          </a:p>
          <a:p>
            <a:pPr marL="0" indent="0">
              <a:buNone/>
            </a:pPr>
            <a:endParaRPr lang="en-US" sz="2600" dirty="0"/>
          </a:p>
          <a:p>
            <a:pPr marL="0" indent="0">
              <a:buNone/>
            </a:pPr>
            <a:r>
              <a:rPr lang="en-US" sz="2600" dirty="0"/>
              <a:t>	-When the main group of exiles reached land, it had no 	Americans air support and faced 25,000 Cuban soldiers that had 	tanks and jets that had been supplied by the Soviet Union.</a:t>
            </a:r>
          </a:p>
          <a:p>
            <a:pPr marL="0" indent="0">
              <a:buNone/>
            </a:pPr>
            <a:endParaRPr lang="en-US" sz="3200" dirty="0"/>
          </a:p>
        </p:txBody>
      </p:sp>
    </p:spTree>
    <p:extLst>
      <p:ext uri="{BB962C8B-B14F-4D97-AF65-F5344CB8AC3E}">
        <p14:creationId xmlns:p14="http://schemas.microsoft.com/office/powerpoint/2010/main" val="1961084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57C9-35A3-42D5-AE62-CB0A64F63B38}"/>
              </a:ext>
            </a:extLst>
          </p:cNvPr>
          <p:cNvSpPr>
            <a:spLocks noGrp="1"/>
          </p:cNvSpPr>
          <p:nvPr>
            <p:ph type="title"/>
          </p:nvPr>
        </p:nvSpPr>
        <p:spPr>
          <a:xfrm>
            <a:off x="838200" y="365126"/>
            <a:ext cx="10515600" cy="31591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763AF8EE-7ED3-4AF0-BC69-231B7D1E63E9}"/>
              </a:ext>
            </a:extLst>
          </p:cNvPr>
          <p:cNvSpPr>
            <a:spLocks noGrp="1"/>
          </p:cNvSpPr>
          <p:nvPr>
            <p:ph idx="1"/>
          </p:nvPr>
        </p:nvSpPr>
        <p:spPr>
          <a:xfrm>
            <a:off x="342900" y="1019175"/>
            <a:ext cx="9963150" cy="5157788"/>
          </a:xfrm>
        </p:spPr>
        <p:txBody>
          <a:bodyPr/>
          <a:lstStyle/>
          <a:p>
            <a:pPr marL="0" indent="0">
              <a:buNone/>
            </a:pPr>
            <a:r>
              <a:rPr lang="en-US" dirty="0"/>
              <a:t>Many of the invading exiles were killed, the others sent to prison in Cuba.</a:t>
            </a:r>
          </a:p>
          <a:p>
            <a:pPr marL="0" indent="0">
              <a:buNone/>
            </a:pPr>
            <a:endParaRPr lang="en-US" dirty="0"/>
          </a:p>
          <a:p>
            <a:pPr marL="0" indent="0">
              <a:buNone/>
            </a:pPr>
            <a:r>
              <a:rPr lang="en-US" dirty="0"/>
              <a:t>The defeat at the Bay of Pigs was an embarrassment for President Kennedy.</a:t>
            </a:r>
          </a:p>
          <a:p>
            <a:pPr marL="0" indent="0">
              <a:buNone/>
            </a:pPr>
            <a:endParaRPr lang="en-US" dirty="0"/>
          </a:p>
          <a:p>
            <a:pPr marL="0" indent="0">
              <a:buNone/>
            </a:pPr>
            <a:r>
              <a:rPr lang="en-US" dirty="0"/>
              <a:t>Kennedy negotiated with Castro for the release of the surviving invaders, and paid $53 million in food and medical supplies to Cuba to get them released.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3184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2685-15E0-4F27-BAC5-DEA0BA54F0FD}"/>
              </a:ext>
            </a:extLst>
          </p:cNvPr>
          <p:cNvSpPr>
            <a:spLocks noGrp="1"/>
          </p:cNvSpPr>
          <p:nvPr>
            <p:ph type="title"/>
          </p:nvPr>
        </p:nvSpPr>
        <p:spPr>
          <a:xfrm>
            <a:off x="276225" y="365126"/>
            <a:ext cx="11077575" cy="1035050"/>
          </a:xfrm>
        </p:spPr>
        <p:txBody>
          <a:bodyPr>
            <a:normAutofit/>
          </a:bodyPr>
          <a:lstStyle/>
          <a:p>
            <a:r>
              <a:rPr lang="en-US" sz="6000" b="1" u="sng" dirty="0"/>
              <a:t>The Cuban Missile Crisis</a:t>
            </a:r>
          </a:p>
        </p:txBody>
      </p:sp>
      <p:sp>
        <p:nvSpPr>
          <p:cNvPr id="3" name="Content Placeholder 2">
            <a:extLst>
              <a:ext uri="{FF2B5EF4-FFF2-40B4-BE49-F238E27FC236}">
                <a16:creationId xmlns:a16="http://schemas.microsoft.com/office/drawing/2014/main" id="{5D8A77C8-5557-4367-8BC1-19EBB51697F1}"/>
              </a:ext>
            </a:extLst>
          </p:cNvPr>
          <p:cNvSpPr>
            <a:spLocks noGrp="1"/>
          </p:cNvSpPr>
          <p:nvPr>
            <p:ph idx="1"/>
          </p:nvPr>
        </p:nvSpPr>
        <p:spPr>
          <a:xfrm>
            <a:off x="133350" y="1400176"/>
            <a:ext cx="7677150" cy="5314949"/>
          </a:xfrm>
        </p:spPr>
        <p:txBody>
          <a:bodyPr>
            <a:normAutofit/>
          </a:bodyPr>
          <a:lstStyle/>
          <a:p>
            <a:pPr marL="0" indent="0">
              <a:buNone/>
            </a:pPr>
            <a:r>
              <a:rPr lang="en-US" dirty="0"/>
              <a:t>Soviet Premier, Nikita Khrushchev, promised to defend Cuba with Soviet weapons.</a:t>
            </a:r>
          </a:p>
          <a:p>
            <a:pPr marL="0" indent="0">
              <a:buNone/>
            </a:pPr>
            <a:endParaRPr lang="en-US" dirty="0"/>
          </a:p>
          <a:p>
            <a:pPr marL="0" indent="0">
              <a:buNone/>
            </a:pPr>
            <a:r>
              <a:rPr lang="en-US" dirty="0"/>
              <a:t>During the summer of 1962, the Soviet Union was giving Cuba many military weapons, including nuclear weapons.</a:t>
            </a:r>
          </a:p>
          <a:p>
            <a:pPr marL="0" indent="0">
              <a:buNone/>
            </a:pPr>
            <a:endParaRPr lang="en-US" dirty="0"/>
          </a:p>
          <a:p>
            <a:pPr marL="0" indent="0">
              <a:buNone/>
            </a:pPr>
            <a:r>
              <a:rPr lang="en-US" dirty="0"/>
              <a:t>President Kennedy responded by warning Cuba that the United States would not just allow the Soviet Union to put offensive nuclear weapons in Cuba.</a:t>
            </a:r>
          </a:p>
        </p:txBody>
      </p:sp>
    </p:spTree>
    <p:extLst>
      <p:ext uri="{BB962C8B-B14F-4D97-AF65-F5344CB8AC3E}">
        <p14:creationId xmlns:p14="http://schemas.microsoft.com/office/powerpoint/2010/main" val="3091453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A878E-546F-493D-BAA7-DCB812D99214}"/>
              </a:ext>
            </a:extLst>
          </p:cNvPr>
          <p:cNvSpPr>
            <a:spLocks noGrp="1"/>
          </p:cNvSpPr>
          <p:nvPr>
            <p:ph type="title"/>
          </p:nvPr>
        </p:nvSpPr>
        <p:spPr>
          <a:xfrm>
            <a:off x="838200" y="365125"/>
            <a:ext cx="10515600" cy="13017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6208F6E5-6015-4000-9C15-C2E38CA34E37}"/>
              </a:ext>
            </a:extLst>
          </p:cNvPr>
          <p:cNvSpPr>
            <a:spLocks noGrp="1"/>
          </p:cNvSpPr>
          <p:nvPr>
            <p:ph idx="1"/>
          </p:nvPr>
        </p:nvSpPr>
        <p:spPr>
          <a:xfrm>
            <a:off x="95250" y="647700"/>
            <a:ext cx="7648575" cy="6076950"/>
          </a:xfrm>
        </p:spPr>
        <p:txBody>
          <a:bodyPr>
            <a:normAutofit fontScale="92500"/>
          </a:bodyPr>
          <a:lstStyle/>
          <a:p>
            <a:pPr marL="0" indent="0">
              <a:buNone/>
            </a:pPr>
            <a:endParaRPr lang="en-US" dirty="0"/>
          </a:p>
          <a:p>
            <a:pPr marL="0" indent="0">
              <a:buNone/>
            </a:pPr>
            <a:r>
              <a:rPr lang="en-US" dirty="0"/>
              <a:t>On October 14, photographs taken by U.S. planes flying over Cuba showed missile bases being built by the Soviet Union in Cuba.</a:t>
            </a:r>
          </a:p>
          <a:p>
            <a:pPr marL="0" indent="0">
              <a:buNone/>
            </a:pPr>
            <a:endParaRPr lang="en-US" dirty="0"/>
          </a:p>
          <a:p>
            <a:pPr marL="0" indent="0">
              <a:buNone/>
            </a:pPr>
            <a:r>
              <a:rPr lang="en-US" dirty="0"/>
              <a:t>The missiles in Cuba would be able to reach U.S. cities within minutes of being launched.</a:t>
            </a:r>
          </a:p>
          <a:p>
            <a:pPr marL="0" indent="0">
              <a:buNone/>
            </a:pPr>
            <a:endParaRPr lang="en-US" dirty="0"/>
          </a:p>
          <a:p>
            <a:pPr marL="0" indent="0">
              <a:buNone/>
            </a:pPr>
            <a:r>
              <a:rPr lang="en-US" dirty="0"/>
              <a:t>On October 22, Kennedy announced the existence of the Soviet missiles in Cuba to the American people.  He also announced a plan to remove them.</a:t>
            </a:r>
          </a:p>
          <a:p>
            <a:pPr marL="0" indent="0">
              <a:buNone/>
            </a:pPr>
            <a:endParaRPr lang="en-US" dirty="0"/>
          </a:p>
          <a:p>
            <a:pPr marL="0" indent="0">
              <a:buNone/>
            </a:pPr>
            <a:r>
              <a:rPr lang="en-US" dirty="0"/>
              <a:t>Kennedy said that any attack from Cuba would force a U.S. attack on the Soviet Union.</a:t>
            </a:r>
          </a:p>
          <a:p>
            <a:pPr marL="0" indent="0">
              <a:buNone/>
            </a:pPr>
            <a:endParaRPr lang="en-US" dirty="0"/>
          </a:p>
        </p:txBody>
      </p:sp>
      <p:pic>
        <p:nvPicPr>
          <p:cNvPr id="4" name="Picture 2" descr="Article Reveals Three Amazing Secrets About Cuban Missile Crisis ...">
            <a:extLst>
              <a:ext uri="{FF2B5EF4-FFF2-40B4-BE49-F238E27FC236}">
                <a16:creationId xmlns:a16="http://schemas.microsoft.com/office/drawing/2014/main" id="{83286509-10B6-4BC9-951A-CE08A7E7AD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49" y="171450"/>
            <a:ext cx="3832225" cy="322085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ban Missile Crisis - The Cold War">
            <a:extLst>
              <a:ext uri="{FF2B5EF4-FFF2-40B4-BE49-F238E27FC236}">
                <a16:creationId xmlns:a16="http://schemas.microsoft.com/office/drawing/2014/main" id="{FCA01E74-A3EF-40DD-A883-2BA3DEC5C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7999" y="3429000"/>
            <a:ext cx="3609975"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514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2E468-27FD-4276-B9F9-3C7D47D3075D}"/>
              </a:ext>
            </a:extLst>
          </p:cNvPr>
          <p:cNvSpPr>
            <a:spLocks noGrp="1"/>
          </p:cNvSpPr>
          <p:nvPr>
            <p:ph type="title"/>
          </p:nvPr>
        </p:nvSpPr>
        <p:spPr>
          <a:xfrm flipV="1">
            <a:off x="838200" y="319406"/>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A14C6F44-A03D-40A7-8F8D-26BA87686067}"/>
              </a:ext>
            </a:extLst>
          </p:cNvPr>
          <p:cNvSpPr>
            <a:spLocks noGrp="1"/>
          </p:cNvSpPr>
          <p:nvPr>
            <p:ph idx="1"/>
          </p:nvPr>
        </p:nvSpPr>
        <p:spPr>
          <a:xfrm>
            <a:off x="133351" y="561974"/>
            <a:ext cx="6648449" cy="610552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buNone/>
            </a:pPr>
            <a:r>
              <a:rPr lang="en-US" dirty="0"/>
              <a:t>For 6 days, the world faced the fear of a possible nuclear war.</a:t>
            </a:r>
          </a:p>
          <a:p>
            <a:pPr marL="0" indent="0">
              <a:buNone/>
            </a:pPr>
            <a:endParaRPr lang="en-US" dirty="0"/>
          </a:p>
          <a:p>
            <a:pPr marL="0" indent="0">
              <a:buNone/>
            </a:pPr>
            <a:r>
              <a:rPr lang="en-US" dirty="0"/>
              <a:t>Soviet ships, that were assumed to be carrying more missiles, were heading to Cuba.  </a:t>
            </a:r>
          </a:p>
          <a:p>
            <a:pPr marL="0" indent="0">
              <a:buNone/>
            </a:pPr>
            <a:endParaRPr lang="en-US" dirty="0"/>
          </a:p>
          <a:p>
            <a:pPr marL="0" indent="0">
              <a:buNone/>
            </a:pPr>
            <a:r>
              <a:rPr lang="en-US" dirty="0"/>
              <a:t>The U.S. Navy was ordered to set up a blockade in front of Cuba, and not let the Soviet ships to reach Cuba.</a:t>
            </a:r>
          </a:p>
          <a:p>
            <a:pPr marL="0" indent="0">
              <a:buNone/>
            </a:pPr>
            <a:endParaRPr lang="en-US" dirty="0"/>
          </a:p>
          <a:p>
            <a:pPr marL="0" indent="0">
              <a:buNone/>
            </a:pPr>
            <a:r>
              <a:rPr lang="en-US" dirty="0"/>
              <a:t>The Soviet ships continued towards Cuba and stopped just before coming up on the U.S. Navy ships.</a:t>
            </a:r>
          </a:p>
        </p:txBody>
      </p:sp>
      <p:pic>
        <p:nvPicPr>
          <p:cNvPr id="4098" name="Picture 2" descr="The Cuban Missile Crisis timeline | Timetoast timelines">
            <a:extLst>
              <a:ext uri="{FF2B5EF4-FFF2-40B4-BE49-F238E27FC236}">
                <a16:creationId xmlns:a16="http://schemas.microsoft.com/office/drawing/2014/main" id="{36283671-507D-4FB4-816A-C0FAFD3CE3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8638" y="319406"/>
            <a:ext cx="3800475" cy="4214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443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05753-C605-4C63-868D-AFB029F7EB1F}"/>
              </a:ext>
            </a:extLst>
          </p:cNvPr>
          <p:cNvSpPr>
            <a:spLocks noGrp="1"/>
          </p:cNvSpPr>
          <p:nvPr>
            <p:ph type="title"/>
          </p:nvPr>
        </p:nvSpPr>
        <p:spPr>
          <a:xfrm>
            <a:off x="838200" y="365125"/>
            <a:ext cx="10515600" cy="14922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F149711E-4BF2-4478-BA52-9C2C3B53501E}"/>
              </a:ext>
            </a:extLst>
          </p:cNvPr>
          <p:cNvSpPr>
            <a:spLocks noGrp="1"/>
          </p:cNvSpPr>
          <p:nvPr>
            <p:ph idx="1"/>
          </p:nvPr>
        </p:nvSpPr>
        <p:spPr>
          <a:xfrm>
            <a:off x="171450" y="704850"/>
            <a:ext cx="8943975" cy="5472113"/>
          </a:xfrm>
        </p:spPr>
        <p:txBody>
          <a:bodyPr/>
          <a:lstStyle/>
          <a:p>
            <a:pPr marL="0" indent="0">
              <a:buNone/>
            </a:pPr>
            <a:r>
              <a:rPr lang="en-US" dirty="0"/>
              <a:t>A few days later, Khrushchev of the Soviet Union offered to remove the missiles in return for America promising not to invade Cuba.</a:t>
            </a:r>
          </a:p>
          <a:p>
            <a:pPr marL="0" indent="0">
              <a:buNone/>
            </a:pPr>
            <a:endParaRPr lang="en-US" dirty="0"/>
          </a:p>
          <a:p>
            <a:pPr marL="0" indent="0">
              <a:buNone/>
            </a:pPr>
            <a:r>
              <a:rPr lang="en-US" dirty="0"/>
              <a:t>The U.S. also agreed to remove our missiles from Turkey, which were there as a threat to the Soviet Union.</a:t>
            </a:r>
          </a:p>
          <a:p>
            <a:pPr marL="0" indent="0">
              <a:buNone/>
            </a:pPr>
            <a:endParaRPr lang="en-US" dirty="0"/>
          </a:p>
          <a:p>
            <a:pPr marL="0" indent="0">
              <a:buNone/>
            </a:pPr>
            <a:r>
              <a:rPr lang="en-US" dirty="0"/>
              <a:t>The blockade had worked and the missiles never made it to Cuba.</a:t>
            </a:r>
          </a:p>
          <a:p>
            <a:pPr marL="0" indent="0">
              <a:buNone/>
            </a:pPr>
            <a:endParaRPr lang="en-US" dirty="0"/>
          </a:p>
        </p:txBody>
      </p:sp>
    </p:spTree>
    <p:extLst>
      <p:ext uri="{BB962C8B-B14F-4D97-AF65-F5344CB8AC3E}">
        <p14:creationId xmlns:p14="http://schemas.microsoft.com/office/powerpoint/2010/main" val="1760370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1926C-CA8B-4614-8758-74C862361D08}"/>
              </a:ext>
            </a:extLst>
          </p:cNvPr>
          <p:cNvSpPr>
            <a:spLocks noGrp="1"/>
          </p:cNvSpPr>
          <p:nvPr>
            <p:ph type="title"/>
          </p:nvPr>
        </p:nvSpPr>
        <p:spPr>
          <a:xfrm>
            <a:off x="106532" y="97655"/>
            <a:ext cx="11247268" cy="1154096"/>
          </a:xfrm>
        </p:spPr>
        <p:txBody>
          <a:bodyPr>
            <a:normAutofit/>
          </a:bodyPr>
          <a:lstStyle/>
          <a:p>
            <a:r>
              <a:rPr lang="en-US" sz="6000" b="1" u="sng" dirty="0"/>
              <a:t>Troubles In Berlin</a:t>
            </a:r>
          </a:p>
        </p:txBody>
      </p:sp>
      <p:sp>
        <p:nvSpPr>
          <p:cNvPr id="3" name="Content Placeholder 2">
            <a:extLst>
              <a:ext uri="{FF2B5EF4-FFF2-40B4-BE49-F238E27FC236}">
                <a16:creationId xmlns:a16="http://schemas.microsoft.com/office/drawing/2014/main" id="{656B75EB-B9EE-4F23-BA3C-DDE61C5A1186}"/>
              </a:ext>
            </a:extLst>
          </p:cNvPr>
          <p:cNvSpPr>
            <a:spLocks noGrp="1"/>
          </p:cNvSpPr>
          <p:nvPr>
            <p:ph idx="1"/>
          </p:nvPr>
        </p:nvSpPr>
        <p:spPr>
          <a:xfrm>
            <a:off x="106532" y="1313895"/>
            <a:ext cx="8140823" cy="5326602"/>
          </a:xfrm>
        </p:spPr>
        <p:txBody>
          <a:bodyPr>
            <a:normAutofit/>
          </a:bodyPr>
          <a:lstStyle/>
          <a:p>
            <a:pPr marL="0" indent="0">
              <a:buNone/>
            </a:pPr>
            <a:r>
              <a:rPr lang="en-US" dirty="0"/>
              <a:t>Kennedy was determined to prove to Khrushchev that he was going to fight to contain communism from spreading to even more areas of the world.</a:t>
            </a:r>
          </a:p>
          <a:p>
            <a:pPr marL="0" indent="0">
              <a:buNone/>
            </a:pPr>
            <a:endParaRPr lang="en-US" dirty="0"/>
          </a:p>
          <a:p>
            <a:pPr marL="0" indent="0">
              <a:buNone/>
            </a:pPr>
            <a:r>
              <a:rPr lang="en-US" dirty="0"/>
              <a:t>In 1961, the city of Berlin was struggling.  Many citizens from East Berlin fled to West Berlin because the west was free of Communism.</a:t>
            </a:r>
          </a:p>
          <a:p>
            <a:pPr marL="0" indent="0">
              <a:buNone/>
            </a:pPr>
            <a:endParaRPr lang="en-US" dirty="0"/>
          </a:p>
          <a:p>
            <a:pPr marL="0" indent="0">
              <a:buNone/>
            </a:pPr>
            <a:r>
              <a:rPr lang="en-US" dirty="0"/>
              <a:t>These refugees spoke out against the failures to the East Germany Communist government, and the loss of a portion of East Germany’s population hurt the economy of East Germany too.</a:t>
            </a:r>
          </a:p>
          <a:p>
            <a:pPr marL="0" indent="0">
              <a:buNone/>
            </a:pPr>
            <a:endParaRPr lang="en-US" dirty="0"/>
          </a:p>
        </p:txBody>
      </p:sp>
      <p:pic>
        <p:nvPicPr>
          <p:cNvPr id="2052" name="Picture 4" descr="Fototapete Karte von Berliner Mauer (1961 - 1989) im Kalten Krieg ...">
            <a:extLst>
              <a:ext uri="{FF2B5EF4-FFF2-40B4-BE49-F238E27FC236}">
                <a16:creationId xmlns:a16="http://schemas.microsoft.com/office/drawing/2014/main" id="{C9E7B77A-F267-426B-85CF-9C2BE21AB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2717" y="1845468"/>
            <a:ext cx="4222751" cy="316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013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57362-6AA1-4B73-A091-34DF431FD179}"/>
              </a:ext>
            </a:extLst>
          </p:cNvPr>
          <p:cNvSpPr>
            <a:spLocks noGrp="1"/>
          </p:cNvSpPr>
          <p:nvPr>
            <p:ph type="title"/>
          </p:nvPr>
        </p:nvSpPr>
        <p:spPr>
          <a:xfrm>
            <a:off x="171451" y="190501"/>
            <a:ext cx="6553200" cy="962024"/>
          </a:xfrm>
        </p:spPr>
        <p:txBody>
          <a:bodyPr/>
          <a:lstStyle/>
          <a:p>
            <a:r>
              <a:rPr lang="en-US" b="1" u="sng" dirty="0"/>
              <a:t>Fears About the Cold War</a:t>
            </a:r>
          </a:p>
        </p:txBody>
      </p:sp>
      <p:sp>
        <p:nvSpPr>
          <p:cNvPr id="3" name="Content Placeholder 2">
            <a:extLst>
              <a:ext uri="{FF2B5EF4-FFF2-40B4-BE49-F238E27FC236}">
                <a16:creationId xmlns:a16="http://schemas.microsoft.com/office/drawing/2014/main" id="{D9EB5972-B08C-410B-A8A1-AD62ADA864E0}"/>
              </a:ext>
            </a:extLst>
          </p:cNvPr>
          <p:cNvSpPr>
            <a:spLocks noGrp="1"/>
          </p:cNvSpPr>
          <p:nvPr>
            <p:ph idx="1"/>
          </p:nvPr>
        </p:nvSpPr>
        <p:spPr>
          <a:xfrm>
            <a:off x="171450" y="1400176"/>
            <a:ext cx="7210425" cy="5172074"/>
          </a:xfrm>
        </p:spPr>
        <p:txBody>
          <a:bodyPr>
            <a:normAutofit fontScale="92500" lnSpcReduction="10000"/>
          </a:bodyPr>
          <a:lstStyle/>
          <a:p>
            <a:pPr marL="0" indent="0">
              <a:buNone/>
            </a:pPr>
            <a:r>
              <a:rPr lang="en-US" dirty="0"/>
              <a:t>By 1960, several Soviet accomplishments such as the launch of Sputnik I, which was a satellite put into space, and the Soviets development of long-range missiles, made many Americans feel that the American military was falling behind the Soviets.</a:t>
            </a:r>
          </a:p>
          <a:p>
            <a:pPr marL="0" indent="0">
              <a:buNone/>
            </a:pPr>
            <a:endParaRPr lang="en-US" dirty="0"/>
          </a:p>
          <a:p>
            <a:pPr marL="0" indent="0">
              <a:buNone/>
            </a:pPr>
            <a:r>
              <a:rPr lang="en-US" dirty="0"/>
              <a:t>An American spy plane had also been captured by the Soviet Union and the Soviets had created a partnership with the country of Cuba, which is just south of the United States.</a:t>
            </a:r>
          </a:p>
          <a:p>
            <a:pPr marL="0" indent="0">
              <a:buNone/>
            </a:pPr>
            <a:endParaRPr lang="en-US" dirty="0"/>
          </a:p>
          <a:p>
            <a:pPr marL="0" indent="0">
              <a:buNone/>
            </a:pPr>
            <a:r>
              <a:rPr lang="en-US" dirty="0"/>
              <a:t>These issues together made some Americans fear that we were losing the Cold War to the Soviet Union.</a:t>
            </a:r>
          </a:p>
        </p:txBody>
      </p:sp>
    </p:spTree>
    <p:extLst>
      <p:ext uri="{BB962C8B-B14F-4D97-AF65-F5344CB8AC3E}">
        <p14:creationId xmlns:p14="http://schemas.microsoft.com/office/powerpoint/2010/main" val="1687948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BEDAD-A39C-4FED-9869-E87542AA97BA}"/>
              </a:ext>
            </a:extLst>
          </p:cNvPr>
          <p:cNvSpPr>
            <a:spLocks noGrp="1"/>
          </p:cNvSpPr>
          <p:nvPr>
            <p:ph type="title"/>
          </p:nvPr>
        </p:nvSpPr>
        <p:spPr>
          <a:xfrm>
            <a:off x="266330" y="115411"/>
            <a:ext cx="11087470" cy="1154096"/>
          </a:xfrm>
        </p:spPr>
        <p:txBody>
          <a:bodyPr>
            <a:normAutofit/>
          </a:bodyPr>
          <a:lstStyle/>
          <a:p>
            <a:r>
              <a:rPr lang="en-US" sz="6000" b="1" u="sng" dirty="0"/>
              <a:t>The Berlin Wall</a:t>
            </a:r>
          </a:p>
        </p:txBody>
      </p:sp>
      <p:sp>
        <p:nvSpPr>
          <p:cNvPr id="3" name="Content Placeholder 2">
            <a:extLst>
              <a:ext uri="{FF2B5EF4-FFF2-40B4-BE49-F238E27FC236}">
                <a16:creationId xmlns:a16="http://schemas.microsoft.com/office/drawing/2014/main" id="{2259DCE2-A4C3-46BF-ABBF-E1AA4E0B705D}"/>
              </a:ext>
            </a:extLst>
          </p:cNvPr>
          <p:cNvSpPr>
            <a:spLocks noGrp="1"/>
          </p:cNvSpPr>
          <p:nvPr>
            <p:ph idx="1"/>
          </p:nvPr>
        </p:nvSpPr>
        <p:spPr>
          <a:xfrm>
            <a:off x="168676" y="1269506"/>
            <a:ext cx="6844683" cy="5406501"/>
          </a:xfrm>
        </p:spPr>
        <p:txBody>
          <a:bodyPr>
            <a:normAutofit lnSpcReduction="10000"/>
          </a:bodyPr>
          <a:lstStyle/>
          <a:p>
            <a:pPr marL="0" indent="0">
              <a:buNone/>
            </a:pPr>
            <a:r>
              <a:rPr lang="en-US" dirty="0"/>
              <a:t>In order to stop more residents of East Berlin from fleeing to the west, the Soviet Union built a wall around the area of East Berlin, trapping residents inside.</a:t>
            </a:r>
          </a:p>
          <a:p>
            <a:pPr marL="0" indent="0">
              <a:buNone/>
            </a:pPr>
            <a:endParaRPr lang="en-US" dirty="0"/>
          </a:p>
          <a:p>
            <a:pPr marL="0" indent="0">
              <a:buNone/>
            </a:pPr>
            <a:r>
              <a:rPr lang="en-US" dirty="0"/>
              <a:t>Within just a few days, the Berlin Wall was installed.  It contained a concrete wall topped with barbed wire and armed guards to stop residents of East Berlin from leaving the communist side of the city.</a:t>
            </a:r>
          </a:p>
          <a:p>
            <a:pPr marL="0" indent="0">
              <a:buNone/>
            </a:pPr>
            <a:endParaRPr lang="en-US" dirty="0"/>
          </a:p>
          <a:p>
            <a:pPr marL="0" indent="0">
              <a:buNone/>
            </a:pPr>
            <a:r>
              <a:rPr lang="en-US" dirty="0"/>
              <a:t>The Berlin Wall became an ugly symbol of the hardships caused by the Soviet Union’s Communist control.</a:t>
            </a:r>
          </a:p>
        </p:txBody>
      </p:sp>
      <p:pic>
        <p:nvPicPr>
          <p:cNvPr id="1026" name="Picture 2" descr="The Berlin Wall as a symbol - The Berlin Wall - GCSE History ...">
            <a:extLst>
              <a:ext uri="{FF2B5EF4-FFF2-40B4-BE49-F238E27FC236}">
                <a16:creationId xmlns:a16="http://schemas.microsoft.com/office/drawing/2014/main" id="{23685FA8-EE41-4C4C-9C55-D7C78D8402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9448" y="346229"/>
            <a:ext cx="4781119" cy="30130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Berlin Wall Disease | Elsewhere">
            <a:extLst>
              <a:ext uri="{FF2B5EF4-FFF2-40B4-BE49-F238E27FC236}">
                <a16:creationId xmlns:a16="http://schemas.microsoft.com/office/drawing/2014/main" id="{09CD1BBC-DA5F-44FC-9779-D56332327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1327" y="3714927"/>
            <a:ext cx="3886108" cy="2702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524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955FC-5969-49D2-A2A9-6DBF68634EA9}"/>
              </a:ext>
            </a:extLst>
          </p:cNvPr>
          <p:cNvSpPr>
            <a:spLocks noGrp="1"/>
          </p:cNvSpPr>
          <p:nvPr>
            <p:ph type="title"/>
          </p:nvPr>
        </p:nvSpPr>
        <p:spPr>
          <a:xfrm>
            <a:off x="838200" y="365125"/>
            <a:ext cx="10515600" cy="911225"/>
          </a:xfrm>
        </p:spPr>
        <p:txBody>
          <a:bodyPr/>
          <a:lstStyle/>
          <a:p>
            <a:pPr algn="ctr"/>
            <a:r>
              <a:rPr lang="en-US" b="1" u="sng" dirty="0"/>
              <a:t>Searching for Ways to Ease the Tension</a:t>
            </a:r>
          </a:p>
        </p:txBody>
      </p:sp>
      <p:sp>
        <p:nvSpPr>
          <p:cNvPr id="3" name="Content Placeholder 2">
            <a:extLst>
              <a:ext uri="{FF2B5EF4-FFF2-40B4-BE49-F238E27FC236}">
                <a16:creationId xmlns:a16="http://schemas.microsoft.com/office/drawing/2014/main" id="{3F6C3F5A-AED9-4682-80D5-58860A7CAA53}"/>
              </a:ext>
            </a:extLst>
          </p:cNvPr>
          <p:cNvSpPr>
            <a:spLocks noGrp="1"/>
          </p:cNvSpPr>
          <p:nvPr>
            <p:ph idx="1"/>
          </p:nvPr>
        </p:nvSpPr>
        <p:spPr>
          <a:xfrm>
            <a:off x="161925" y="1276350"/>
            <a:ext cx="8696325" cy="534352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85000" lnSpcReduction="20000"/>
          </a:bodyPr>
          <a:lstStyle/>
          <a:p>
            <a:pPr marL="0" indent="0">
              <a:buNone/>
            </a:pPr>
            <a:r>
              <a:rPr lang="en-US" dirty="0"/>
              <a:t>The Hot Line – a direct phone line between President Kennedy in the White House with Premier Khrushchev at the Kremlin in the Soviet Union.</a:t>
            </a:r>
          </a:p>
          <a:p>
            <a:pPr marL="0" indent="0">
              <a:buNone/>
            </a:pPr>
            <a:endParaRPr lang="en-US" dirty="0"/>
          </a:p>
          <a:p>
            <a:pPr marL="0" indent="0">
              <a:buNone/>
            </a:pPr>
            <a:r>
              <a:rPr lang="en-US" dirty="0"/>
              <a:t>The direct phone line would allow the two leaders to speak quickly and in secret if another problem between the two countries occurred.</a:t>
            </a:r>
          </a:p>
          <a:p>
            <a:pPr marL="0" indent="0">
              <a:buNone/>
            </a:pPr>
            <a:endParaRPr lang="en-US" dirty="0"/>
          </a:p>
          <a:p>
            <a:pPr marL="0" indent="0">
              <a:buNone/>
            </a:pPr>
            <a:r>
              <a:rPr lang="en-US" dirty="0"/>
              <a:t>Kremlin – the capital government building in the Soviet Union.</a:t>
            </a:r>
          </a:p>
          <a:p>
            <a:pPr marL="0" indent="0">
              <a:buNone/>
            </a:pPr>
            <a:endParaRPr lang="en-US" dirty="0"/>
          </a:p>
          <a:p>
            <a:pPr marL="0" indent="0">
              <a:buNone/>
            </a:pPr>
            <a:r>
              <a:rPr lang="en-US" dirty="0"/>
              <a:t>The Limited Test Ban Treaty – the agreement between the U.S. and the Soviet Union to stop testing nuclear weapons in the atmosphere.</a:t>
            </a:r>
          </a:p>
          <a:p>
            <a:pPr marL="0" indent="0">
              <a:buNone/>
            </a:pPr>
            <a:endParaRPr lang="en-US" dirty="0"/>
          </a:p>
          <a:p>
            <a:pPr marL="0" indent="0">
              <a:buNone/>
            </a:pPr>
            <a:r>
              <a:rPr lang="en-US" dirty="0"/>
              <a:t>The Limited Test Ban Treaty was another show of compromise between the two leaders.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37249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D0A8A-CEEE-49C9-B382-A84CFAB186CE}"/>
              </a:ext>
            </a:extLst>
          </p:cNvPr>
          <p:cNvSpPr>
            <a:spLocks noGrp="1"/>
          </p:cNvSpPr>
          <p:nvPr>
            <p:ph type="title"/>
          </p:nvPr>
        </p:nvSpPr>
        <p:spPr>
          <a:xfrm>
            <a:off x="171450" y="133351"/>
            <a:ext cx="7600950" cy="1247774"/>
          </a:xfrm>
        </p:spPr>
        <p:txBody>
          <a:bodyPr/>
          <a:lstStyle/>
          <a:p>
            <a:r>
              <a:rPr lang="en-US" b="1" u="sng" dirty="0"/>
              <a:t>The Presidential Election of 1960</a:t>
            </a:r>
            <a:endParaRPr lang="en-US" dirty="0"/>
          </a:p>
        </p:txBody>
      </p:sp>
      <p:sp>
        <p:nvSpPr>
          <p:cNvPr id="3" name="Content Placeholder 2">
            <a:extLst>
              <a:ext uri="{FF2B5EF4-FFF2-40B4-BE49-F238E27FC236}">
                <a16:creationId xmlns:a16="http://schemas.microsoft.com/office/drawing/2014/main" id="{887A884E-1512-46EE-969F-AC63D2BB4F43}"/>
              </a:ext>
            </a:extLst>
          </p:cNvPr>
          <p:cNvSpPr>
            <a:spLocks noGrp="1"/>
          </p:cNvSpPr>
          <p:nvPr>
            <p:ph idx="1"/>
          </p:nvPr>
        </p:nvSpPr>
        <p:spPr>
          <a:xfrm>
            <a:off x="171450" y="1381126"/>
            <a:ext cx="8077200" cy="5229224"/>
          </a:xfrm>
        </p:spPr>
        <p:txBody>
          <a:bodyPr>
            <a:normAutofit fontScale="92500"/>
          </a:bodyPr>
          <a:lstStyle/>
          <a:p>
            <a:pPr marL="0" indent="0">
              <a:buNone/>
            </a:pPr>
            <a:r>
              <a:rPr lang="en-US" dirty="0"/>
              <a:t>The election of 1960 was between Vice President Richard Nixon, and Democratic Senator John F. Kennedy.</a:t>
            </a:r>
          </a:p>
          <a:p>
            <a:pPr marL="0" indent="0">
              <a:buNone/>
            </a:pPr>
            <a:endParaRPr lang="en-US" dirty="0"/>
          </a:p>
          <a:p>
            <a:pPr marL="0" indent="0">
              <a:buNone/>
            </a:pPr>
            <a:r>
              <a:rPr lang="en-US" dirty="0"/>
              <a:t>Nixon was hoping to win election because the was the Vice President to President Eisenhower, who was very popular and well liked among the public.</a:t>
            </a:r>
          </a:p>
          <a:p>
            <a:pPr marL="0" indent="0">
              <a:buNone/>
            </a:pPr>
            <a:endParaRPr lang="en-US" dirty="0"/>
          </a:p>
          <a:p>
            <a:pPr marL="0" indent="0">
              <a:buNone/>
            </a:pPr>
            <a:r>
              <a:rPr lang="en-US" dirty="0"/>
              <a:t>Kennedy was a new, young man that made the promise of a very active leadership.</a:t>
            </a:r>
          </a:p>
          <a:p>
            <a:pPr marL="0" indent="0">
              <a:buNone/>
            </a:pPr>
            <a:endParaRPr lang="en-US" dirty="0"/>
          </a:p>
          <a:p>
            <a:pPr marL="0" indent="0">
              <a:buNone/>
            </a:pPr>
            <a:r>
              <a:rPr lang="en-US" dirty="0"/>
              <a:t>Two factors would help Kennedy win the 1960 election, television and his activities in the issue of civil rights.</a:t>
            </a:r>
          </a:p>
        </p:txBody>
      </p:sp>
      <p:pic>
        <p:nvPicPr>
          <p:cNvPr id="1026" name="Picture 2" descr="JFK vs. Nixon - Election 1960 | Election Day with David Eisenbach ...">
            <a:extLst>
              <a:ext uri="{FF2B5EF4-FFF2-40B4-BE49-F238E27FC236}">
                <a16:creationId xmlns:a16="http://schemas.microsoft.com/office/drawing/2014/main" id="{4174D99B-E2B1-4361-82F9-EEE898FC1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6325" y="400049"/>
            <a:ext cx="2929091"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801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B3E65-295D-46F1-87B8-E84492FC8083}"/>
              </a:ext>
            </a:extLst>
          </p:cNvPr>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6600" b="1" u="sng" dirty="0"/>
              <a:t>Fears About Kennedy</a:t>
            </a:r>
          </a:p>
        </p:txBody>
      </p:sp>
      <p:sp>
        <p:nvSpPr>
          <p:cNvPr id="3" name="Content Placeholder 2">
            <a:extLst>
              <a:ext uri="{FF2B5EF4-FFF2-40B4-BE49-F238E27FC236}">
                <a16:creationId xmlns:a16="http://schemas.microsoft.com/office/drawing/2014/main" id="{290DD07E-ACE5-497E-AE6B-D2F8617A5D84}"/>
              </a:ext>
            </a:extLst>
          </p:cNvPr>
          <p:cNvSpPr>
            <a:spLocks noGrp="1"/>
          </p:cNvSpPr>
          <p:nvPr>
            <p:ph idx="1"/>
          </p:nvPr>
        </p:nvSpPr>
        <p:spPr>
          <a:xfrm>
            <a:off x="152400" y="1825624"/>
            <a:ext cx="11201400" cy="4841875"/>
          </a:xfrm>
        </p:spPr>
        <p:txBody>
          <a:bodyPr>
            <a:normAutofit/>
          </a:bodyPr>
          <a:lstStyle/>
          <a:p>
            <a:pPr marL="0" indent="0">
              <a:buNone/>
            </a:pPr>
            <a:r>
              <a:rPr lang="en-US" b="1" dirty="0"/>
              <a:t>There were two things about John Kennedy that worried some Americans:</a:t>
            </a:r>
          </a:p>
          <a:p>
            <a:pPr marL="0" indent="0">
              <a:buNone/>
            </a:pPr>
            <a:endParaRPr lang="en-US" b="1" dirty="0"/>
          </a:p>
          <a:p>
            <a:pPr marL="0" indent="0">
              <a:buNone/>
            </a:pPr>
            <a:r>
              <a:rPr lang="en-US" b="1" dirty="0"/>
              <a:t>	1. He was very young and inexperienced in politics.  His family 		had been very active in politics and he grew up in a political family, 	but he was only 43 at the time of the election, and had only been in 	the senate for one term.  </a:t>
            </a:r>
          </a:p>
          <a:p>
            <a:pPr marL="0" indent="0">
              <a:buNone/>
            </a:pPr>
            <a:endParaRPr lang="en-US" b="1" dirty="0"/>
          </a:p>
          <a:p>
            <a:pPr marL="0" indent="0">
              <a:buNone/>
            </a:pPr>
            <a:r>
              <a:rPr lang="en-US" b="1" dirty="0"/>
              <a:t>	2. He was Roman Catholic, and some people feared that he would 	make decision based too much on his religious beliefs.</a:t>
            </a:r>
          </a:p>
        </p:txBody>
      </p:sp>
    </p:spTree>
    <p:extLst>
      <p:ext uri="{BB962C8B-B14F-4D97-AF65-F5344CB8AC3E}">
        <p14:creationId xmlns:p14="http://schemas.microsoft.com/office/powerpoint/2010/main" val="1074795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3AF77-77B0-4D43-933E-47A35EAED219}"/>
              </a:ext>
            </a:extLst>
          </p:cNvPr>
          <p:cNvSpPr>
            <a:spLocks noGrp="1"/>
          </p:cNvSpPr>
          <p:nvPr>
            <p:ph type="title"/>
          </p:nvPr>
        </p:nvSpPr>
        <p:spPr>
          <a:xfrm>
            <a:off x="180976" y="123826"/>
            <a:ext cx="8305799" cy="1085850"/>
          </a:xfrm>
        </p:spPr>
        <p:txBody>
          <a:bodyPr/>
          <a:lstStyle/>
          <a:p>
            <a:r>
              <a:rPr lang="en-US" b="1" u="sng" dirty="0"/>
              <a:t>How Television Affected the Election</a:t>
            </a:r>
          </a:p>
        </p:txBody>
      </p:sp>
      <p:sp>
        <p:nvSpPr>
          <p:cNvPr id="4" name="Content Placeholder 3">
            <a:extLst>
              <a:ext uri="{FF2B5EF4-FFF2-40B4-BE49-F238E27FC236}">
                <a16:creationId xmlns:a16="http://schemas.microsoft.com/office/drawing/2014/main" id="{A128D9D5-74AC-4E82-A55A-B698F5569278}"/>
              </a:ext>
            </a:extLst>
          </p:cNvPr>
          <p:cNvSpPr>
            <a:spLocks noGrp="1"/>
          </p:cNvSpPr>
          <p:nvPr>
            <p:ph idx="1"/>
          </p:nvPr>
        </p:nvSpPr>
        <p:spPr>
          <a:xfrm>
            <a:off x="114300" y="1114425"/>
            <a:ext cx="7305675" cy="5486400"/>
          </a:xfrm>
        </p:spPr>
        <p:txBody>
          <a:bodyPr>
            <a:normAutofit lnSpcReduction="10000"/>
          </a:bodyPr>
          <a:lstStyle/>
          <a:p>
            <a:pPr marL="0" indent="0">
              <a:buNone/>
            </a:pPr>
            <a:r>
              <a:rPr lang="en-US" dirty="0"/>
              <a:t>For the 1</a:t>
            </a:r>
            <a:r>
              <a:rPr lang="en-US" baseline="30000" dirty="0"/>
              <a:t>st</a:t>
            </a:r>
            <a:r>
              <a:rPr lang="en-US" dirty="0"/>
              <a:t> time, the debates leading up to a presidential election were able to be shown on television, instead of listened to on the radio or just put in a newspaper.</a:t>
            </a:r>
          </a:p>
          <a:p>
            <a:pPr marL="0" indent="0">
              <a:buNone/>
            </a:pPr>
            <a:endParaRPr lang="en-US" dirty="0"/>
          </a:p>
          <a:p>
            <a:pPr marL="0" indent="0">
              <a:buNone/>
            </a:pPr>
            <a:r>
              <a:rPr lang="en-US" dirty="0"/>
              <a:t>Even though Nixon had more political experience, Kennedy was a better public speaker and was much younger and healthier looking than Nixon.</a:t>
            </a:r>
          </a:p>
          <a:p>
            <a:pPr marL="0" indent="0">
              <a:buNone/>
            </a:pPr>
            <a:endParaRPr lang="en-US" dirty="0"/>
          </a:p>
          <a:p>
            <a:pPr marL="0" indent="0">
              <a:buNone/>
            </a:pPr>
            <a:r>
              <a:rPr lang="en-US" dirty="0"/>
              <a:t>Because the look of the candidates made an impression on the viewers, Kennedy’s debate performance was considered a success and a factor in him eventually winning the election.</a:t>
            </a:r>
          </a:p>
          <a:p>
            <a:pPr marL="0" indent="0">
              <a:buNone/>
            </a:pPr>
            <a:endParaRPr lang="en-US" dirty="0"/>
          </a:p>
          <a:p>
            <a:pPr marL="0" indent="0">
              <a:buNone/>
            </a:pPr>
            <a:endParaRPr lang="en-US" dirty="0"/>
          </a:p>
        </p:txBody>
      </p:sp>
      <p:pic>
        <p:nvPicPr>
          <p:cNvPr id="6" name="Picture 2" descr="Equal Time and the Kennedy-Nixon Debates // Purdue College of ...">
            <a:extLst>
              <a:ext uri="{FF2B5EF4-FFF2-40B4-BE49-F238E27FC236}">
                <a16:creationId xmlns:a16="http://schemas.microsoft.com/office/drawing/2014/main" id="{258883F0-1576-42A6-B9CE-A9353A8AC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9975" y="1323975"/>
            <a:ext cx="4308929" cy="22621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he Making of the President 1960 | Theodore H. White | The ...">
            <a:extLst>
              <a:ext uri="{FF2B5EF4-FFF2-40B4-BE49-F238E27FC236}">
                <a16:creationId xmlns:a16="http://schemas.microsoft.com/office/drawing/2014/main" id="{6E3A27EB-C37B-40A3-9E70-D59D076146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3329" y="3843336"/>
            <a:ext cx="4339154" cy="2890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774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225C0-EAC9-45C4-9CC1-48FF5FF68540}"/>
              </a:ext>
            </a:extLst>
          </p:cNvPr>
          <p:cNvSpPr>
            <a:spLocks noGrp="1"/>
          </p:cNvSpPr>
          <p:nvPr>
            <p:ph type="title"/>
          </p:nvPr>
        </p:nvSpPr>
        <p:spPr>
          <a:xfrm>
            <a:off x="161925" y="161926"/>
            <a:ext cx="11191875" cy="1238250"/>
          </a:xfrm>
        </p:spPr>
        <p:txBody>
          <a:bodyPr>
            <a:normAutofit/>
          </a:bodyPr>
          <a:lstStyle/>
          <a:p>
            <a:r>
              <a:rPr lang="en-US" sz="6000" b="1" u="sng" dirty="0"/>
              <a:t>Kennedy and Civil Rights</a:t>
            </a:r>
          </a:p>
        </p:txBody>
      </p:sp>
      <p:sp>
        <p:nvSpPr>
          <p:cNvPr id="3" name="Content Placeholder 2">
            <a:extLst>
              <a:ext uri="{FF2B5EF4-FFF2-40B4-BE49-F238E27FC236}">
                <a16:creationId xmlns:a16="http://schemas.microsoft.com/office/drawing/2014/main" id="{F830307C-650A-424A-916D-2C7A791BEDAF}"/>
              </a:ext>
            </a:extLst>
          </p:cNvPr>
          <p:cNvSpPr>
            <a:spLocks noGrp="1"/>
          </p:cNvSpPr>
          <p:nvPr>
            <p:ph idx="1"/>
          </p:nvPr>
        </p:nvSpPr>
        <p:spPr>
          <a:xfrm>
            <a:off x="161926" y="1400176"/>
            <a:ext cx="7678206" cy="5295898"/>
          </a:xfrm>
        </p:spPr>
        <p:txBody>
          <a:bodyPr>
            <a:normAutofit fontScale="85000" lnSpcReduction="20000"/>
          </a:bodyPr>
          <a:lstStyle/>
          <a:p>
            <a:pPr marL="0" indent="0">
              <a:buNone/>
            </a:pPr>
            <a:r>
              <a:rPr lang="en-US" dirty="0"/>
              <a:t>Civil Rights – The rights that each individual is suppose to have just by being a citizen of the U.S., no matter what group they belong to.</a:t>
            </a:r>
          </a:p>
          <a:p>
            <a:pPr marL="0" indent="0">
              <a:buNone/>
            </a:pPr>
            <a:endParaRPr lang="en-US" dirty="0"/>
          </a:p>
          <a:p>
            <a:pPr marL="0" indent="0">
              <a:buNone/>
            </a:pPr>
            <a:r>
              <a:rPr lang="en-US" dirty="0"/>
              <a:t>In October 1960, Martin Luther King Jr. and many other African-American protestors were arrested for sitting at a lunch counter that was suppose to be all white diners.</a:t>
            </a:r>
          </a:p>
          <a:p>
            <a:pPr marL="0" indent="0">
              <a:buNone/>
            </a:pPr>
            <a:endParaRPr lang="en-US" dirty="0"/>
          </a:p>
          <a:p>
            <a:pPr marL="0" indent="0">
              <a:buNone/>
            </a:pPr>
            <a:r>
              <a:rPr lang="en-US" dirty="0"/>
              <a:t>MLK was imprisoned for a small traffic violation as an excuse and the President Eisenhower did nothing about it, making many in the African-American communities upset.</a:t>
            </a:r>
          </a:p>
          <a:p>
            <a:pPr marL="0" indent="0">
              <a:buNone/>
            </a:pPr>
            <a:endParaRPr lang="en-US" dirty="0"/>
          </a:p>
          <a:p>
            <a:pPr marL="0" indent="0">
              <a:buNone/>
            </a:pPr>
            <a:r>
              <a:rPr lang="en-US" dirty="0"/>
              <a:t>Kennedy was the only politician to express support for MLK, and even called his wife to show support.  Kennedy and his brother Robert Kennedy convinced the judge to release MLK on bail, which got the attention of African Americans and brought many of them to support Kennedy for President.</a:t>
            </a:r>
          </a:p>
        </p:txBody>
      </p:sp>
      <p:pic>
        <p:nvPicPr>
          <p:cNvPr id="4098" name="Picture 2" descr="A Behind-the-Scenes Look at How MLK Turned JFK Into a Civil Rights ...">
            <a:extLst>
              <a:ext uri="{FF2B5EF4-FFF2-40B4-BE49-F238E27FC236}">
                <a16:creationId xmlns:a16="http://schemas.microsoft.com/office/drawing/2014/main" id="{64607CB5-0395-4E5B-9E64-EB4BA42E7E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006" y="781050"/>
            <a:ext cx="3513668" cy="249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342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1C0A4-FF77-46D7-9388-97CF293977B2}"/>
              </a:ext>
            </a:extLst>
          </p:cNvPr>
          <p:cNvSpPr>
            <a:spLocks noGrp="1"/>
          </p:cNvSpPr>
          <p:nvPr>
            <p:ph type="title"/>
          </p:nvPr>
        </p:nvSpPr>
        <p:spPr>
          <a:xfrm>
            <a:off x="219075" y="115666"/>
            <a:ext cx="11134725" cy="827310"/>
          </a:xfrm>
        </p:spPr>
        <p:txBody>
          <a:bodyPr>
            <a:noAutofit/>
          </a:bodyPr>
          <a:lstStyle/>
          <a:p>
            <a:r>
              <a:rPr lang="en-US" sz="4800" b="1" u="sng" dirty="0"/>
              <a:t>The Camelot Years</a:t>
            </a:r>
          </a:p>
        </p:txBody>
      </p:sp>
      <p:sp>
        <p:nvSpPr>
          <p:cNvPr id="3" name="Content Placeholder 2">
            <a:extLst>
              <a:ext uri="{FF2B5EF4-FFF2-40B4-BE49-F238E27FC236}">
                <a16:creationId xmlns:a16="http://schemas.microsoft.com/office/drawing/2014/main" id="{B03939FB-A188-4134-8D8E-6F07BD41B62F}"/>
              </a:ext>
            </a:extLst>
          </p:cNvPr>
          <p:cNvSpPr>
            <a:spLocks noGrp="1"/>
          </p:cNvSpPr>
          <p:nvPr>
            <p:ph idx="1"/>
          </p:nvPr>
        </p:nvSpPr>
        <p:spPr>
          <a:xfrm>
            <a:off x="104775" y="1095375"/>
            <a:ext cx="7343775" cy="5562599"/>
          </a:xfrm>
        </p:spPr>
        <p:txBody>
          <a:bodyPr>
            <a:noAutofit/>
          </a:bodyPr>
          <a:lstStyle/>
          <a:p>
            <a:pPr marL="0" indent="0">
              <a:buNone/>
            </a:pPr>
            <a:r>
              <a:rPr lang="en-US" sz="1900" dirty="0"/>
              <a:t>The Kennedy’s were viewed as the new style of first family in the White House.  </a:t>
            </a:r>
          </a:p>
          <a:p>
            <a:pPr marL="0" indent="0">
              <a:buNone/>
            </a:pPr>
            <a:endParaRPr lang="en-US" sz="1900" dirty="0"/>
          </a:p>
          <a:p>
            <a:pPr marL="0" indent="0">
              <a:buNone/>
            </a:pPr>
            <a:r>
              <a:rPr lang="en-US" sz="1900" dirty="0"/>
              <a:t>They were young, stylish, and known for having many celebrities and artists as guests at the White House.</a:t>
            </a:r>
          </a:p>
          <a:p>
            <a:pPr marL="0" indent="0">
              <a:buNone/>
            </a:pPr>
            <a:endParaRPr lang="en-US" sz="1900" dirty="0"/>
          </a:p>
          <a:p>
            <a:pPr marL="0" indent="0">
              <a:buNone/>
            </a:pPr>
            <a:r>
              <a:rPr lang="en-US" sz="1900" dirty="0"/>
              <a:t>John Kennedy and his wife Jackie appeared on television often and the press loved their look and public style.</a:t>
            </a:r>
          </a:p>
          <a:p>
            <a:pPr marL="0" indent="0">
              <a:buNone/>
            </a:pPr>
            <a:endParaRPr lang="en-US" sz="1900" dirty="0"/>
          </a:p>
          <a:p>
            <a:pPr marL="0" indent="0">
              <a:buNone/>
            </a:pPr>
            <a:r>
              <a:rPr lang="en-US" sz="1900" dirty="0"/>
              <a:t>Many people around the country started to make the Kennedys </a:t>
            </a:r>
            <a:r>
              <a:rPr lang="en-US" sz="1900"/>
              <a:t>lifestyle into a </a:t>
            </a:r>
            <a:r>
              <a:rPr lang="en-US" sz="1900" dirty="0"/>
              <a:t>new culture of the American people, by trying to imitate how they dressed and acted.</a:t>
            </a:r>
          </a:p>
          <a:p>
            <a:pPr marL="0" indent="0">
              <a:buNone/>
            </a:pPr>
            <a:endParaRPr lang="en-US" sz="1900" dirty="0"/>
          </a:p>
          <a:p>
            <a:pPr marL="0" indent="0">
              <a:buNone/>
            </a:pPr>
            <a:r>
              <a:rPr lang="en-US" sz="1900" dirty="0"/>
              <a:t>The years of the Kennedy Presidency became known as the Camelot Years, referring to the old stories of the King and Queen of Camelot being adored by the whole royal court.</a:t>
            </a:r>
          </a:p>
        </p:txBody>
      </p:sp>
      <p:pic>
        <p:nvPicPr>
          <p:cNvPr id="4" name="Picture 3">
            <a:extLst>
              <a:ext uri="{FF2B5EF4-FFF2-40B4-BE49-F238E27FC236}">
                <a16:creationId xmlns:a16="http://schemas.microsoft.com/office/drawing/2014/main" id="{93D84A4F-C1AE-4204-B6B2-BB78FE16D9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0664" y="182853"/>
            <a:ext cx="4012522" cy="3889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5" name="Picture 4">
            <a:extLst>
              <a:ext uri="{FF2B5EF4-FFF2-40B4-BE49-F238E27FC236}">
                <a16:creationId xmlns:a16="http://schemas.microsoft.com/office/drawing/2014/main" id="{A53ECA89-425B-4FEA-BFD0-675A109D1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1278" y="4072183"/>
            <a:ext cx="4012522" cy="2670151"/>
          </a:xfrm>
          <a:prstGeom prst="rect">
            <a:avLst/>
          </a:prstGeom>
        </p:spPr>
      </p:pic>
    </p:spTree>
    <p:extLst>
      <p:ext uri="{BB962C8B-B14F-4D97-AF65-F5344CB8AC3E}">
        <p14:creationId xmlns:p14="http://schemas.microsoft.com/office/powerpoint/2010/main" val="1835644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77EA2-B948-4A06-853B-07AD0F5475D2}"/>
              </a:ext>
            </a:extLst>
          </p:cNvPr>
          <p:cNvSpPr>
            <a:spLocks noGrp="1"/>
          </p:cNvSpPr>
          <p:nvPr>
            <p:ph type="title"/>
          </p:nvPr>
        </p:nvSpPr>
        <p:spPr/>
        <p:txBody>
          <a:bodyPr/>
          <a:lstStyle/>
          <a:p>
            <a:r>
              <a:rPr lang="en-US" b="1" u="sng" dirty="0"/>
              <a:t>A New Military Policy With Kennedy</a:t>
            </a:r>
          </a:p>
        </p:txBody>
      </p:sp>
      <p:sp>
        <p:nvSpPr>
          <p:cNvPr id="3" name="Content Placeholder 2">
            <a:extLst>
              <a:ext uri="{FF2B5EF4-FFF2-40B4-BE49-F238E27FC236}">
                <a16:creationId xmlns:a16="http://schemas.microsoft.com/office/drawing/2014/main" id="{E41D519C-FB6F-444D-8ECC-27C0B565519C}"/>
              </a:ext>
            </a:extLst>
          </p:cNvPr>
          <p:cNvSpPr>
            <a:spLocks noGrp="1"/>
          </p:cNvSpPr>
          <p:nvPr>
            <p:ph idx="1"/>
          </p:nvPr>
        </p:nvSpPr>
        <p:spPr/>
        <p:txBody>
          <a:bodyPr>
            <a:normAutofit fontScale="92500" lnSpcReduction="20000"/>
          </a:bodyPr>
          <a:lstStyle/>
          <a:p>
            <a:pPr marL="0" indent="0">
              <a:buNone/>
            </a:pPr>
            <a:r>
              <a:rPr lang="en-US" dirty="0"/>
              <a:t>Over the years before Kennedy became President, the Soviet Union had gained partners in countries that were struggling economically, especially in the third world countries in Asia, Africa, and Latin America. </a:t>
            </a:r>
          </a:p>
          <a:p>
            <a:pPr marL="0" indent="0">
              <a:buNone/>
            </a:pPr>
            <a:endParaRPr lang="en-US" dirty="0"/>
          </a:p>
          <a:p>
            <a:pPr marL="0" indent="0">
              <a:buNone/>
            </a:pPr>
            <a:r>
              <a:rPr lang="en-US" dirty="0"/>
              <a:t>Kennedy believed that one of his top military concerns should be to increase the U.S. nuclear abilities.</a:t>
            </a:r>
          </a:p>
          <a:p>
            <a:pPr marL="0" indent="0">
              <a:buNone/>
            </a:pPr>
            <a:endParaRPr lang="en-US" dirty="0"/>
          </a:p>
          <a:p>
            <a:pPr marL="0" indent="0">
              <a:buNone/>
            </a:pPr>
            <a:r>
              <a:rPr lang="en-US" dirty="0"/>
              <a:t>He started the military strategy called flexible response.</a:t>
            </a:r>
          </a:p>
          <a:p>
            <a:pPr marL="0" indent="0">
              <a:buNone/>
            </a:pPr>
            <a:endParaRPr lang="en-US" dirty="0"/>
          </a:p>
          <a:p>
            <a:pPr marL="0" indent="0">
              <a:buNone/>
            </a:pPr>
            <a:r>
              <a:rPr lang="en-US" dirty="0"/>
              <a:t>Flexible Response – a military strategy that involved preparing for a variety of military responses to international crisis instead of focusing on just the use of nuclear weapons.</a:t>
            </a:r>
          </a:p>
        </p:txBody>
      </p:sp>
    </p:spTree>
    <p:extLst>
      <p:ext uri="{BB962C8B-B14F-4D97-AF65-F5344CB8AC3E}">
        <p14:creationId xmlns:p14="http://schemas.microsoft.com/office/powerpoint/2010/main" val="667884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F4193-F6F5-45C0-8FEC-8BFF667CEB40}"/>
              </a:ext>
            </a:extLst>
          </p:cNvPr>
          <p:cNvSpPr>
            <a:spLocks noGrp="1"/>
          </p:cNvSpPr>
          <p:nvPr>
            <p:ph type="title"/>
          </p:nvPr>
        </p:nvSpPr>
        <p:spPr>
          <a:xfrm>
            <a:off x="838200" y="365126"/>
            <a:ext cx="10515600" cy="13970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4185FC1E-0A5F-4105-81B1-DD242BA35996}"/>
              </a:ext>
            </a:extLst>
          </p:cNvPr>
          <p:cNvSpPr>
            <a:spLocks noGrp="1"/>
          </p:cNvSpPr>
          <p:nvPr>
            <p:ph idx="1"/>
          </p:nvPr>
        </p:nvSpPr>
        <p:spPr>
          <a:xfrm>
            <a:off x="152401" y="504826"/>
            <a:ext cx="7753350" cy="6276974"/>
          </a:xfrm>
        </p:spPr>
        <p:txBody>
          <a:bodyPr>
            <a:normAutofit fontScale="92500" lnSpcReduction="10000"/>
          </a:bodyPr>
          <a:lstStyle/>
          <a:p>
            <a:pPr marL="0" indent="0">
              <a:buNone/>
            </a:pPr>
            <a:r>
              <a:rPr lang="en-US" dirty="0"/>
              <a:t>To make sure that the country was prepared for different types of military issues, President Kennedy increased spending for the defense department, which would include more conventional military forces and weapons.</a:t>
            </a:r>
          </a:p>
          <a:p>
            <a:pPr marL="0" indent="0">
              <a:buNone/>
            </a:pPr>
            <a:endParaRPr lang="en-US" dirty="0"/>
          </a:p>
          <a:p>
            <a:pPr marL="0" indent="0">
              <a:buNone/>
            </a:pPr>
            <a:r>
              <a:rPr lang="en-US" dirty="0"/>
              <a:t>Conventional Weapons – traditional military weapons such as guns, planes, boats, and tanks.</a:t>
            </a:r>
          </a:p>
          <a:p>
            <a:pPr marL="0" indent="0">
              <a:buNone/>
            </a:pPr>
            <a:endParaRPr lang="en-US" dirty="0"/>
          </a:p>
          <a:p>
            <a:pPr marL="0" indent="0">
              <a:buNone/>
            </a:pPr>
            <a:r>
              <a:rPr lang="en-US" dirty="0"/>
              <a:t>Kennedy also created an elite branch of the army called the Special Forces, also known as Green Berets because of the hat that went with their uniform to make their military branch recognizable.</a:t>
            </a:r>
          </a:p>
          <a:p>
            <a:pPr marL="0" indent="0">
              <a:buNone/>
            </a:pPr>
            <a:endParaRPr lang="en-US" dirty="0"/>
          </a:p>
          <a:p>
            <a:pPr marL="0" indent="0">
              <a:buNone/>
            </a:pPr>
            <a:r>
              <a:rPr lang="en-US" dirty="0"/>
              <a:t>President Kennedy also tripled the nuclear weapons that the U.S. held so that they could compete with the Soviet Union in that way as well.</a:t>
            </a:r>
          </a:p>
        </p:txBody>
      </p:sp>
      <p:pic>
        <p:nvPicPr>
          <p:cNvPr id="4" name="Picture 3">
            <a:extLst>
              <a:ext uri="{FF2B5EF4-FFF2-40B4-BE49-F238E27FC236}">
                <a16:creationId xmlns:a16="http://schemas.microsoft.com/office/drawing/2014/main" id="{982DE546-67F2-4287-B04D-297D0DF7D7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3997" y="742950"/>
            <a:ext cx="3586015" cy="2686050"/>
          </a:xfrm>
          <a:prstGeom prst="rect">
            <a:avLst/>
          </a:prstGeom>
        </p:spPr>
      </p:pic>
      <p:pic>
        <p:nvPicPr>
          <p:cNvPr id="5122" name="Picture 2" descr="Decorated special forces soldier dies in combat in Afghanistan">
            <a:extLst>
              <a:ext uri="{FF2B5EF4-FFF2-40B4-BE49-F238E27FC236}">
                <a16:creationId xmlns:a16="http://schemas.microsoft.com/office/drawing/2014/main" id="{BB69D8BD-9371-4D28-BDB3-634D418C4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305" y="3752850"/>
            <a:ext cx="3393708"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107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1967</Words>
  <Application>Microsoft Office PowerPoint</Application>
  <PresentationFormat>Widescreen</PresentationFormat>
  <Paragraphs>142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Kennedy and the Cold War</vt:lpstr>
      <vt:lpstr>Fears About the Cold War</vt:lpstr>
      <vt:lpstr>The Presidential Election of 1960</vt:lpstr>
      <vt:lpstr>Fears About Kennedy</vt:lpstr>
      <vt:lpstr>How Television Affected the Election</vt:lpstr>
      <vt:lpstr>Kennedy and Civil Rights</vt:lpstr>
      <vt:lpstr>The Camelot Years</vt:lpstr>
      <vt:lpstr>A New Military Policy With Kennedy</vt:lpstr>
      <vt:lpstr>PowerPoint Presentation</vt:lpstr>
      <vt:lpstr>Crises Over Cuba</vt:lpstr>
      <vt:lpstr>PowerPoint Presentation</vt:lpstr>
      <vt:lpstr>Bay of Pigs Invasion</vt:lpstr>
      <vt:lpstr>PowerPoint Presentation</vt:lpstr>
      <vt:lpstr>PowerPoint Presentation</vt:lpstr>
      <vt:lpstr>The Cuban Missile Crisis</vt:lpstr>
      <vt:lpstr>PowerPoint Presentation</vt:lpstr>
      <vt:lpstr>PowerPoint Presentation</vt:lpstr>
      <vt:lpstr>PowerPoint Presentation</vt:lpstr>
      <vt:lpstr>Troubles In Berlin</vt:lpstr>
      <vt:lpstr>The Berlin Wall</vt:lpstr>
      <vt:lpstr>Searching for Ways to Ease the Tension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Kennedy and the Cold War</dc:title>
  <dc:creator>Andrea Surma</dc:creator>
  <cp:lastModifiedBy>Andrea Surma</cp:lastModifiedBy>
  <cp:revision>71</cp:revision>
  <dcterms:created xsi:type="dcterms:W3CDTF">2020-06-02T20:04:21Z</dcterms:created>
  <dcterms:modified xsi:type="dcterms:W3CDTF">2020-06-07T17:22:09Z</dcterms:modified>
</cp:coreProperties>
</file>