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642" r:id="rId2"/>
    <p:sldId id="643" r:id="rId3"/>
    <p:sldId id="644" r:id="rId4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am Haenlein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BF2"/>
    <a:srgbClr val="FFE900"/>
    <a:srgbClr val="FDEADA"/>
    <a:srgbClr val="F9F1AF"/>
    <a:srgbClr val="F1F7C2"/>
    <a:srgbClr val="F8F095"/>
    <a:srgbClr val="EAF1DE"/>
    <a:srgbClr val="E4F7FF"/>
    <a:srgbClr val="FCDAA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52" autoAdjust="0"/>
    <p:restoredTop sz="94750"/>
  </p:normalViewPr>
  <p:slideViewPr>
    <p:cSldViewPr snapToGrid="0" snapToObjects="1">
      <p:cViewPr varScale="1">
        <p:scale>
          <a:sx n="191" d="100"/>
          <a:sy n="191" d="100"/>
        </p:scale>
        <p:origin x="192" y="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46513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46513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246BA50-6A09-463A-9BF8-C6AB97E79E00}" type="datetimeFigureOut">
              <a:rPr lang="en-US"/>
              <a:pPr>
                <a:defRPr/>
              </a:pPr>
              <a:t>5/29/20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46513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46513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486B23A-4BC5-4E25-9FD5-EE4F3C8B3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71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75E4B-101F-405D-80F6-D7CD3F297B43}" type="datetimeFigureOut">
              <a:rPr lang="en-US"/>
              <a:pPr>
                <a:defRPr/>
              </a:pPr>
              <a:t>5/29/20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D0299-0447-4A76-BB5D-459AEE063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62CD8-B6F5-4A19-833F-02C1D476E973}" type="datetimeFigureOut">
              <a:rPr lang="en-US"/>
              <a:pPr>
                <a:defRPr/>
              </a:pPr>
              <a:t>5/29/20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784B3-E00D-4CD6-BDE7-096BD68E6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D3BFA-C7BF-4211-8A3A-DCCABDD0C3D0}" type="datetimeFigureOut">
              <a:rPr lang="en-US"/>
              <a:pPr>
                <a:defRPr/>
              </a:pPr>
              <a:t>5/29/20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FA185-5CB4-4A27-99A4-68E5A9794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78FCB-9601-4F88-A371-401326800079}" type="datetimeFigureOut">
              <a:rPr lang="en-US"/>
              <a:pPr>
                <a:defRPr/>
              </a:pPr>
              <a:t>5/29/20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FA39D-0B9D-44A1-9AA4-FECAA4A33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ED4F9-433D-4ABB-BBB4-894B8F9FDE04}" type="datetimeFigureOut">
              <a:rPr lang="en-US"/>
              <a:pPr>
                <a:defRPr/>
              </a:pPr>
              <a:t>5/29/20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6AF3D-83BC-4405-99EE-7A54EA540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95E4D-D905-4600-A7C7-DE59C3A82439}" type="datetimeFigureOut">
              <a:rPr lang="en-US"/>
              <a:pPr>
                <a:defRPr/>
              </a:pPr>
              <a:t>5/29/20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6AB91-1BA7-4516-B401-7AF516ADF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F0136-BE29-4A8A-A25A-BBEF850A05F0}" type="datetimeFigureOut">
              <a:rPr lang="en-US"/>
              <a:pPr>
                <a:defRPr/>
              </a:pPr>
              <a:t>5/29/20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18F4-B4CA-4A4A-A6D7-1141BA778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3805A-0B2E-457C-A19A-3558459966EA}" type="datetimeFigureOut">
              <a:rPr lang="en-US"/>
              <a:pPr>
                <a:defRPr/>
              </a:pPr>
              <a:t>5/29/20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A13BE-A4C4-49F6-87C6-0D88E999B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92E14-57BF-4500-BF32-D1499EBF7CC1}" type="datetimeFigureOut">
              <a:rPr lang="en-US"/>
              <a:pPr>
                <a:defRPr/>
              </a:pPr>
              <a:t>5/29/20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48DB0-1FD2-41DE-B188-2F8D53C70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346CE-8DB8-4067-9E11-3809B6BB753A}" type="datetimeFigureOut">
              <a:rPr lang="en-US"/>
              <a:pPr>
                <a:defRPr/>
              </a:pPr>
              <a:t>5/29/20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D4B32-0709-455C-87A7-33CAE9EC8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8FD1F-B358-434A-A219-166310203C48}" type="datetimeFigureOut">
              <a:rPr lang="en-US"/>
              <a:pPr>
                <a:defRPr/>
              </a:pPr>
              <a:t>5/29/20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1E660-8998-4EBF-A770-F527796A1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567B4-0A47-4062-83F9-211AEAE07C08}" type="datetimeFigureOut">
              <a:rPr lang="en-US"/>
              <a:pPr>
                <a:defRPr/>
              </a:pPr>
              <a:t>5/29/20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6C12F-1EE1-4051-9A55-5A621A3A6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5AB55-45E7-4BEF-A657-843B1722E1C9}" type="datetimeFigureOut">
              <a:rPr lang="en-US"/>
              <a:pPr>
                <a:defRPr/>
              </a:pPr>
              <a:t>5/29/20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02EE0B-D71D-43DF-AF22-29DCE5A8D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DsB8dIcaWRbMq8YIeNh1VQ/featured" TargetMode="External"/><Relationship Id="rId2" Type="http://schemas.openxmlformats.org/officeDocument/2006/relationships/hyperlink" Target="https://www.sparknotes.com/nofear/shakespeare/romeojuli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BA873-75FB-004B-81BE-C977D1FAD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302"/>
            <a:ext cx="8229600" cy="715263"/>
          </a:xfrm>
        </p:spPr>
        <p:txBody>
          <a:bodyPr/>
          <a:lstStyle/>
          <a:p>
            <a:r>
              <a:rPr lang="en-US" dirty="0"/>
              <a:t>Options for Final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E60E6-BF9E-EC4B-8AAB-72B8CCE2B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61969"/>
            <a:ext cx="8229600" cy="486771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Choose one option for your final project (100 points):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1) Write your own </a:t>
            </a:r>
            <a:r>
              <a:rPr lang="en-US" sz="2400" b="1" dirty="0"/>
              <a:t>Shakespearean Sonnet</a:t>
            </a:r>
            <a:r>
              <a:rPr lang="en-US" sz="2400" dirty="0"/>
              <a:t>. In your sonnet you must include:</a:t>
            </a:r>
          </a:p>
          <a:p>
            <a:endParaRPr lang="en-US" sz="2400" dirty="0"/>
          </a:p>
          <a:p>
            <a:r>
              <a:rPr lang="en-US" sz="2400" dirty="0"/>
              <a:t>iambic Pentameter = 10 syllables in each line, 5 iambic feet</a:t>
            </a:r>
          </a:p>
          <a:p>
            <a:r>
              <a:rPr lang="en-US" sz="2400" dirty="0"/>
              <a:t>unstressed &amp; stressed pattern (</a:t>
            </a:r>
            <a:r>
              <a:rPr lang="en-US" sz="2400" dirty="0" err="1"/>
              <a:t>baBoom</a:t>
            </a:r>
            <a:r>
              <a:rPr lang="en-US" sz="2400" dirty="0"/>
              <a:t> </a:t>
            </a:r>
            <a:r>
              <a:rPr lang="en-US" sz="2400" dirty="0" err="1"/>
              <a:t>baBoom</a:t>
            </a:r>
            <a:r>
              <a:rPr lang="en-US" sz="2400" dirty="0"/>
              <a:t> …)</a:t>
            </a:r>
          </a:p>
          <a:p>
            <a:r>
              <a:rPr lang="en-US" sz="2400" dirty="0"/>
              <a:t>14 lines total = 3 quatrains + 1 couplet</a:t>
            </a:r>
          </a:p>
          <a:p>
            <a:r>
              <a:rPr lang="en-US" sz="2400" dirty="0"/>
              <a:t>rhyme scheme</a:t>
            </a:r>
            <a:r>
              <a:rPr lang="en-US" sz="2400" i="1" dirty="0"/>
              <a:t>:</a:t>
            </a:r>
            <a:r>
              <a:rPr lang="en-US" sz="2400" b="1" i="1" dirty="0"/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a</a:t>
            </a:r>
            <a:r>
              <a:rPr lang="en-US" sz="2400" b="1" i="1" dirty="0" err="1">
                <a:solidFill>
                  <a:srgbClr val="050BF2"/>
                </a:solidFill>
              </a:rPr>
              <a:t>b</a:t>
            </a:r>
            <a:r>
              <a:rPr lang="en-US" sz="2400" b="1" i="1" dirty="0" err="1">
                <a:solidFill>
                  <a:srgbClr val="FF0000"/>
                </a:solidFill>
              </a:rPr>
              <a:t>a</a:t>
            </a:r>
            <a:r>
              <a:rPr lang="en-US" sz="2400" b="1" i="1" dirty="0" err="1">
                <a:solidFill>
                  <a:srgbClr val="050BF2"/>
                </a:solidFill>
              </a:rPr>
              <a:t>b</a:t>
            </a:r>
            <a:r>
              <a:rPr lang="en-US" sz="2400" b="1" i="1" dirty="0"/>
              <a:t>  </a:t>
            </a:r>
            <a:r>
              <a:rPr lang="en-US" sz="2400" b="1" i="1" dirty="0" err="1">
                <a:solidFill>
                  <a:srgbClr val="FFC000"/>
                </a:solidFill>
              </a:rPr>
              <a:t>c</a:t>
            </a:r>
            <a:r>
              <a:rPr lang="en-US" sz="2400" b="1" i="1" dirty="0" err="1">
                <a:solidFill>
                  <a:srgbClr val="00B050"/>
                </a:solidFill>
              </a:rPr>
              <a:t>d</a:t>
            </a:r>
            <a:r>
              <a:rPr lang="en-US" sz="2400" b="1" i="1" dirty="0" err="1">
                <a:solidFill>
                  <a:srgbClr val="FFC000"/>
                </a:solidFill>
              </a:rPr>
              <a:t>c</a:t>
            </a:r>
            <a:r>
              <a:rPr lang="en-US" sz="2400" b="1" i="1" dirty="0" err="1">
                <a:solidFill>
                  <a:srgbClr val="00B050"/>
                </a:solidFill>
              </a:rPr>
              <a:t>d</a:t>
            </a:r>
            <a:r>
              <a:rPr lang="en-US" sz="2400" b="1" i="1" dirty="0"/>
              <a:t>  </a:t>
            </a:r>
            <a:r>
              <a:rPr lang="en-US" sz="2400" b="1" i="1" dirty="0" err="1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sz="2400" b="1" i="1" dirty="0" err="1">
                <a:solidFill>
                  <a:srgbClr val="7030A0"/>
                </a:solidFill>
              </a:rPr>
              <a:t>f</a:t>
            </a:r>
            <a:r>
              <a:rPr lang="en-US" sz="2400" b="1" i="1" dirty="0" err="1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sz="2400" b="1" i="1" dirty="0" err="1">
                <a:solidFill>
                  <a:srgbClr val="7030A0"/>
                </a:solidFill>
              </a:rPr>
              <a:t>f</a:t>
            </a:r>
            <a:r>
              <a:rPr lang="en-US" sz="2400" b="1" i="1" dirty="0"/>
              <a:t>  </a:t>
            </a:r>
            <a:r>
              <a:rPr lang="en-US" sz="2400" b="1" i="1" dirty="0">
                <a:solidFill>
                  <a:schemeClr val="accent5"/>
                </a:solidFill>
              </a:rPr>
              <a:t>gg</a:t>
            </a:r>
            <a:endParaRPr lang="en-US" sz="2400" dirty="0"/>
          </a:p>
          <a:p>
            <a:r>
              <a:rPr lang="en-US" sz="2400" dirty="0"/>
              <a:t>There must be a story in the sonnet: it cannot be random lines with ideas that do not connect to each other.</a:t>
            </a:r>
          </a:p>
        </p:txBody>
      </p:sp>
    </p:spTree>
    <p:extLst>
      <p:ext uri="{BB962C8B-B14F-4D97-AF65-F5344CB8AC3E}">
        <p14:creationId xmlns:p14="http://schemas.microsoft.com/office/powerpoint/2010/main" val="1862448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BA873-75FB-004B-81BE-C977D1FAD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302"/>
            <a:ext cx="8229600" cy="715263"/>
          </a:xfrm>
        </p:spPr>
        <p:txBody>
          <a:bodyPr/>
          <a:lstStyle/>
          <a:p>
            <a:r>
              <a:rPr lang="en-US" dirty="0"/>
              <a:t>Options for Final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E60E6-BF9E-EC4B-8AAB-72B8CCE2B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861969"/>
            <a:ext cx="8359629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Choose one option for your final project (100 points):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2) Write your own sonnet </a:t>
            </a:r>
            <a:r>
              <a:rPr lang="en-US" sz="2400" b="1" dirty="0"/>
              <a:t>based on a different type of sonnet</a:t>
            </a:r>
            <a:r>
              <a:rPr lang="en-US" sz="2400" dirty="0"/>
              <a:t> besides the one we learned (for example: Miltonic, Spenserian, Bengali, etc.)</a:t>
            </a:r>
          </a:p>
          <a:p>
            <a:endParaRPr lang="en-US" sz="2400" dirty="0"/>
          </a:p>
          <a:p>
            <a:r>
              <a:rPr lang="en-US" sz="2400" dirty="0"/>
              <a:t>Include a poem from a published author of this different type of sonnet so I can compare them.</a:t>
            </a:r>
          </a:p>
          <a:p>
            <a:r>
              <a:rPr lang="en-US" sz="2400" dirty="0"/>
              <a:t>Follow the rules (rhyme scheme, etc.) of your sonnet.</a:t>
            </a:r>
          </a:p>
          <a:p>
            <a:r>
              <a:rPr lang="en-US" sz="2400" dirty="0"/>
              <a:t>There must be a story in the sonnet: it cannot be random lines with ideas that do not connect to each other.</a:t>
            </a:r>
          </a:p>
        </p:txBody>
      </p:sp>
    </p:spTree>
    <p:extLst>
      <p:ext uri="{BB962C8B-B14F-4D97-AF65-F5344CB8AC3E}">
        <p14:creationId xmlns:p14="http://schemas.microsoft.com/office/powerpoint/2010/main" val="335589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BA873-75FB-004B-81BE-C977D1FAD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302"/>
            <a:ext cx="8229600" cy="715263"/>
          </a:xfrm>
        </p:spPr>
        <p:txBody>
          <a:bodyPr/>
          <a:lstStyle/>
          <a:p>
            <a:r>
              <a:rPr lang="en-US" dirty="0"/>
              <a:t>Options for Final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E60E6-BF9E-EC4B-8AAB-72B8CCE2B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861969"/>
            <a:ext cx="8485465" cy="574573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Choose one option for your final project (100 points):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400" dirty="0"/>
              <a:t>3) </a:t>
            </a:r>
            <a:r>
              <a:rPr lang="en-US" sz="2400" b="1" dirty="0"/>
              <a:t>Write a 2 page essay </a:t>
            </a:r>
            <a:r>
              <a:rPr lang="en-US" sz="2400" dirty="0"/>
              <a:t>(MLA format) summarizing a scene from Shakespeare’s play </a:t>
            </a:r>
            <a:r>
              <a:rPr lang="en-US" sz="2400" b="1" dirty="0"/>
              <a:t>Romeo and Juliet </a:t>
            </a:r>
            <a:r>
              <a:rPr lang="en-US" sz="2400" dirty="0"/>
              <a:t>(besides the one we read). Then explain why it is important and how it connects to our essential question: “Who/What deserves our care and respect?”</a:t>
            </a:r>
          </a:p>
          <a:p>
            <a:endParaRPr lang="en-US" sz="1200" dirty="0"/>
          </a:p>
          <a:p>
            <a:r>
              <a:rPr lang="en-US" sz="2400" dirty="0"/>
              <a:t>Shakespeare / Modern scenes translated: </a:t>
            </a:r>
            <a:r>
              <a:rPr lang="en-US" sz="2400" dirty="0">
                <a:hlinkClick r:id="rId2"/>
              </a:rPr>
              <a:t>https://www.sparknotes.com/nofear/shakespeare/romeojuliet/</a:t>
            </a:r>
            <a:r>
              <a:rPr lang="en-US" sz="2400" dirty="0"/>
              <a:t> </a:t>
            </a:r>
          </a:p>
          <a:p>
            <a:r>
              <a:rPr lang="en-US" sz="2400" dirty="0"/>
              <a:t>Shakespeare / Modern scenes read with audio: </a:t>
            </a:r>
            <a:r>
              <a:rPr lang="en-US" sz="2400" dirty="0">
                <a:hlinkClick r:id="rId3"/>
              </a:rPr>
              <a:t>https://www.youtube.com/channel/UCDsB8dIcaWRbMq8YIeNh1VQ/featured</a:t>
            </a:r>
            <a:r>
              <a:rPr lang="en-US" sz="2400" dirty="0"/>
              <a:t> </a:t>
            </a:r>
          </a:p>
          <a:p>
            <a:r>
              <a:rPr lang="en-US" sz="2400" dirty="0"/>
              <a:t>You must include at least four quotes (modern version counts) from the story to support your arguments.</a:t>
            </a:r>
          </a:p>
          <a:p>
            <a:r>
              <a:rPr lang="en-US" sz="2400" dirty="0"/>
              <a:t>You must write your essay in your words, NO PLAGIARISM</a:t>
            </a:r>
          </a:p>
        </p:txBody>
      </p:sp>
    </p:spTree>
    <p:extLst>
      <p:ext uri="{BB962C8B-B14F-4D97-AF65-F5344CB8AC3E}">
        <p14:creationId xmlns:p14="http://schemas.microsoft.com/office/powerpoint/2010/main" val="841643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{D1078DF0-4EF3-E948-B3B9-FAE58B1F5B56}tf16401378</Template>
  <TotalTime>22499</TotalTime>
  <Words>330</Words>
  <Application>Microsoft Macintosh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Options for Final Project</vt:lpstr>
      <vt:lpstr>Options for Final Project</vt:lpstr>
      <vt:lpstr>Options for Final Project</vt:lpstr>
    </vt:vector>
  </TitlesOfParts>
  <Company>Mac Home And Student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 Haenlein</dc:creator>
  <cp:lastModifiedBy>Brandy Haenlein</cp:lastModifiedBy>
  <cp:revision>706</cp:revision>
  <dcterms:created xsi:type="dcterms:W3CDTF">2017-10-02T01:24:48Z</dcterms:created>
  <dcterms:modified xsi:type="dcterms:W3CDTF">2020-05-29T18:00:12Z</dcterms:modified>
</cp:coreProperties>
</file>