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6" d="100"/>
          <a:sy n="96" d="100"/>
        </p:scale>
        <p:origin x="110" y="12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0C118BF-B48C-4E6E-9E88-168B64DA673D}"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7B39A1-3EBD-48A3-AA97-3B0DCDD0E7AB}" type="slidenum">
              <a:rPr lang="en-US" smtClean="0"/>
              <a:t>‹#›</a:t>
            </a:fld>
            <a:endParaRPr lang="en-US"/>
          </a:p>
        </p:txBody>
      </p:sp>
    </p:spTree>
    <p:extLst>
      <p:ext uri="{BB962C8B-B14F-4D97-AF65-F5344CB8AC3E}">
        <p14:creationId xmlns:p14="http://schemas.microsoft.com/office/powerpoint/2010/main" val="2905885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C118BF-B48C-4E6E-9E88-168B64DA673D}"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7B39A1-3EBD-48A3-AA97-3B0DCDD0E7AB}" type="slidenum">
              <a:rPr lang="en-US" smtClean="0"/>
              <a:t>‹#›</a:t>
            </a:fld>
            <a:endParaRPr lang="en-US"/>
          </a:p>
        </p:txBody>
      </p:sp>
    </p:spTree>
    <p:extLst>
      <p:ext uri="{BB962C8B-B14F-4D97-AF65-F5344CB8AC3E}">
        <p14:creationId xmlns:p14="http://schemas.microsoft.com/office/powerpoint/2010/main" val="4191438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0C118BF-B48C-4E6E-9E88-168B64DA673D}"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7B39A1-3EBD-48A3-AA97-3B0DCDD0E7AB}" type="slidenum">
              <a:rPr lang="en-US" smtClean="0"/>
              <a:t>‹#›</a:t>
            </a:fld>
            <a:endParaRPr lang="en-US"/>
          </a:p>
        </p:txBody>
      </p:sp>
    </p:spTree>
    <p:extLst>
      <p:ext uri="{BB962C8B-B14F-4D97-AF65-F5344CB8AC3E}">
        <p14:creationId xmlns:p14="http://schemas.microsoft.com/office/powerpoint/2010/main" val="5039234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0C118BF-B48C-4E6E-9E88-168B64DA673D}"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7B39A1-3EBD-48A3-AA97-3B0DCDD0E7AB}"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179431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C118BF-B48C-4E6E-9E88-168B64DA673D}"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7B39A1-3EBD-48A3-AA97-3B0DCDD0E7AB}" type="slidenum">
              <a:rPr lang="en-US" smtClean="0"/>
              <a:t>‹#›</a:t>
            </a:fld>
            <a:endParaRPr lang="en-US"/>
          </a:p>
        </p:txBody>
      </p:sp>
    </p:spTree>
    <p:extLst>
      <p:ext uri="{BB962C8B-B14F-4D97-AF65-F5344CB8AC3E}">
        <p14:creationId xmlns:p14="http://schemas.microsoft.com/office/powerpoint/2010/main" val="10050622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0C118BF-B48C-4E6E-9E88-168B64DA673D}" type="datetimeFigureOut">
              <a:rPr lang="en-US" smtClean="0"/>
              <a:t>4/16/2020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7B39A1-3EBD-48A3-AA97-3B0DCDD0E7AB}" type="slidenum">
              <a:rPr lang="en-US" smtClean="0"/>
              <a:t>‹#›</a:t>
            </a:fld>
            <a:endParaRPr lang="en-US"/>
          </a:p>
        </p:txBody>
      </p:sp>
    </p:spTree>
    <p:extLst>
      <p:ext uri="{BB962C8B-B14F-4D97-AF65-F5344CB8AC3E}">
        <p14:creationId xmlns:p14="http://schemas.microsoft.com/office/powerpoint/2010/main" val="42338697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0C118BF-B48C-4E6E-9E88-168B64DA673D}" type="datetimeFigureOut">
              <a:rPr lang="en-US" smtClean="0"/>
              <a:t>4/16/2020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7B39A1-3EBD-48A3-AA97-3B0DCDD0E7AB}" type="slidenum">
              <a:rPr lang="en-US" smtClean="0"/>
              <a:t>‹#›</a:t>
            </a:fld>
            <a:endParaRPr lang="en-US"/>
          </a:p>
        </p:txBody>
      </p:sp>
    </p:spTree>
    <p:extLst>
      <p:ext uri="{BB962C8B-B14F-4D97-AF65-F5344CB8AC3E}">
        <p14:creationId xmlns:p14="http://schemas.microsoft.com/office/powerpoint/2010/main" val="24424615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C118BF-B48C-4E6E-9E88-168B64DA673D}"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7B39A1-3EBD-48A3-AA97-3B0DCDD0E7AB}" type="slidenum">
              <a:rPr lang="en-US" smtClean="0"/>
              <a:t>‹#›</a:t>
            </a:fld>
            <a:endParaRPr lang="en-US"/>
          </a:p>
        </p:txBody>
      </p:sp>
    </p:spTree>
    <p:extLst>
      <p:ext uri="{BB962C8B-B14F-4D97-AF65-F5344CB8AC3E}">
        <p14:creationId xmlns:p14="http://schemas.microsoft.com/office/powerpoint/2010/main" val="1219028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C118BF-B48C-4E6E-9E88-168B64DA673D}"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7B39A1-3EBD-48A3-AA97-3B0DCDD0E7AB}" type="slidenum">
              <a:rPr lang="en-US" smtClean="0"/>
              <a:t>‹#›</a:t>
            </a:fld>
            <a:endParaRPr lang="en-US"/>
          </a:p>
        </p:txBody>
      </p:sp>
    </p:spTree>
    <p:extLst>
      <p:ext uri="{BB962C8B-B14F-4D97-AF65-F5344CB8AC3E}">
        <p14:creationId xmlns:p14="http://schemas.microsoft.com/office/powerpoint/2010/main" val="1707946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30C118BF-B48C-4E6E-9E88-168B64DA673D}"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7B39A1-3EBD-48A3-AA97-3B0DCDD0E7AB}" type="slidenum">
              <a:rPr lang="en-US" smtClean="0"/>
              <a:t>‹#›</a:t>
            </a:fld>
            <a:endParaRPr lang="en-US"/>
          </a:p>
        </p:txBody>
      </p:sp>
    </p:spTree>
    <p:extLst>
      <p:ext uri="{BB962C8B-B14F-4D97-AF65-F5344CB8AC3E}">
        <p14:creationId xmlns:p14="http://schemas.microsoft.com/office/powerpoint/2010/main" val="1508474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C118BF-B48C-4E6E-9E88-168B64DA673D}"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7B39A1-3EBD-48A3-AA97-3B0DCDD0E7AB}" type="slidenum">
              <a:rPr lang="en-US" smtClean="0"/>
              <a:t>‹#›</a:t>
            </a:fld>
            <a:endParaRPr lang="en-US"/>
          </a:p>
        </p:txBody>
      </p:sp>
    </p:spTree>
    <p:extLst>
      <p:ext uri="{BB962C8B-B14F-4D97-AF65-F5344CB8AC3E}">
        <p14:creationId xmlns:p14="http://schemas.microsoft.com/office/powerpoint/2010/main" val="3102779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0C118BF-B48C-4E6E-9E88-168B64DA673D}"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7B39A1-3EBD-48A3-AA97-3B0DCDD0E7AB}" type="slidenum">
              <a:rPr lang="en-US" smtClean="0"/>
              <a:t>‹#›</a:t>
            </a:fld>
            <a:endParaRPr lang="en-US"/>
          </a:p>
        </p:txBody>
      </p:sp>
    </p:spTree>
    <p:extLst>
      <p:ext uri="{BB962C8B-B14F-4D97-AF65-F5344CB8AC3E}">
        <p14:creationId xmlns:p14="http://schemas.microsoft.com/office/powerpoint/2010/main" val="1069469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0C118BF-B48C-4E6E-9E88-168B64DA673D}" type="datetimeFigureOut">
              <a:rPr lang="en-US" smtClean="0"/>
              <a:t>4/16/2020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7B39A1-3EBD-48A3-AA97-3B0DCDD0E7AB}" type="slidenum">
              <a:rPr lang="en-US" smtClean="0"/>
              <a:t>‹#›</a:t>
            </a:fld>
            <a:endParaRPr lang="en-US"/>
          </a:p>
        </p:txBody>
      </p:sp>
    </p:spTree>
    <p:extLst>
      <p:ext uri="{BB962C8B-B14F-4D97-AF65-F5344CB8AC3E}">
        <p14:creationId xmlns:p14="http://schemas.microsoft.com/office/powerpoint/2010/main" val="2939063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30C118BF-B48C-4E6E-9E88-168B64DA673D}" type="datetimeFigureOut">
              <a:rPr lang="en-US" smtClean="0"/>
              <a:t>4/16/2020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D17B39A1-3EBD-48A3-AA97-3B0DCDD0E7AB}" type="slidenum">
              <a:rPr lang="en-US" smtClean="0"/>
              <a:t>‹#›</a:t>
            </a:fld>
            <a:endParaRPr lang="en-US"/>
          </a:p>
        </p:txBody>
      </p:sp>
    </p:spTree>
    <p:extLst>
      <p:ext uri="{BB962C8B-B14F-4D97-AF65-F5344CB8AC3E}">
        <p14:creationId xmlns:p14="http://schemas.microsoft.com/office/powerpoint/2010/main" val="814000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0C118BF-B48C-4E6E-9E88-168B64DA673D}" type="datetimeFigureOut">
              <a:rPr lang="en-US" smtClean="0"/>
              <a:t>4/16/2020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D17B39A1-3EBD-48A3-AA97-3B0DCDD0E7AB}" type="slidenum">
              <a:rPr lang="en-US" smtClean="0"/>
              <a:t>‹#›</a:t>
            </a:fld>
            <a:endParaRPr lang="en-US"/>
          </a:p>
        </p:txBody>
      </p:sp>
    </p:spTree>
    <p:extLst>
      <p:ext uri="{BB962C8B-B14F-4D97-AF65-F5344CB8AC3E}">
        <p14:creationId xmlns:p14="http://schemas.microsoft.com/office/powerpoint/2010/main" val="1258593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30C118BF-B48C-4E6E-9E88-168B64DA673D}" type="datetimeFigureOut">
              <a:rPr lang="en-US" smtClean="0"/>
              <a:t>4/16/2020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D17B39A1-3EBD-48A3-AA97-3B0DCDD0E7AB}" type="slidenum">
              <a:rPr lang="en-US" smtClean="0"/>
              <a:t>‹#›</a:t>
            </a:fld>
            <a:endParaRPr lang="en-US"/>
          </a:p>
        </p:txBody>
      </p:sp>
    </p:spTree>
    <p:extLst>
      <p:ext uri="{BB962C8B-B14F-4D97-AF65-F5344CB8AC3E}">
        <p14:creationId xmlns:p14="http://schemas.microsoft.com/office/powerpoint/2010/main" val="229209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C118BF-B48C-4E6E-9E88-168B64DA673D}"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7B39A1-3EBD-48A3-AA97-3B0DCDD0E7AB}" type="slidenum">
              <a:rPr lang="en-US" smtClean="0"/>
              <a:t>‹#›</a:t>
            </a:fld>
            <a:endParaRPr lang="en-US"/>
          </a:p>
        </p:txBody>
      </p:sp>
    </p:spTree>
    <p:extLst>
      <p:ext uri="{BB962C8B-B14F-4D97-AF65-F5344CB8AC3E}">
        <p14:creationId xmlns:p14="http://schemas.microsoft.com/office/powerpoint/2010/main" val="424934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0C118BF-B48C-4E6E-9E88-168B64DA673D}" type="datetimeFigureOut">
              <a:rPr lang="en-US" smtClean="0"/>
              <a:t>4/16/2020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17B39A1-3EBD-48A3-AA97-3B0DCDD0E7AB}" type="slidenum">
              <a:rPr lang="en-US" smtClean="0"/>
              <a:t>‹#›</a:t>
            </a:fld>
            <a:endParaRPr lang="en-US"/>
          </a:p>
        </p:txBody>
      </p:sp>
    </p:spTree>
    <p:extLst>
      <p:ext uri="{BB962C8B-B14F-4D97-AF65-F5344CB8AC3E}">
        <p14:creationId xmlns:p14="http://schemas.microsoft.com/office/powerpoint/2010/main" val="278346216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7261C-C85B-4F83-A994-DA87CE00659C}"/>
              </a:ext>
            </a:extLst>
          </p:cNvPr>
          <p:cNvSpPr>
            <a:spLocks noGrp="1"/>
          </p:cNvSpPr>
          <p:nvPr>
            <p:ph type="ctrTitle"/>
          </p:nvPr>
        </p:nvSpPr>
        <p:spPr/>
        <p:txBody>
          <a:bodyPr/>
          <a:lstStyle/>
          <a:p>
            <a:r>
              <a:rPr lang="en-US" dirty="0"/>
              <a:t>Dictators Threaten World Peace</a:t>
            </a:r>
          </a:p>
        </p:txBody>
      </p:sp>
      <p:sp>
        <p:nvSpPr>
          <p:cNvPr id="3" name="Subtitle 2">
            <a:extLst>
              <a:ext uri="{FF2B5EF4-FFF2-40B4-BE49-F238E27FC236}">
                <a16:creationId xmlns:a16="http://schemas.microsoft.com/office/drawing/2014/main" id="{3AD4F9AD-C995-4578-9145-547B97F65309}"/>
              </a:ext>
            </a:extLst>
          </p:cNvPr>
          <p:cNvSpPr>
            <a:spLocks noGrp="1"/>
          </p:cNvSpPr>
          <p:nvPr>
            <p:ph type="subTitle" idx="1"/>
          </p:nvPr>
        </p:nvSpPr>
        <p:spPr/>
        <p:txBody>
          <a:bodyPr/>
          <a:lstStyle/>
          <a:p>
            <a:r>
              <a:rPr lang="en-US" dirty="0"/>
              <a:t>Chapter 24 Section 1</a:t>
            </a:r>
          </a:p>
        </p:txBody>
      </p:sp>
    </p:spTree>
    <p:extLst>
      <p:ext uri="{BB962C8B-B14F-4D97-AF65-F5344CB8AC3E}">
        <p14:creationId xmlns:p14="http://schemas.microsoft.com/office/powerpoint/2010/main" val="2524525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E1CFF-C89D-43FE-B122-FC5B9E7A5B7B}"/>
              </a:ext>
            </a:extLst>
          </p:cNvPr>
          <p:cNvSpPr>
            <a:spLocks noGrp="1"/>
          </p:cNvSpPr>
          <p:nvPr>
            <p:ph type="title"/>
          </p:nvPr>
        </p:nvSpPr>
        <p:spPr>
          <a:xfrm>
            <a:off x="646111" y="452718"/>
            <a:ext cx="9404723" cy="56165"/>
          </a:xfrm>
        </p:spPr>
        <p:txBody>
          <a:bodyPr/>
          <a:lstStyle/>
          <a:p>
            <a:endParaRPr lang="en-US" dirty="0"/>
          </a:p>
        </p:txBody>
      </p:sp>
      <p:sp>
        <p:nvSpPr>
          <p:cNvPr id="3" name="Content Placeholder 2">
            <a:extLst>
              <a:ext uri="{FF2B5EF4-FFF2-40B4-BE49-F238E27FC236}">
                <a16:creationId xmlns:a16="http://schemas.microsoft.com/office/drawing/2014/main" id="{24E96918-F264-4821-BA73-7503ECD97A66}"/>
              </a:ext>
            </a:extLst>
          </p:cNvPr>
          <p:cNvSpPr>
            <a:spLocks noGrp="1"/>
          </p:cNvSpPr>
          <p:nvPr>
            <p:ph idx="1"/>
          </p:nvPr>
        </p:nvSpPr>
        <p:spPr>
          <a:xfrm>
            <a:off x="294198" y="787180"/>
            <a:ext cx="9755655" cy="5461220"/>
          </a:xfrm>
        </p:spPr>
        <p:txBody>
          <a:bodyPr>
            <a:noAutofit/>
          </a:bodyPr>
          <a:lstStyle/>
          <a:p>
            <a:pPr marL="0" indent="0">
              <a:buNone/>
            </a:pPr>
            <a:r>
              <a:rPr lang="en-US" sz="3200" dirty="0"/>
              <a:t>Mussolini gained the support of the police and many important government officials.</a:t>
            </a:r>
          </a:p>
          <a:p>
            <a:pPr marL="0" indent="0">
              <a:buNone/>
            </a:pPr>
            <a:endParaRPr lang="en-US" sz="3200" dirty="0"/>
          </a:p>
          <a:p>
            <a:pPr marL="0" indent="0">
              <a:buNone/>
            </a:pPr>
            <a:r>
              <a:rPr lang="en-US" sz="3200" dirty="0"/>
              <a:t>He then used that support to force Italy’s king to appoint him the new leader of Italy.  </a:t>
            </a:r>
          </a:p>
          <a:p>
            <a:pPr marL="0" indent="0">
              <a:buNone/>
            </a:pPr>
            <a:endParaRPr lang="en-US" sz="3200" dirty="0"/>
          </a:p>
          <a:p>
            <a:pPr marL="0" indent="0">
              <a:buNone/>
            </a:pPr>
            <a:r>
              <a:rPr lang="en-US" sz="3200" dirty="0"/>
              <a:t>Once Mussolini had control of the government, he force the former king to leave Italy, but before the king could get out, Mussolini had him captured and executed.</a:t>
            </a:r>
          </a:p>
        </p:txBody>
      </p:sp>
    </p:spTree>
    <p:extLst>
      <p:ext uri="{BB962C8B-B14F-4D97-AF65-F5344CB8AC3E}">
        <p14:creationId xmlns:p14="http://schemas.microsoft.com/office/powerpoint/2010/main" val="57257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D3F4F-EB54-403B-B53C-55623CF57C5C}"/>
              </a:ext>
            </a:extLst>
          </p:cNvPr>
          <p:cNvSpPr>
            <a:spLocks noGrp="1"/>
          </p:cNvSpPr>
          <p:nvPr>
            <p:ph type="title"/>
          </p:nvPr>
        </p:nvSpPr>
        <p:spPr>
          <a:xfrm>
            <a:off x="646111" y="452718"/>
            <a:ext cx="9404723" cy="835393"/>
          </a:xfrm>
        </p:spPr>
        <p:txBody>
          <a:bodyPr/>
          <a:lstStyle/>
          <a:p>
            <a:r>
              <a:rPr lang="en-US" b="1" u="sng" dirty="0"/>
              <a:t>Nazis Take Over Germany</a:t>
            </a:r>
          </a:p>
        </p:txBody>
      </p:sp>
      <p:sp>
        <p:nvSpPr>
          <p:cNvPr id="3" name="Content Placeholder 2">
            <a:extLst>
              <a:ext uri="{FF2B5EF4-FFF2-40B4-BE49-F238E27FC236}">
                <a16:creationId xmlns:a16="http://schemas.microsoft.com/office/drawing/2014/main" id="{F9098F8F-7880-45B4-96DD-220D417021DC}"/>
              </a:ext>
            </a:extLst>
          </p:cNvPr>
          <p:cNvSpPr>
            <a:spLocks noGrp="1"/>
          </p:cNvSpPr>
          <p:nvPr>
            <p:ph idx="1"/>
          </p:nvPr>
        </p:nvSpPr>
        <p:spPr>
          <a:xfrm>
            <a:off x="198784" y="1288112"/>
            <a:ext cx="10861480" cy="4960288"/>
          </a:xfrm>
        </p:spPr>
        <p:txBody>
          <a:bodyPr>
            <a:normAutofit/>
          </a:bodyPr>
          <a:lstStyle/>
          <a:p>
            <a:pPr marL="0" indent="0">
              <a:buNone/>
            </a:pPr>
            <a:r>
              <a:rPr lang="en-US" sz="4000" dirty="0"/>
              <a:t>In 1919, Hitler joined the National Socialist German Worker’s Party, or Nazis.</a:t>
            </a:r>
          </a:p>
          <a:p>
            <a:pPr marL="0" indent="0">
              <a:buNone/>
            </a:pPr>
            <a:endParaRPr lang="en-US" sz="4000" dirty="0"/>
          </a:p>
          <a:p>
            <a:pPr marL="0" indent="0">
              <a:buNone/>
            </a:pPr>
            <a:r>
              <a:rPr lang="en-US" sz="4000" dirty="0"/>
              <a:t>Hitler was a powerful public speaker and organizer.  He quickly became the party’s leader.</a:t>
            </a:r>
          </a:p>
        </p:txBody>
      </p:sp>
    </p:spTree>
    <p:extLst>
      <p:ext uri="{BB962C8B-B14F-4D97-AF65-F5344CB8AC3E}">
        <p14:creationId xmlns:p14="http://schemas.microsoft.com/office/powerpoint/2010/main" val="4230034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1710F-FE28-4904-9A0A-9E6BB6734F88}"/>
              </a:ext>
            </a:extLst>
          </p:cNvPr>
          <p:cNvSpPr>
            <a:spLocks noGrp="1"/>
          </p:cNvSpPr>
          <p:nvPr>
            <p:ph type="title"/>
          </p:nvPr>
        </p:nvSpPr>
        <p:spPr>
          <a:xfrm>
            <a:off x="646111" y="452718"/>
            <a:ext cx="9404723" cy="803588"/>
          </a:xfrm>
        </p:spPr>
        <p:txBody>
          <a:bodyPr/>
          <a:lstStyle/>
          <a:p>
            <a:pPr algn="ctr"/>
            <a:r>
              <a:rPr lang="en-US" b="1" u="sng" dirty="0"/>
              <a:t>Hitler’s 3 Goals</a:t>
            </a:r>
          </a:p>
        </p:txBody>
      </p:sp>
      <p:sp>
        <p:nvSpPr>
          <p:cNvPr id="3" name="Content Placeholder 2">
            <a:extLst>
              <a:ext uri="{FF2B5EF4-FFF2-40B4-BE49-F238E27FC236}">
                <a16:creationId xmlns:a16="http://schemas.microsoft.com/office/drawing/2014/main" id="{7324D29C-0E5B-4411-B76C-D42B874C2188}"/>
              </a:ext>
            </a:extLst>
          </p:cNvPr>
          <p:cNvSpPr>
            <a:spLocks noGrp="1"/>
          </p:cNvSpPr>
          <p:nvPr>
            <p:ph idx="1"/>
          </p:nvPr>
        </p:nvSpPr>
        <p:spPr>
          <a:xfrm>
            <a:off x="95416" y="1256306"/>
            <a:ext cx="11139777" cy="4992093"/>
          </a:xfrm>
        </p:spPr>
        <p:txBody>
          <a:bodyPr/>
          <a:lstStyle/>
          <a:p>
            <a:pPr marL="0" indent="0">
              <a:buNone/>
            </a:pPr>
            <a:endParaRPr lang="en-US" dirty="0"/>
          </a:p>
          <a:p>
            <a:pPr marL="0" indent="0">
              <a:buNone/>
            </a:pPr>
            <a:r>
              <a:rPr lang="en-US" dirty="0"/>
              <a:t>Hitler wrote a book, Mein </a:t>
            </a:r>
            <a:r>
              <a:rPr lang="en-US" dirty="0" err="1"/>
              <a:t>Kampf</a:t>
            </a:r>
            <a:r>
              <a:rPr lang="en-US" dirty="0"/>
              <a:t>, which means “My Struggle” as a plan for uniting all German-speaking people under one large German empire.  This became the goal of the Nazi Party.</a:t>
            </a:r>
          </a:p>
          <a:p>
            <a:pPr marL="0" indent="0">
              <a:buNone/>
            </a:pPr>
            <a:endParaRPr lang="en-US" dirty="0"/>
          </a:p>
          <a:p>
            <a:pPr marL="0" indent="0">
              <a:buNone/>
            </a:pPr>
            <a:r>
              <a:rPr lang="en-US" dirty="0"/>
              <a:t>Hitler also wanted to force racial purification in Germany.  His master race of Aryans, pure Germans, became a main focus of the Nazi Party’s beliefs.</a:t>
            </a:r>
          </a:p>
          <a:p>
            <a:pPr marL="0" indent="0">
              <a:buNone/>
            </a:pPr>
            <a:endParaRPr lang="en-US" dirty="0"/>
          </a:p>
          <a:p>
            <a:pPr marL="0" indent="0">
              <a:buNone/>
            </a:pPr>
            <a:r>
              <a:rPr lang="en-US" dirty="0"/>
              <a:t>Hitler’s third goal for Nazi Germany was national expansionism.  He believed that German were the superior race and deserved more living space, and they would take it from cultures or races.</a:t>
            </a:r>
          </a:p>
          <a:p>
            <a:endParaRPr lang="en-US" dirty="0"/>
          </a:p>
        </p:txBody>
      </p:sp>
    </p:spTree>
    <p:extLst>
      <p:ext uri="{BB962C8B-B14F-4D97-AF65-F5344CB8AC3E}">
        <p14:creationId xmlns:p14="http://schemas.microsoft.com/office/powerpoint/2010/main" val="2112475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41988-84CA-4698-B558-5C11D36B018F}"/>
              </a:ext>
            </a:extLst>
          </p:cNvPr>
          <p:cNvSpPr>
            <a:spLocks noGrp="1"/>
          </p:cNvSpPr>
          <p:nvPr>
            <p:ph type="title"/>
          </p:nvPr>
        </p:nvSpPr>
        <p:spPr>
          <a:xfrm>
            <a:off x="646111" y="452718"/>
            <a:ext cx="9404723" cy="867199"/>
          </a:xfrm>
        </p:spPr>
        <p:txBody>
          <a:bodyPr/>
          <a:lstStyle/>
          <a:p>
            <a:r>
              <a:rPr lang="en-US" b="1" u="sng" dirty="0"/>
              <a:t>The Role of the Great Depression</a:t>
            </a:r>
          </a:p>
        </p:txBody>
      </p:sp>
      <p:sp>
        <p:nvSpPr>
          <p:cNvPr id="3" name="Content Placeholder 2">
            <a:extLst>
              <a:ext uri="{FF2B5EF4-FFF2-40B4-BE49-F238E27FC236}">
                <a16:creationId xmlns:a16="http://schemas.microsoft.com/office/drawing/2014/main" id="{4BB1DC2B-1554-495E-879F-8DD7A4680698}"/>
              </a:ext>
            </a:extLst>
          </p:cNvPr>
          <p:cNvSpPr>
            <a:spLocks noGrp="1"/>
          </p:cNvSpPr>
          <p:nvPr>
            <p:ph idx="1"/>
          </p:nvPr>
        </p:nvSpPr>
        <p:spPr>
          <a:xfrm>
            <a:off x="262394" y="1542554"/>
            <a:ext cx="11330608" cy="4705846"/>
          </a:xfrm>
        </p:spPr>
        <p:txBody>
          <a:bodyPr>
            <a:normAutofit/>
          </a:bodyPr>
          <a:lstStyle/>
          <a:p>
            <a:pPr marL="0" indent="0">
              <a:buNone/>
            </a:pPr>
            <a:r>
              <a:rPr lang="en-US" sz="2400" dirty="0"/>
              <a:t>The Great Depression, which was the economic collapse that effected the whole world, helped the Nazis come to power in Germany.</a:t>
            </a:r>
          </a:p>
          <a:p>
            <a:pPr marL="0" indent="0">
              <a:buNone/>
            </a:pPr>
            <a:endParaRPr lang="en-US" sz="2400" dirty="0"/>
          </a:p>
          <a:p>
            <a:pPr marL="0" indent="0">
              <a:buNone/>
            </a:pPr>
            <a:r>
              <a:rPr lang="en-US" sz="2400" dirty="0"/>
              <a:t>Germany’s economy was destroyed by both World War I and then the Great Depression.</a:t>
            </a:r>
          </a:p>
          <a:p>
            <a:pPr marL="0" indent="0">
              <a:buNone/>
            </a:pPr>
            <a:endParaRPr lang="en-US" sz="2400" dirty="0"/>
          </a:p>
          <a:p>
            <a:pPr marL="0" indent="0">
              <a:buNone/>
            </a:pPr>
            <a:r>
              <a:rPr lang="en-US" sz="2400" dirty="0"/>
              <a:t>The people of Germany were desperate and Hitler told them that he would fix the government and bring Germany back to the power it once had.  He said exactly what people wanted to hear.</a:t>
            </a:r>
          </a:p>
        </p:txBody>
      </p:sp>
    </p:spTree>
    <p:extLst>
      <p:ext uri="{BB962C8B-B14F-4D97-AF65-F5344CB8AC3E}">
        <p14:creationId xmlns:p14="http://schemas.microsoft.com/office/powerpoint/2010/main" val="397295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F0FA8-1308-40B3-A99C-08BEBD1FA498}"/>
              </a:ext>
            </a:extLst>
          </p:cNvPr>
          <p:cNvSpPr>
            <a:spLocks noGrp="1"/>
          </p:cNvSpPr>
          <p:nvPr>
            <p:ph type="title"/>
          </p:nvPr>
        </p:nvSpPr>
        <p:spPr/>
        <p:txBody>
          <a:bodyPr/>
          <a:lstStyle/>
          <a:p>
            <a:pPr algn="ctr"/>
            <a:r>
              <a:rPr lang="en-US" b="1" u="sng" dirty="0"/>
              <a:t>Hitler is elected Chancellor, leader of Germany</a:t>
            </a:r>
          </a:p>
        </p:txBody>
      </p:sp>
      <p:sp>
        <p:nvSpPr>
          <p:cNvPr id="3" name="Content Placeholder 2">
            <a:extLst>
              <a:ext uri="{FF2B5EF4-FFF2-40B4-BE49-F238E27FC236}">
                <a16:creationId xmlns:a16="http://schemas.microsoft.com/office/drawing/2014/main" id="{18986B39-CBCF-4DD3-A9A5-461CC5DE366D}"/>
              </a:ext>
            </a:extLst>
          </p:cNvPr>
          <p:cNvSpPr>
            <a:spLocks noGrp="1"/>
          </p:cNvSpPr>
          <p:nvPr>
            <p:ph idx="1"/>
          </p:nvPr>
        </p:nvSpPr>
        <p:spPr>
          <a:xfrm>
            <a:off x="206734" y="2052918"/>
            <a:ext cx="11807687" cy="4195481"/>
          </a:xfrm>
        </p:spPr>
        <p:txBody>
          <a:bodyPr>
            <a:normAutofit/>
          </a:bodyPr>
          <a:lstStyle/>
          <a:p>
            <a:pPr marL="0" indent="0">
              <a:buNone/>
            </a:pPr>
            <a:r>
              <a:rPr lang="en-US" sz="3600" dirty="0"/>
              <a:t>In 1933, Hitler was given the title of Chancellor of Germany, which is the same as a prime minister or a president.</a:t>
            </a:r>
          </a:p>
          <a:p>
            <a:pPr marL="0" indent="0">
              <a:buNone/>
            </a:pPr>
            <a:endParaRPr lang="en-US" sz="3600" dirty="0"/>
          </a:p>
          <a:p>
            <a:pPr marL="0" indent="0">
              <a:buNone/>
            </a:pPr>
            <a:r>
              <a:rPr lang="en-US" sz="3600" dirty="0"/>
              <a:t>Hitler took apart Germany active government, the Weimar Republic, and replaced it with his </a:t>
            </a:r>
            <a:r>
              <a:rPr lang="en-US" sz="3600" b="1" dirty="0"/>
              <a:t>Third</a:t>
            </a:r>
            <a:r>
              <a:rPr lang="en-US" sz="3600" dirty="0"/>
              <a:t> </a:t>
            </a:r>
            <a:r>
              <a:rPr lang="en-US" sz="3600" b="1" dirty="0"/>
              <a:t>Reich</a:t>
            </a:r>
            <a:r>
              <a:rPr lang="en-US" sz="3600" dirty="0"/>
              <a:t>, which means the Third German Empire.</a:t>
            </a:r>
          </a:p>
        </p:txBody>
      </p:sp>
    </p:spTree>
    <p:extLst>
      <p:ext uri="{BB962C8B-B14F-4D97-AF65-F5344CB8AC3E}">
        <p14:creationId xmlns:p14="http://schemas.microsoft.com/office/powerpoint/2010/main" val="1241592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61BD2-D5F9-4BFF-A2F0-87FFE5A8E95F}"/>
              </a:ext>
            </a:extLst>
          </p:cNvPr>
          <p:cNvSpPr>
            <a:spLocks noGrp="1"/>
          </p:cNvSpPr>
          <p:nvPr>
            <p:ph type="title"/>
          </p:nvPr>
        </p:nvSpPr>
        <p:spPr>
          <a:xfrm>
            <a:off x="646111" y="452718"/>
            <a:ext cx="9404723" cy="811539"/>
          </a:xfrm>
        </p:spPr>
        <p:txBody>
          <a:bodyPr/>
          <a:lstStyle/>
          <a:p>
            <a:r>
              <a:rPr lang="en-US" b="1" u="sng" dirty="0"/>
              <a:t>Militarists Gain Control in Japan</a:t>
            </a:r>
          </a:p>
        </p:txBody>
      </p:sp>
      <p:sp>
        <p:nvSpPr>
          <p:cNvPr id="3" name="Content Placeholder 2">
            <a:extLst>
              <a:ext uri="{FF2B5EF4-FFF2-40B4-BE49-F238E27FC236}">
                <a16:creationId xmlns:a16="http://schemas.microsoft.com/office/drawing/2014/main" id="{23E101BC-7E4F-4089-8507-54E04CA3FB90}"/>
              </a:ext>
            </a:extLst>
          </p:cNvPr>
          <p:cNvSpPr>
            <a:spLocks noGrp="1"/>
          </p:cNvSpPr>
          <p:nvPr>
            <p:ph idx="1"/>
          </p:nvPr>
        </p:nvSpPr>
        <p:spPr>
          <a:xfrm>
            <a:off x="286247" y="1542554"/>
            <a:ext cx="6019137" cy="4705846"/>
          </a:xfrm>
        </p:spPr>
        <p:txBody>
          <a:bodyPr>
            <a:normAutofit/>
          </a:bodyPr>
          <a:lstStyle/>
          <a:p>
            <a:pPr marL="0" indent="0">
              <a:buNone/>
            </a:pPr>
            <a:r>
              <a:rPr lang="en-US" dirty="0"/>
              <a:t>Military Nationalists wanted to expand the area of Japan, similar to what Hitler wanted for Germany.</a:t>
            </a:r>
          </a:p>
          <a:p>
            <a:pPr marL="0" indent="0">
              <a:buNone/>
            </a:pPr>
            <a:endParaRPr lang="en-US" dirty="0"/>
          </a:p>
          <a:p>
            <a:pPr marL="0" indent="0">
              <a:buNone/>
            </a:pPr>
            <a:r>
              <a:rPr lang="en-US" dirty="0"/>
              <a:t>The Military Nationalists took control of the Japanese government.</a:t>
            </a:r>
          </a:p>
          <a:p>
            <a:pPr marL="0" indent="0">
              <a:buNone/>
            </a:pPr>
            <a:endParaRPr lang="en-US" dirty="0"/>
          </a:p>
          <a:p>
            <a:pPr marL="0" indent="0">
              <a:buNone/>
            </a:pPr>
            <a:r>
              <a:rPr lang="en-US" dirty="0"/>
              <a:t>Soon after taking control, they attacked the area of Manchuria in China, which is an area of land in China that is known for good soil and many mineral resources.</a:t>
            </a:r>
          </a:p>
        </p:txBody>
      </p:sp>
      <p:pic>
        <p:nvPicPr>
          <p:cNvPr id="1026" name="Picture 2" descr="Japan and the Manchuria Crisis | | History revision for GCSE ...">
            <a:extLst>
              <a:ext uri="{FF2B5EF4-FFF2-40B4-BE49-F238E27FC236}">
                <a16:creationId xmlns:a16="http://schemas.microsoft.com/office/drawing/2014/main" id="{5ABEBBC8-2E62-45E9-8645-43CE7534A2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90198" y="1180645"/>
            <a:ext cx="5634989" cy="42262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4166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CD060-A4CC-4221-9D2B-281A09243195}"/>
              </a:ext>
            </a:extLst>
          </p:cNvPr>
          <p:cNvSpPr>
            <a:spLocks noGrp="1"/>
          </p:cNvSpPr>
          <p:nvPr>
            <p:ph type="title"/>
          </p:nvPr>
        </p:nvSpPr>
        <p:spPr>
          <a:xfrm>
            <a:off x="646111" y="452718"/>
            <a:ext cx="9404723" cy="156883"/>
          </a:xfrm>
        </p:spPr>
        <p:txBody>
          <a:bodyPr/>
          <a:lstStyle/>
          <a:p>
            <a:endParaRPr lang="en-US" dirty="0"/>
          </a:p>
        </p:txBody>
      </p:sp>
      <p:sp>
        <p:nvSpPr>
          <p:cNvPr id="3" name="Content Placeholder 2">
            <a:extLst>
              <a:ext uri="{FF2B5EF4-FFF2-40B4-BE49-F238E27FC236}">
                <a16:creationId xmlns:a16="http://schemas.microsoft.com/office/drawing/2014/main" id="{ACBCF25F-21B8-4888-BAB9-85599139ACB3}"/>
              </a:ext>
            </a:extLst>
          </p:cNvPr>
          <p:cNvSpPr>
            <a:spLocks noGrp="1"/>
          </p:cNvSpPr>
          <p:nvPr>
            <p:ph idx="1"/>
          </p:nvPr>
        </p:nvSpPr>
        <p:spPr>
          <a:xfrm>
            <a:off x="206734" y="1113184"/>
            <a:ext cx="9843119" cy="5135216"/>
          </a:xfrm>
        </p:spPr>
        <p:txBody>
          <a:bodyPr/>
          <a:lstStyle/>
          <a:p>
            <a:pPr marL="0" indent="0">
              <a:buNone/>
            </a:pPr>
            <a:r>
              <a:rPr lang="en-US" sz="3600" dirty="0"/>
              <a:t>The League of Nations, the organization which was formed after World War I to try to prevent future wars, watched Japan’s attack on China, but did nothing to stop it.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281109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0A9EA-E4EC-416C-8186-3BD741B68367}"/>
              </a:ext>
            </a:extLst>
          </p:cNvPr>
          <p:cNvSpPr>
            <a:spLocks noGrp="1"/>
          </p:cNvSpPr>
          <p:nvPr>
            <p:ph type="title"/>
          </p:nvPr>
        </p:nvSpPr>
        <p:spPr>
          <a:xfrm>
            <a:off x="646111" y="452718"/>
            <a:ext cx="9404723" cy="763832"/>
          </a:xfrm>
        </p:spPr>
        <p:txBody>
          <a:bodyPr/>
          <a:lstStyle/>
          <a:p>
            <a:pPr algn="ctr"/>
            <a:r>
              <a:rPr lang="en-US" b="1" u="sng" dirty="0"/>
              <a:t>Aggression in Europe and Africa</a:t>
            </a:r>
          </a:p>
        </p:txBody>
      </p:sp>
      <p:sp>
        <p:nvSpPr>
          <p:cNvPr id="3" name="Content Placeholder 2">
            <a:extLst>
              <a:ext uri="{FF2B5EF4-FFF2-40B4-BE49-F238E27FC236}">
                <a16:creationId xmlns:a16="http://schemas.microsoft.com/office/drawing/2014/main" id="{211A0424-C3EC-4F31-AB52-376DAC0F1B75}"/>
              </a:ext>
            </a:extLst>
          </p:cNvPr>
          <p:cNvSpPr>
            <a:spLocks noGrp="1"/>
          </p:cNvSpPr>
          <p:nvPr>
            <p:ph idx="1"/>
          </p:nvPr>
        </p:nvSpPr>
        <p:spPr>
          <a:xfrm>
            <a:off x="190832" y="1391478"/>
            <a:ext cx="11815638" cy="4856921"/>
          </a:xfrm>
        </p:spPr>
        <p:txBody>
          <a:bodyPr>
            <a:normAutofit/>
          </a:bodyPr>
          <a:lstStyle/>
          <a:p>
            <a:pPr marL="0" indent="0">
              <a:buNone/>
            </a:pPr>
            <a:r>
              <a:rPr lang="en-US" sz="3200" dirty="0"/>
              <a:t>The dictator’s in Europe took the fact that the League of Nations did nothing to stop Japan as a sign that the organization would also do nothing if they attacked other countries too.</a:t>
            </a:r>
          </a:p>
          <a:p>
            <a:pPr marL="0" indent="0">
              <a:buNone/>
            </a:pPr>
            <a:endParaRPr lang="en-US" sz="3200" dirty="0"/>
          </a:p>
          <a:p>
            <a:pPr marL="0" indent="0">
              <a:buNone/>
            </a:pPr>
            <a:r>
              <a:rPr lang="en-US" sz="3200" dirty="0"/>
              <a:t>In 1935, Hitler began to build up Germany’s military, which went against the Versailles Treaty that ended World War I.</a:t>
            </a:r>
          </a:p>
        </p:txBody>
      </p:sp>
    </p:spTree>
    <p:extLst>
      <p:ext uri="{BB962C8B-B14F-4D97-AF65-F5344CB8AC3E}">
        <p14:creationId xmlns:p14="http://schemas.microsoft.com/office/powerpoint/2010/main" val="9001482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1D393-FB7D-4C2B-B1C7-4789B2642A2E}"/>
              </a:ext>
            </a:extLst>
          </p:cNvPr>
          <p:cNvSpPr>
            <a:spLocks noGrp="1"/>
          </p:cNvSpPr>
          <p:nvPr>
            <p:ph type="title"/>
          </p:nvPr>
        </p:nvSpPr>
        <p:spPr>
          <a:xfrm>
            <a:off x="646111" y="452718"/>
            <a:ext cx="9404723" cy="156883"/>
          </a:xfrm>
        </p:spPr>
        <p:txBody>
          <a:bodyPr/>
          <a:lstStyle/>
          <a:p>
            <a:endParaRPr lang="en-US" dirty="0"/>
          </a:p>
        </p:txBody>
      </p:sp>
      <p:sp>
        <p:nvSpPr>
          <p:cNvPr id="3" name="Content Placeholder 2">
            <a:extLst>
              <a:ext uri="{FF2B5EF4-FFF2-40B4-BE49-F238E27FC236}">
                <a16:creationId xmlns:a16="http://schemas.microsoft.com/office/drawing/2014/main" id="{2ACB5380-CCB3-4AF9-B4B3-78ED453CEAFA}"/>
              </a:ext>
            </a:extLst>
          </p:cNvPr>
          <p:cNvSpPr>
            <a:spLocks noGrp="1"/>
          </p:cNvSpPr>
          <p:nvPr>
            <p:ph idx="1"/>
          </p:nvPr>
        </p:nvSpPr>
        <p:spPr>
          <a:xfrm>
            <a:off x="387695" y="850791"/>
            <a:ext cx="6347059" cy="5357852"/>
          </a:xfrm>
        </p:spPr>
        <p:txBody>
          <a:bodyPr>
            <a:normAutofit/>
          </a:bodyPr>
          <a:lstStyle/>
          <a:p>
            <a:pPr marL="0" indent="0">
              <a:buNone/>
            </a:pPr>
            <a:r>
              <a:rPr lang="en-US" sz="3200" dirty="0"/>
              <a:t>In 1936, Hitler sent that army to attack the Rhineland, which is a German region along the border with France and Belgium.  </a:t>
            </a:r>
          </a:p>
          <a:p>
            <a:pPr marL="0" indent="0">
              <a:buNone/>
            </a:pPr>
            <a:endParaRPr lang="en-US" sz="3200" dirty="0"/>
          </a:p>
          <a:p>
            <a:pPr marL="0" indent="0">
              <a:buNone/>
            </a:pPr>
            <a:r>
              <a:rPr lang="en-US" sz="3200" dirty="0"/>
              <a:t>As Hitler predicted, the League of Nations did nothing to stop it.</a:t>
            </a:r>
          </a:p>
        </p:txBody>
      </p:sp>
      <p:pic>
        <p:nvPicPr>
          <p:cNvPr id="2050" name="Picture 2" descr="Hitler Reoccupies the Rhineland | Ohio History Connection">
            <a:extLst>
              <a:ext uri="{FF2B5EF4-FFF2-40B4-BE49-F238E27FC236}">
                <a16:creationId xmlns:a16="http://schemas.microsoft.com/office/drawing/2014/main" id="{E727959D-DBDE-471D-8323-44B8F0045F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7504" y="1328737"/>
            <a:ext cx="4876800" cy="4200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8664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3FBEC-2CD1-4810-B375-7F6B6FED8CE2}"/>
              </a:ext>
            </a:extLst>
          </p:cNvPr>
          <p:cNvSpPr>
            <a:spLocks noGrp="1"/>
          </p:cNvSpPr>
          <p:nvPr>
            <p:ph type="title"/>
          </p:nvPr>
        </p:nvSpPr>
        <p:spPr>
          <a:xfrm>
            <a:off x="646111" y="452718"/>
            <a:ext cx="9404723" cy="231094"/>
          </a:xfrm>
        </p:spPr>
        <p:txBody>
          <a:bodyPr/>
          <a:lstStyle/>
          <a:p>
            <a:endParaRPr lang="en-US" dirty="0"/>
          </a:p>
        </p:txBody>
      </p:sp>
      <p:sp>
        <p:nvSpPr>
          <p:cNvPr id="3" name="Content Placeholder 2">
            <a:extLst>
              <a:ext uri="{FF2B5EF4-FFF2-40B4-BE49-F238E27FC236}">
                <a16:creationId xmlns:a16="http://schemas.microsoft.com/office/drawing/2014/main" id="{22A99ADE-D913-4340-B855-C2C46458B826}"/>
              </a:ext>
            </a:extLst>
          </p:cNvPr>
          <p:cNvSpPr>
            <a:spLocks noGrp="1"/>
          </p:cNvSpPr>
          <p:nvPr>
            <p:ph idx="1"/>
          </p:nvPr>
        </p:nvSpPr>
        <p:spPr>
          <a:xfrm>
            <a:off x="222638" y="818984"/>
            <a:ext cx="5873362" cy="5429415"/>
          </a:xfrm>
        </p:spPr>
        <p:txBody>
          <a:bodyPr>
            <a:normAutofit/>
          </a:bodyPr>
          <a:lstStyle/>
          <a:p>
            <a:pPr marL="0" indent="0">
              <a:buNone/>
            </a:pPr>
            <a:r>
              <a:rPr lang="en-US" sz="3600" dirty="0"/>
              <a:t>Mussolini also began building his empire for Italy.  </a:t>
            </a:r>
          </a:p>
          <a:p>
            <a:pPr marL="0" indent="0">
              <a:buNone/>
            </a:pPr>
            <a:endParaRPr lang="en-US" sz="3600" dirty="0"/>
          </a:p>
          <a:p>
            <a:pPr marL="0" indent="0">
              <a:buNone/>
            </a:pPr>
            <a:r>
              <a:rPr lang="en-US" sz="3600" dirty="0"/>
              <a:t>He invaded Ethiopia, which was one of Africa’s last remaining independent countries.  </a:t>
            </a:r>
          </a:p>
        </p:txBody>
      </p:sp>
      <p:pic>
        <p:nvPicPr>
          <p:cNvPr id="3074" name="Picture 2" descr="The Origins Of WW II Slideshare">
            <a:extLst>
              <a:ext uri="{FF2B5EF4-FFF2-40B4-BE49-F238E27FC236}">
                <a16:creationId xmlns:a16="http://schemas.microsoft.com/office/drawing/2014/main" id="{46B9C0D4-336E-489E-ABE6-B2BF19EB62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33822" y="938253"/>
            <a:ext cx="5865744" cy="43993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2514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1472A-247A-4EBE-AB4D-F4940BF5DC25}"/>
              </a:ext>
            </a:extLst>
          </p:cNvPr>
          <p:cNvSpPr>
            <a:spLocks noGrp="1"/>
          </p:cNvSpPr>
          <p:nvPr>
            <p:ph type="title"/>
          </p:nvPr>
        </p:nvSpPr>
        <p:spPr>
          <a:xfrm>
            <a:off x="646111" y="452718"/>
            <a:ext cx="9404723" cy="156883"/>
          </a:xfrm>
        </p:spPr>
        <p:txBody>
          <a:bodyPr/>
          <a:lstStyle/>
          <a:p>
            <a:endParaRPr lang="en-US" dirty="0"/>
          </a:p>
        </p:txBody>
      </p:sp>
      <p:sp>
        <p:nvSpPr>
          <p:cNvPr id="3" name="Content Placeholder 2">
            <a:extLst>
              <a:ext uri="{FF2B5EF4-FFF2-40B4-BE49-F238E27FC236}">
                <a16:creationId xmlns:a16="http://schemas.microsoft.com/office/drawing/2014/main" id="{6C032155-F295-42C2-A07C-4B9C115EAAA8}"/>
              </a:ext>
            </a:extLst>
          </p:cNvPr>
          <p:cNvSpPr>
            <a:spLocks noGrp="1"/>
          </p:cNvSpPr>
          <p:nvPr>
            <p:ph idx="1"/>
          </p:nvPr>
        </p:nvSpPr>
        <p:spPr>
          <a:xfrm>
            <a:off x="198783" y="1089329"/>
            <a:ext cx="11465779" cy="5159070"/>
          </a:xfrm>
        </p:spPr>
        <p:txBody>
          <a:bodyPr/>
          <a:lstStyle/>
          <a:p>
            <a:r>
              <a:rPr lang="en-US" sz="4000" dirty="0"/>
              <a:t>The Treaty of Versailles, which ended WWI, had caused anger and resentment instead of peace.</a:t>
            </a:r>
          </a:p>
          <a:p>
            <a:pPr marL="0" indent="0">
              <a:buNone/>
            </a:pPr>
            <a:endParaRPr lang="en-US" sz="4000" dirty="0"/>
          </a:p>
          <a:p>
            <a:r>
              <a:rPr lang="en-US" sz="4000" dirty="0"/>
              <a:t>Germany felt especially angry because they were blamed for the war and lost a lot of territories in the treaty.</a:t>
            </a:r>
          </a:p>
          <a:p>
            <a:endParaRPr lang="en-US" dirty="0"/>
          </a:p>
        </p:txBody>
      </p:sp>
    </p:spTree>
    <p:extLst>
      <p:ext uri="{BB962C8B-B14F-4D97-AF65-F5344CB8AC3E}">
        <p14:creationId xmlns:p14="http://schemas.microsoft.com/office/powerpoint/2010/main" val="8357431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196CE-A9FF-4D4F-BD12-B868D75CBDA0}"/>
              </a:ext>
            </a:extLst>
          </p:cNvPr>
          <p:cNvSpPr>
            <a:spLocks noGrp="1"/>
          </p:cNvSpPr>
          <p:nvPr>
            <p:ph type="title"/>
          </p:nvPr>
        </p:nvSpPr>
        <p:spPr>
          <a:xfrm>
            <a:off x="646111" y="0"/>
            <a:ext cx="9404723" cy="763325"/>
          </a:xfrm>
        </p:spPr>
        <p:txBody>
          <a:bodyPr/>
          <a:lstStyle/>
          <a:p>
            <a:pPr algn="ctr"/>
            <a:r>
              <a:rPr lang="en-US" b="1" u="sng" dirty="0"/>
              <a:t>Civil War in Spain</a:t>
            </a:r>
          </a:p>
        </p:txBody>
      </p:sp>
      <p:sp>
        <p:nvSpPr>
          <p:cNvPr id="3" name="Content Placeholder 2">
            <a:extLst>
              <a:ext uri="{FF2B5EF4-FFF2-40B4-BE49-F238E27FC236}">
                <a16:creationId xmlns:a16="http://schemas.microsoft.com/office/drawing/2014/main" id="{F2D502EF-B9D0-45A4-9E34-13A0803051C5}"/>
              </a:ext>
            </a:extLst>
          </p:cNvPr>
          <p:cNvSpPr>
            <a:spLocks noGrp="1"/>
          </p:cNvSpPr>
          <p:nvPr>
            <p:ph idx="1"/>
          </p:nvPr>
        </p:nvSpPr>
        <p:spPr>
          <a:xfrm>
            <a:off x="166977" y="826935"/>
            <a:ext cx="11887199" cy="5748793"/>
          </a:xfrm>
        </p:spPr>
        <p:txBody>
          <a:bodyPr>
            <a:normAutofit fontScale="92500" lnSpcReduction="10000"/>
          </a:bodyPr>
          <a:lstStyle/>
          <a:p>
            <a:pPr marL="0" indent="0">
              <a:buNone/>
            </a:pPr>
            <a:r>
              <a:rPr lang="en-US" dirty="0"/>
              <a:t>In 1936, a group of Spanish army officers led by General Francisco Franco, rebelled against the Spanish republic government.  </a:t>
            </a:r>
          </a:p>
          <a:p>
            <a:pPr marL="0" indent="0">
              <a:buNone/>
            </a:pPr>
            <a:endParaRPr lang="en-US" dirty="0"/>
          </a:p>
          <a:p>
            <a:pPr marL="0" indent="0">
              <a:buNone/>
            </a:pPr>
            <a:r>
              <a:rPr lang="en-US" dirty="0"/>
              <a:t>Some Americans went to help Spain fight back against the army officers and the Fascist government that they wanted to start in Spain.</a:t>
            </a:r>
          </a:p>
          <a:p>
            <a:pPr marL="0" indent="0">
              <a:buNone/>
            </a:pPr>
            <a:endParaRPr lang="en-US" dirty="0"/>
          </a:p>
          <a:p>
            <a:pPr marL="0" indent="0">
              <a:buNone/>
            </a:pPr>
            <a:r>
              <a:rPr lang="en-US" dirty="0"/>
              <a:t>Due to very little help from other western democratic countries, Fascism spread through Spain.  </a:t>
            </a:r>
          </a:p>
          <a:p>
            <a:pPr marL="0" indent="0">
              <a:buNone/>
            </a:pPr>
            <a:endParaRPr lang="en-US" dirty="0"/>
          </a:p>
          <a:p>
            <a:pPr marL="0" indent="0">
              <a:buNone/>
            </a:pPr>
            <a:r>
              <a:rPr lang="en-US" dirty="0"/>
              <a:t>Hitler and Mussolini both supported the Fascist ideas of Franco by sending troops and weapons to help the Spanish army officer’s take over of the government.</a:t>
            </a:r>
          </a:p>
          <a:p>
            <a:pPr marL="0" indent="0">
              <a:buNone/>
            </a:pPr>
            <a:endParaRPr lang="en-US" dirty="0"/>
          </a:p>
          <a:p>
            <a:pPr marL="0" indent="0">
              <a:buNone/>
            </a:pPr>
            <a:r>
              <a:rPr lang="en-US" dirty="0"/>
              <a:t>The partnership of Hitler and Mussolini in helping Spain turned into the signing of a formal alliance called the Rome-Berlin Axis.  Hitler and Mussolini would remain partners through the beginning of World War II.</a:t>
            </a:r>
          </a:p>
          <a:p>
            <a:pPr marL="0" indent="0">
              <a:buNone/>
            </a:pPr>
            <a:endParaRPr lang="en-US" dirty="0"/>
          </a:p>
          <a:p>
            <a:pPr marL="0" indent="0">
              <a:buNone/>
            </a:pPr>
            <a:r>
              <a:rPr lang="en-US" dirty="0"/>
              <a:t>Spain became a fascist country with Francisco Franco the totalitarian dictator of the country.</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2754642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BB234-A3BA-45CB-9E15-62D47962BA8D}"/>
              </a:ext>
            </a:extLst>
          </p:cNvPr>
          <p:cNvSpPr>
            <a:spLocks noGrp="1"/>
          </p:cNvSpPr>
          <p:nvPr>
            <p:ph type="title"/>
          </p:nvPr>
        </p:nvSpPr>
        <p:spPr>
          <a:xfrm>
            <a:off x="103367" y="87464"/>
            <a:ext cx="10368502" cy="755374"/>
          </a:xfrm>
        </p:spPr>
        <p:txBody>
          <a:bodyPr/>
          <a:lstStyle/>
          <a:p>
            <a:r>
              <a:rPr lang="en-US" sz="4000" b="1" u="sng" dirty="0"/>
              <a:t>The United States Tries to Remain Neutral</a:t>
            </a:r>
          </a:p>
        </p:txBody>
      </p:sp>
      <p:sp>
        <p:nvSpPr>
          <p:cNvPr id="3" name="Content Placeholder 2">
            <a:extLst>
              <a:ext uri="{FF2B5EF4-FFF2-40B4-BE49-F238E27FC236}">
                <a16:creationId xmlns:a16="http://schemas.microsoft.com/office/drawing/2014/main" id="{2ED69E27-DEEA-4A23-9B4E-661A1B387993}"/>
              </a:ext>
            </a:extLst>
          </p:cNvPr>
          <p:cNvSpPr>
            <a:spLocks noGrp="1"/>
          </p:cNvSpPr>
          <p:nvPr>
            <p:ph idx="1"/>
          </p:nvPr>
        </p:nvSpPr>
        <p:spPr>
          <a:xfrm>
            <a:off x="182880" y="842838"/>
            <a:ext cx="9866973" cy="5405561"/>
          </a:xfrm>
        </p:spPr>
        <p:txBody>
          <a:bodyPr/>
          <a:lstStyle/>
          <a:p>
            <a:pPr marL="0" indent="0">
              <a:buNone/>
            </a:pPr>
            <a:r>
              <a:rPr lang="en-US" dirty="0"/>
              <a:t>Neutral – means not choosing a side</a:t>
            </a:r>
          </a:p>
          <a:p>
            <a:pPr marL="0" indent="0">
              <a:buNone/>
            </a:pPr>
            <a:endParaRPr lang="en-US" dirty="0"/>
          </a:p>
          <a:p>
            <a:pPr marL="0" indent="0">
              <a:buNone/>
            </a:pPr>
            <a:r>
              <a:rPr lang="en-US" dirty="0"/>
              <a:t>Through the early 1930s, America was claiming to remain neutral in the conflicts happening in Europe.</a:t>
            </a:r>
          </a:p>
          <a:p>
            <a:pPr marL="0" indent="0">
              <a:buNone/>
            </a:pPr>
            <a:endParaRPr lang="en-US" dirty="0"/>
          </a:p>
          <a:p>
            <a:pPr marL="0" indent="0">
              <a:buNone/>
            </a:pPr>
            <a:r>
              <a:rPr lang="en-US" dirty="0"/>
              <a:t>In 1935, Congress passed a law known as the Neutrality Acts.  This law had three parts.</a:t>
            </a:r>
          </a:p>
          <a:p>
            <a:pPr marL="0" indent="0">
              <a:buNone/>
            </a:pPr>
            <a:endParaRPr lang="en-US" dirty="0"/>
          </a:p>
          <a:p>
            <a:pPr marL="0" indent="0">
              <a:buNone/>
            </a:pPr>
            <a:r>
              <a:rPr lang="en-US" dirty="0"/>
              <a:t> 	1. The U.S. would not sell weapons to nations at war.</a:t>
            </a:r>
          </a:p>
          <a:p>
            <a:pPr marL="0" indent="0">
              <a:buNone/>
            </a:pPr>
            <a:r>
              <a:rPr lang="en-US" dirty="0"/>
              <a:t>	2. The U.S. would not give loans to any nations at war.</a:t>
            </a:r>
          </a:p>
          <a:p>
            <a:pPr marL="0" indent="0">
              <a:buNone/>
            </a:pPr>
            <a:r>
              <a:rPr lang="en-US" dirty="0"/>
              <a:t>	3. The U.S. could not sell weapons or supplies to nations in a civil war, such 	as Spain.</a:t>
            </a:r>
          </a:p>
        </p:txBody>
      </p:sp>
    </p:spTree>
    <p:extLst>
      <p:ext uri="{BB962C8B-B14F-4D97-AF65-F5344CB8AC3E}">
        <p14:creationId xmlns:p14="http://schemas.microsoft.com/office/powerpoint/2010/main" val="9305573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909D5-44F0-42DA-848C-64451382DD69}"/>
              </a:ext>
            </a:extLst>
          </p:cNvPr>
          <p:cNvSpPr>
            <a:spLocks noGrp="1"/>
          </p:cNvSpPr>
          <p:nvPr>
            <p:ph type="title"/>
          </p:nvPr>
        </p:nvSpPr>
        <p:spPr/>
        <p:txBody>
          <a:bodyPr/>
          <a:lstStyle/>
          <a:p>
            <a:r>
              <a:rPr lang="en-US" dirty="0"/>
              <a:t>President Roosevelt Ignores the Neutrality Acts</a:t>
            </a:r>
          </a:p>
        </p:txBody>
      </p:sp>
      <p:sp>
        <p:nvSpPr>
          <p:cNvPr id="3" name="Content Placeholder 2">
            <a:extLst>
              <a:ext uri="{FF2B5EF4-FFF2-40B4-BE49-F238E27FC236}">
                <a16:creationId xmlns:a16="http://schemas.microsoft.com/office/drawing/2014/main" id="{9DCE3880-3D44-4933-9E1F-992B0D8AFCEF}"/>
              </a:ext>
            </a:extLst>
          </p:cNvPr>
          <p:cNvSpPr>
            <a:spLocks noGrp="1"/>
          </p:cNvSpPr>
          <p:nvPr>
            <p:ph idx="1"/>
          </p:nvPr>
        </p:nvSpPr>
        <p:spPr>
          <a:xfrm>
            <a:off x="477078" y="2052918"/>
            <a:ext cx="11187485" cy="4195481"/>
          </a:xfrm>
        </p:spPr>
        <p:txBody>
          <a:bodyPr>
            <a:normAutofit/>
          </a:bodyPr>
          <a:lstStyle/>
          <a:p>
            <a:pPr marL="0" indent="0">
              <a:buNone/>
            </a:pPr>
            <a:r>
              <a:rPr lang="en-US" dirty="0"/>
              <a:t>Roosevelt claimed that since Japan had never formally declared war on China, the Neutrality Acts were not in effect.  </a:t>
            </a:r>
          </a:p>
          <a:p>
            <a:pPr marL="0" indent="0">
              <a:buNone/>
            </a:pPr>
            <a:endParaRPr lang="en-US" dirty="0"/>
          </a:p>
          <a:p>
            <a:pPr marL="0" indent="0">
              <a:buNone/>
            </a:pPr>
            <a:r>
              <a:rPr lang="en-US" dirty="0"/>
              <a:t>The U.S. continued to send weapons and supplies to China.</a:t>
            </a:r>
          </a:p>
          <a:p>
            <a:pPr marL="0" indent="0">
              <a:buNone/>
            </a:pPr>
            <a:endParaRPr lang="en-US" dirty="0"/>
          </a:p>
          <a:p>
            <a:pPr marL="0" indent="0">
              <a:buNone/>
            </a:pPr>
            <a:r>
              <a:rPr lang="en-US" dirty="0"/>
              <a:t>Roosevelt spoke out against the idea of isolationism until protests against the possibility of the U.S. getting involved in conflicts changed that idea.</a:t>
            </a:r>
          </a:p>
          <a:p>
            <a:pPr marL="0" indent="0">
              <a:buNone/>
            </a:pPr>
            <a:endParaRPr lang="en-US" dirty="0"/>
          </a:p>
          <a:p>
            <a:pPr marL="0" indent="0">
              <a:buNone/>
            </a:pPr>
            <a:r>
              <a:rPr lang="en-US" dirty="0"/>
              <a:t>Isolationism – the idea that a country will not get involved in the problems of other countries.</a:t>
            </a:r>
          </a:p>
        </p:txBody>
      </p:sp>
    </p:spTree>
    <p:extLst>
      <p:ext uri="{BB962C8B-B14F-4D97-AF65-F5344CB8AC3E}">
        <p14:creationId xmlns:p14="http://schemas.microsoft.com/office/powerpoint/2010/main" val="3164418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1D954-5128-47F1-BD8D-154B1F67A15E}"/>
              </a:ext>
            </a:extLst>
          </p:cNvPr>
          <p:cNvSpPr>
            <a:spLocks noGrp="1"/>
          </p:cNvSpPr>
          <p:nvPr>
            <p:ph type="title"/>
          </p:nvPr>
        </p:nvSpPr>
        <p:spPr>
          <a:xfrm>
            <a:off x="646111" y="452718"/>
            <a:ext cx="9404723" cy="45719"/>
          </a:xfrm>
        </p:spPr>
        <p:txBody>
          <a:bodyPr/>
          <a:lstStyle/>
          <a:p>
            <a:endParaRPr lang="en-US" dirty="0"/>
          </a:p>
        </p:txBody>
      </p:sp>
      <p:sp>
        <p:nvSpPr>
          <p:cNvPr id="3" name="Content Placeholder 2">
            <a:extLst>
              <a:ext uri="{FF2B5EF4-FFF2-40B4-BE49-F238E27FC236}">
                <a16:creationId xmlns:a16="http://schemas.microsoft.com/office/drawing/2014/main" id="{B42258C7-2C59-4CE2-A054-B8222A85755D}"/>
              </a:ext>
            </a:extLst>
          </p:cNvPr>
          <p:cNvSpPr>
            <a:spLocks noGrp="1"/>
          </p:cNvSpPr>
          <p:nvPr>
            <p:ph idx="1"/>
          </p:nvPr>
        </p:nvSpPr>
        <p:spPr>
          <a:xfrm>
            <a:off x="206734" y="1041620"/>
            <a:ext cx="10352598" cy="5206779"/>
          </a:xfrm>
        </p:spPr>
        <p:txBody>
          <a:bodyPr>
            <a:normAutofit/>
          </a:bodyPr>
          <a:lstStyle/>
          <a:p>
            <a:r>
              <a:rPr lang="en-US" sz="3600" dirty="0"/>
              <a:t>The Weimar Republic was the democratic government that was set up in Germany after WWI.</a:t>
            </a:r>
          </a:p>
          <a:p>
            <a:pPr marL="0" indent="0">
              <a:buNone/>
            </a:pPr>
            <a:endParaRPr lang="en-US" sz="3600" dirty="0"/>
          </a:p>
          <a:p>
            <a:r>
              <a:rPr lang="en-US" sz="3600" dirty="0"/>
              <a:t>Many of the democratic governments that began in Europe after WWI were not successful, and so those country’s people would turn to authoritarian leaders.</a:t>
            </a:r>
          </a:p>
          <a:p>
            <a:endParaRPr lang="en-US" sz="3600" dirty="0"/>
          </a:p>
          <a:p>
            <a:pPr marL="0" indent="0">
              <a:buNone/>
            </a:pPr>
            <a:endParaRPr lang="en-US" sz="3600" dirty="0"/>
          </a:p>
          <a:p>
            <a:endParaRPr lang="en-US" dirty="0"/>
          </a:p>
        </p:txBody>
      </p:sp>
    </p:spTree>
    <p:extLst>
      <p:ext uri="{BB962C8B-B14F-4D97-AF65-F5344CB8AC3E}">
        <p14:creationId xmlns:p14="http://schemas.microsoft.com/office/powerpoint/2010/main" val="2456439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C73CF-A861-43A3-AD3D-47D4DEAA6001}"/>
              </a:ext>
            </a:extLst>
          </p:cNvPr>
          <p:cNvSpPr>
            <a:spLocks noGrp="1"/>
          </p:cNvSpPr>
          <p:nvPr>
            <p:ph type="title"/>
          </p:nvPr>
        </p:nvSpPr>
        <p:spPr>
          <a:xfrm>
            <a:off x="646111" y="452718"/>
            <a:ext cx="9404723" cy="779734"/>
          </a:xfrm>
        </p:spPr>
        <p:txBody>
          <a:bodyPr/>
          <a:lstStyle/>
          <a:p>
            <a:r>
              <a:rPr lang="en-US" dirty="0"/>
              <a:t>5 Types of Governments</a:t>
            </a:r>
          </a:p>
        </p:txBody>
      </p:sp>
      <p:sp>
        <p:nvSpPr>
          <p:cNvPr id="3" name="Content Placeholder 2">
            <a:extLst>
              <a:ext uri="{FF2B5EF4-FFF2-40B4-BE49-F238E27FC236}">
                <a16:creationId xmlns:a16="http://schemas.microsoft.com/office/drawing/2014/main" id="{78EA55FE-4370-4490-B1BA-B72099DBF8BC}"/>
              </a:ext>
            </a:extLst>
          </p:cNvPr>
          <p:cNvSpPr>
            <a:spLocks noGrp="1"/>
          </p:cNvSpPr>
          <p:nvPr>
            <p:ph idx="1"/>
          </p:nvPr>
        </p:nvSpPr>
        <p:spPr>
          <a:xfrm>
            <a:off x="166977" y="1327868"/>
            <a:ext cx="11799735" cy="4920531"/>
          </a:xfrm>
        </p:spPr>
        <p:txBody>
          <a:bodyPr/>
          <a:lstStyle/>
          <a:p>
            <a:pPr marL="0" indent="0">
              <a:buNone/>
            </a:pPr>
            <a:r>
              <a:rPr lang="en-US" sz="3600" dirty="0"/>
              <a:t>1. Authoritarian Government – Style of government that has a strong central power and limited political freedom for the people.  There is not any standard law.</a:t>
            </a:r>
          </a:p>
          <a:p>
            <a:pPr marL="0" indent="0">
              <a:buNone/>
            </a:pPr>
            <a:endParaRPr lang="en-US" sz="3600" dirty="0"/>
          </a:p>
          <a:p>
            <a:pPr marL="0" indent="0">
              <a:buNone/>
            </a:pPr>
            <a:r>
              <a:rPr lang="en-US" sz="3600" dirty="0"/>
              <a:t>2. Communist - the type of government in which the government is controlled by a single person or a small group that also has control over the economy</a:t>
            </a:r>
          </a:p>
          <a:p>
            <a:pPr marL="0" indent="0">
              <a:buNone/>
            </a:pPr>
            <a:endParaRPr lang="en-US" dirty="0"/>
          </a:p>
        </p:txBody>
      </p:sp>
    </p:spTree>
    <p:extLst>
      <p:ext uri="{BB962C8B-B14F-4D97-AF65-F5344CB8AC3E}">
        <p14:creationId xmlns:p14="http://schemas.microsoft.com/office/powerpoint/2010/main" val="3216249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7E1E9-5B3E-43AD-A2C6-727E770EF7B5}"/>
              </a:ext>
            </a:extLst>
          </p:cNvPr>
          <p:cNvSpPr>
            <a:spLocks noGrp="1"/>
          </p:cNvSpPr>
          <p:nvPr>
            <p:ph type="title"/>
          </p:nvPr>
        </p:nvSpPr>
        <p:spPr>
          <a:xfrm>
            <a:off x="646111" y="452718"/>
            <a:ext cx="9404723" cy="95922"/>
          </a:xfrm>
        </p:spPr>
        <p:txBody>
          <a:bodyPr/>
          <a:lstStyle/>
          <a:p>
            <a:endParaRPr lang="en-US" dirty="0"/>
          </a:p>
        </p:txBody>
      </p:sp>
      <p:sp>
        <p:nvSpPr>
          <p:cNvPr id="3" name="Content Placeholder 2">
            <a:extLst>
              <a:ext uri="{FF2B5EF4-FFF2-40B4-BE49-F238E27FC236}">
                <a16:creationId xmlns:a16="http://schemas.microsoft.com/office/drawing/2014/main" id="{FC641263-E769-4960-805E-353A79ECEA81}"/>
              </a:ext>
            </a:extLst>
          </p:cNvPr>
          <p:cNvSpPr>
            <a:spLocks noGrp="1"/>
          </p:cNvSpPr>
          <p:nvPr>
            <p:ph idx="1"/>
          </p:nvPr>
        </p:nvSpPr>
        <p:spPr>
          <a:xfrm>
            <a:off x="190832" y="985962"/>
            <a:ext cx="10320792" cy="5629523"/>
          </a:xfrm>
        </p:spPr>
        <p:txBody>
          <a:bodyPr/>
          <a:lstStyle/>
          <a:p>
            <a:pPr marL="0" indent="0">
              <a:buNone/>
            </a:pPr>
            <a:r>
              <a:rPr lang="en-US" sz="2800" dirty="0"/>
              <a:t>3. Fascist – a political system that promotes a strong central, nationalistic government led by a powerful dictator.  This government stresses the good of the country over the good of its individual people.</a:t>
            </a:r>
          </a:p>
          <a:p>
            <a:pPr marL="0" indent="0">
              <a:buNone/>
            </a:pPr>
            <a:endParaRPr lang="en-US" sz="2800" dirty="0"/>
          </a:p>
          <a:p>
            <a:pPr marL="0" indent="0">
              <a:buNone/>
            </a:pPr>
            <a:r>
              <a:rPr lang="en-US" sz="2800" dirty="0"/>
              <a:t>4. Totalitarian – a political system in which the government exercises complete control over its citizens.</a:t>
            </a:r>
          </a:p>
          <a:p>
            <a:pPr marL="0" indent="0">
              <a:buNone/>
            </a:pPr>
            <a:endParaRPr lang="en-US" sz="2800" dirty="0"/>
          </a:p>
          <a:p>
            <a:pPr marL="0" indent="0">
              <a:buNone/>
            </a:pPr>
            <a:r>
              <a:rPr lang="en-US" sz="2800" dirty="0"/>
              <a:t>5. Democratic – a government that gives the public a say in decisions and a choice in who the leaders are.</a:t>
            </a:r>
          </a:p>
          <a:p>
            <a:pPr marL="0" indent="0">
              <a:buNone/>
            </a:pPr>
            <a:endParaRPr lang="en-US" dirty="0"/>
          </a:p>
        </p:txBody>
      </p:sp>
    </p:spTree>
    <p:extLst>
      <p:ext uri="{BB962C8B-B14F-4D97-AF65-F5344CB8AC3E}">
        <p14:creationId xmlns:p14="http://schemas.microsoft.com/office/powerpoint/2010/main" val="3358825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3D333-2F43-4359-AEEC-9BEA6CC02D76}"/>
              </a:ext>
            </a:extLst>
          </p:cNvPr>
          <p:cNvSpPr>
            <a:spLocks noGrp="1"/>
          </p:cNvSpPr>
          <p:nvPr>
            <p:ph type="title"/>
          </p:nvPr>
        </p:nvSpPr>
        <p:spPr>
          <a:xfrm>
            <a:off x="1" y="452718"/>
            <a:ext cx="10503672" cy="819491"/>
          </a:xfrm>
        </p:spPr>
        <p:txBody>
          <a:bodyPr/>
          <a:lstStyle/>
          <a:p>
            <a:r>
              <a:rPr lang="en-US" sz="4000" b="1" u="sng" dirty="0"/>
              <a:t>Joseph Stalin Transforms the Soviet Union</a:t>
            </a:r>
          </a:p>
        </p:txBody>
      </p:sp>
      <p:sp>
        <p:nvSpPr>
          <p:cNvPr id="3" name="Content Placeholder 2">
            <a:extLst>
              <a:ext uri="{FF2B5EF4-FFF2-40B4-BE49-F238E27FC236}">
                <a16:creationId xmlns:a16="http://schemas.microsoft.com/office/drawing/2014/main" id="{1E236E5F-DE2A-4CBB-ADE5-AE49F5F25B65}"/>
              </a:ext>
            </a:extLst>
          </p:cNvPr>
          <p:cNvSpPr>
            <a:spLocks noGrp="1"/>
          </p:cNvSpPr>
          <p:nvPr>
            <p:ph idx="1"/>
          </p:nvPr>
        </p:nvSpPr>
        <p:spPr>
          <a:xfrm>
            <a:off x="262394" y="1486894"/>
            <a:ext cx="11537342" cy="4761505"/>
          </a:xfrm>
        </p:spPr>
        <p:txBody>
          <a:bodyPr/>
          <a:lstStyle/>
          <a:p>
            <a:r>
              <a:rPr lang="en-US" dirty="0"/>
              <a:t>Vladimir Lenin died in 1922, and Joseph Stalin took over control of the </a:t>
            </a:r>
            <a:r>
              <a:rPr lang="en-US"/>
              <a:t>Soviet Union by 1924.</a:t>
            </a:r>
            <a:endParaRPr lang="en-US" dirty="0"/>
          </a:p>
          <a:p>
            <a:endParaRPr lang="en-US" dirty="0"/>
          </a:p>
          <a:p>
            <a:r>
              <a:rPr lang="en-US" dirty="0"/>
              <a:t>Stalin made agricultural ( which means farming) growth and industrial growth his two main economic goals for the Soviet Union.</a:t>
            </a:r>
          </a:p>
          <a:p>
            <a:endParaRPr lang="en-US" dirty="0"/>
          </a:p>
          <a:p>
            <a:r>
              <a:rPr lang="en-US" dirty="0"/>
              <a:t>Stalin took all privately owned farms and made them into collectives.  Each collective was work on by hundreds of families.</a:t>
            </a:r>
          </a:p>
          <a:p>
            <a:endParaRPr lang="en-US" dirty="0"/>
          </a:p>
          <a:p>
            <a:pPr marL="0" indent="0">
              <a:buNone/>
            </a:pPr>
            <a:r>
              <a:rPr lang="en-US" dirty="0"/>
              <a:t>Collective – government owned and operated farms.</a:t>
            </a:r>
          </a:p>
        </p:txBody>
      </p:sp>
    </p:spTree>
    <p:extLst>
      <p:ext uri="{BB962C8B-B14F-4D97-AF65-F5344CB8AC3E}">
        <p14:creationId xmlns:p14="http://schemas.microsoft.com/office/powerpoint/2010/main" val="3430053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529F9-EDC4-45CB-98C4-AD458FEBE90E}"/>
              </a:ext>
            </a:extLst>
          </p:cNvPr>
          <p:cNvSpPr>
            <a:spLocks noGrp="1"/>
          </p:cNvSpPr>
          <p:nvPr>
            <p:ph type="title"/>
          </p:nvPr>
        </p:nvSpPr>
        <p:spPr>
          <a:xfrm>
            <a:off x="646111" y="452718"/>
            <a:ext cx="9404723" cy="72068"/>
          </a:xfrm>
        </p:spPr>
        <p:txBody>
          <a:bodyPr/>
          <a:lstStyle/>
          <a:p>
            <a:endParaRPr lang="en-US" dirty="0"/>
          </a:p>
        </p:txBody>
      </p:sp>
      <p:sp>
        <p:nvSpPr>
          <p:cNvPr id="3" name="Content Placeholder 2">
            <a:extLst>
              <a:ext uri="{FF2B5EF4-FFF2-40B4-BE49-F238E27FC236}">
                <a16:creationId xmlns:a16="http://schemas.microsoft.com/office/drawing/2014/main" id="{043613ED-32BA-4FA5-AF24-930E00AAAEC3}"/>
              </a:ext>
            </a:extLst>
          </p:cNvPr>
          <p:cNvSpPr>
            <a:spLocks noGrp="1"/>
          </p:cNvSpPr>
          <p:nvPr>
            <p:ph idx="1"/>
          </p:nvPr>
        </p:nvSpPr>
        <p:spPr>
          <a:xfrm>
            <a:off x="214686" y="755374"/>
            <a:ext cx="9835168" cy="5493025"/>
          </a:xfrm>
        </p:spPr>
        <p:txBody>
          <a:bodyPr>
            <a:normAutofit/>
          </a:bodyPr>
          <a:lstStyle/>
          <a:p>
            <a:r>
              <a:rPr lang="en-US" sz="2800" dirty="0"/>
              <a:t>Stalin also pushed to make the Soviet Union a major industrial country.</a:t>
            </a:r>
          </a:p>
          <a:p>
            <a:endParaRPr lang="en-US" sz="2800" dirty="0"/>
          </a:p>
          <a:p>
            <a:r>
              <a:rPr lang="en-US" sz="2800" dirty="0"/>
              <a:t>All economic activity, which means land, materials, and industry, was placed under government control.</a:t>
            </a:r>
          </a:p>
          <a:p>
            <a:endParaRPr lang="en-US" sz="2800" dirty="0"/>
          </a:p>
          <a:p>
            <a:r>
              <a:rPr lang="en-US" sz="2800" dirty="0"/>
              <a:t>Stalin eliminated any opponents to his rule.  This was done by either sending them to prison camps or even as harsh as having them executed.</a:t>
            </a:r>
          </a:p>
        </p:txBody>
      </p:sp>
    </p:spTree>
    <p:extLst>
      <p:ext uri="{BB962C8B-B14F-4D97-AF65-F5344CB8AC3E}">
        <p14:creationId xmlns:p14="http://schemas.microsoft.com/office/powerpoint/2010/main" val="3267048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7CEDC-DCC8-414D-92CA-3DDC95317B43}"/>
              </a:ext>
            </a:extLst>
          </p:cNvPr>
          <p:cNvSpPr>
            <a:spLocks noGrp="1"/>
          </p:cNvSpPr>
          <p:nvPr>
            <p:ph type="title"/>
          </p:nvPr>
        </p:nvSpPr>
        <p:spPr>
          <a:xfrm>
            <a:off x="646111" y="452718"/>
            <a:ext cx="9404723" cy="811539"/>
          </a:xfrm>
        </p:spPr>
        <p:txBody>
          <a:bodyPr/>
          <a:lstStyle/>
          <a:p>
            <a:r>
              <a:rPr lang="en-US" b="1" u="sng" dirty="0"/>
              <a:t>The Rise of Fascism in Italy</a:t>
            </a:r>
          </a:p>
        </p:txBody>
      </p:sp>
      <p:sp>
        <p:nvSpPr>
          <p:cNvPr id="3" name="Content Placeholder 2">
            <a:extLst>
              <a:ext uri="{FF2B5EF4-FFF2-40B4-BE49-F238E27FC236}">
                <a16:creationId xmlns:a16="http://schemas.microsoft.com/office/drawing/2014/main" id="{383BCD22-52C0-4824-855A-5BF3680AC0E5}"/>
              </a:ext>
            </a:extLst>
          </p:cNvPr>
          <p:cNvSpPr>
            <a:spLocks noGrp="1"/>
          </p:cNvSpPr>
          <p:nvPr>
            <p:ph idx="1"/>
          </p:nvPr>
        </p:nvSpPr>
        <p:spPr>
          <a:xfrm>
            <a:off x="198784" y="1264257"/>
            <a:ext cx="10845578" cy="5351227"/>
          </a:xfrm>
        </p:spPr>
        <p:txBody>
          <a:bodyPr/>
          <a:lstStyle/>
          <a:p>
            <a:pPr marL="0" indent="0">
              <a:buNone/>
            </a:pPr>
            <a:r>
              <a:rPr lang="en-US" sz="2800" dirty="0"/>
              <a:t>In Italy, unemployment and inflation were causing strikes among the workers.</a:t>
            </a:r>
          </a:p>
          <a:p>
            <a:pPr marL="0" indent="0">
              <a:buNone/>
            </a:pPr>
            <a:endParaRPr lang="en-US" dirty="0"/>
          </a:p>
          <a:p>
            <a:pPr marL="0" indent="0">
              <a:buNone/>
            </a:pPr>
            <a:r>
              <a:rPr lang="en-US" dirty="0"/>
              <a:t>Inflation – the cost of buying things goes up more than the amount of money people make.</a:t>
            </a:r>
          </a:p>
          <a:p>
            <a:pPr marL="0" indent="0">
              <a:buNone/>
            </a:pPr>
            <a:endParaRPr lang="en-US" dirty="0"/>
          </a:p>
          <a:p>
            <a:pPr marL="0" indent="0">
              <a:buNone/>
            </a:pPr>
            <a:r>
              <a:rPr lang="en-US" dirty="0"/>
              <a:t>Strikes – workers stop working to try to force their employers to make changes</a:t>
            </a:r>
          </a:p>
          <a:p>
            <a:pPr marL="0" indent="0">
              <a:buNone/>
            </a:pPr>
            <a:endParaRPr lang="en-US" dirty="0"/>
          </a:p>
          <a:p>
            <a:pPr marL="0" indent="0">
              <a:buNone/>
            </a:pPr>
            <a:r>
              <a:rPr lang="en-US" sz="2800" dirty="0"/>
              <a:t>Because of these problems, the middle and upper classes were pushing for a stronger government leader.</a:t>
            </a:r>
          </a:p>
        </p:txBody>
      </p:sp>
    </p:spTree>
    <p:extLst>
      <p:ext uri="{BB962C8B-B14F-4D97-AF65-F5344CB8AC3E}">
        <p14:creationId xmlns:p14="http://schemas.microsoft.com/office/powerpoint/2010/main" val="1134524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5EF00-1739-4D10-808E-E1BF7F8E437D}"/>
              </a:ext>
            </a:extLst>
          </p:cNvPr>
          <p:cNvSpPr>
            <a:spLocks noGrp="1"/>
          </p:cNvSpPr>
          <p:nvPr>
            <p:ph type="title"/>
          </p:nvPr>
        </p:nvSpPr>
        <p:spPr>
          <a:xfrm>
            <a:off x="646111" y="452718"/>
            <a:ext cx="9404723" cy="45719"/>
          </a:xfrm>
        </p:spPr>
        <p:txBody>
          <a:bodyPr/>
          <a:lstStyle/>
          <a:p>
            <a:endParaRPr lang="en-US" dirty="0"/>
          </a:p>
        </p:txBody>
      </p:sp>
      <p:sp>
        <p:nvSpPr>
          <p:cNvPr id="3" name="Content Placeholder 2">
            <a:extLst>
              <a:ext uri="{FF2B5EF4-FFF2-40B4-BE49-F238E27FC236}">
                <a16:creationId xmlns:a16="http://schemas.microsoft.com/office/drawing/2014/main" id="{A06F409E-F35C-49B5-B78C-1AE83EA3F363}"/>
              </a:ext>
            </a:extLst>
          </p:cNvPr>
          <p:cNvSpPr>
            <a:spLocks noGrp="1"/>
          </p:cNvSpPr>
          <p:nvPr>
            <p:ph idx="1"/>
          </p:nvPr>
        </p:nvSpPr>
        <p:spPr>
          <a:xfrm>
            <a:off x="190832" y="683812"/>
            <a:ext cx="10161766" cy="5564587"/>
          </a:xfrm>
        </p:spPr>
        <p:txBody>
          <a:bodyPr>
            <a:normAutofit/>
          </a:bodyPr>
          <a:lstStyle/>
          <a:p>
            <a:pPr marL="0" indent="0">
              <a:buNone/>
            </a:pPr>
            <a:r>
              <a:rPr lang="en-US" sz="3200" dirty="0"/>
              <a:t>Benito Mussolini took advantage of the situation by claiming that he would be the strong leader that the people of Italy had been wanting and that he would solve their economic problems.</a:t>
            </a:r>
          </a:p>
          <a:p>
            <a:pPr marL="0" indent="0">
              <a:buNone/>
            </a:pPr>
            <a:endParaRPr lang="en-US" sz="3200" dirty="0"/>
          </a:p>
          <a:p>
            <a:pPr marL="0" indent="0">
              <a:buNone/>
            </a:pPr>
            <a:r>
              <a:rPr lang="en-US" sz="3200" dirty="0"/>
              <a:t>Mussolini started the </a:t>
            </a:r>
            <a:r>
              <a:rPr lang="en-US" sz="3200" b="1" dirty="0"/>
              <a:t>Fascist Party</a:t>
            </a:r>
            <a:r>
              <a:rPr lang="en-US" sz="3200" dirty="0"/>
              <a:t>.  This was a political party that pushed for nationalism and said that the good of the nation was more important than the rights of the individual person.</a:t>
            </a:r>
          </a:p>
        </p:txBody>
      </p:sp>
    </p:spTree>
    <p:extLst>
      <p:ext uri="{BB962C8B-B14F-4D97-AF65-F5344CB8AC3E}">
        <p14:creationId xmlns:p14="http://schemas.microsoft.com/office/powerpoint/2010/main" val="11238239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226</TotalTime>
  <Words>1409</Words>
  <Application>Microsoft Office PowerPoint</Application>
  <PresentationFormat>Widescreen</PresentationFormat>
  <Paragraphs>115</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Century Gothic</vt:lpstr>
      <vt:lpstr>Wingdings 3</vt:lpstr>
      <vt:lpstr>Ion</vt:lpstr>
      <vt:lpstr>Dictators Threaten World Peace</vt:lpstr>
      <vt:lpstr>PowerPoint Presentation</vt:lpstr>
      <vt:lpstr>PowerPoint Presentation</vt:lpstr>
      <vt:lpstr>5 Types of Governments</vt:lpstr>
      <vt:lpstr>PowerPoint Presentation</vt:lpstr>
      <vt:lpstr>Joseph Stalin Transforms the Soviet Union</vt:lpstr>
      <vt:lpstr>PowerPoint Presentation</vt:lpstr>
      <vt:lpstr>The Rise of Fascism in Italy</vt:lpstr>
      <vt:lpstr>PowerPoint Presentation</vt:lpstr>
      <vt:lpstr>PowerPoint Presentation</vt:lpstr>
      <vt:lpstr>Nazis Take Over Germany</vt:lpstr>
      <vt:lpstr>Hitler’s 3 Goals</vt:lpstr>
      <vt:lpstr>The Role of the Great Depression</vt:lpstr>
      <vt:lpstr>Hitler is elected Chancellor, leader of Germany</vt:lpstr>
      <vt:lpstr>Militarists Gain Control in Japan</vt:lpstr>
      <vt:lpstr>PowerPoint Presentation</vt:lpstr>
      <vt:lpstr>Aggression in Europe and Africa</vt:lpstr>
      <vt:lpstr>PowerPoint Presentation</vt:lpstr>
      <vt:lpstr>PowerPoint Presentation</vt:lpstr>
      <vt:lpstr>Civil War in Spain</vt:lpstr>
      <vt:lpstr>The United States Tries to Remain Neutral</vt:lpstr>
      <vt:lpstr>President Roosevelt Ignores the Neutrality 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Dictators Threaten World Peace</dc:title>
  <dc:creator>Andrea Surma</dc:creator>
  <cp:lastModifiedBy>Andrea Surma</cp:lastModifiedBy>
  <cp:revision>33</cp:revision>
  <dcterms:created xsi:type="dcterms:W3CDTF">2020-04-03T15:51:50Z</dcterms:created>
  <dcterms:modified xsi:type="dcterms:W3CDTF">2020-04-16T12:07:08Z</dcterms:modified>
</cp:coreProperties>
</file>