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1" r:id="rId3"/>
    <p:sldId id="264" r:id="rId4"/>
    <p:sldId id="267" r:id="rId5"/>
    <p:sldId id="258" r:id="rId6"/>
    <p:sldId id="268" r:id="rId7"/>
    <p:sldId id="270" r:id="rId8"/>
    <p:sldId id="269" r:id="rId9"/>
    <p:sldId id="265" r:id="rId10"/>
    <p:sldId id="266" r:id="rId11"/>
    <p:sldId id="257" r:id="rId12"/>
    <p:sldId id="271" r:id="rId13"/>
    <p:sldId id="25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27" autoAdjust="0"/>
  </p:normalViewPr>
  <p:slideViewPr>
    <p:cSldViewPr>
      <p:cViewPr>
        <p:scale>
          <a:sx n="62" d="100"/>
          <a:sy n="62" d="100"/>
        </p:scale>
        <p:origin x="2946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3B633-1209-4E3B-B3FA-1DE936CDF3ED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EC04-7827-46A7-83F0-F44FFAC09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6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52D2C-D3E9-4F1B-96B4-81AA05CB2F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9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6596C-C5CC-4DC0-A2E9-3F9A07AB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A906-0BC8-4146-A6EF-C0F19276E635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5B4A-B03C-4AD1-B673-94A0F632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030DE-DB47-49F7-AB67-4CF4889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77534-36F6-4171-9C20-20EB4157E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4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E18EF-D12E-4DB0-906B-3DD719D4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0F811-45D6-4B0A-9D43-E5C487E3E256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E7EDB-9CAF-418D-93FB-C569EA61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95B3-90F1-4800-B9B3-C87B4DB7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6BA3A-58BB-4664-95C8-550C39935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8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35E4-8E9E-4E2A-AAC5-2A22A03F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E76F-1EBC-4CDE-971F-896105E245DC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9B9A5-156E-4E27-9CBB-C7DFF508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05886-2889-4AF3-B731-CECCEDC5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D7B75-19B9-42A8-82F0-711F03DA6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45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15E35-EC61-4915-A11A-60BEDC74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2613-A5E2-4CA8-864C-F5FCB7EC8BA5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658C5-1416-4929-AC11-106C17E2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CB451-5BFD-4C9D-B152-4DA938A6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F83EA-00B6-4BF8-8C62-A8FAAA36E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3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FB675-51AB-4C83-9BE4-3C96E698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757C-5D53-4B3D-B886-8B0242080628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D8F2-2775-4AC7-A16A-DE898A1F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D38FA-3E2C-42A0-A850-793A3585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0A750-FC27-4761-BCE4-C042972E0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84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5383DC-5D7A-4654-950B-A04DC8E2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0819-104B-4265-AF41-FEFE85147DE2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9BF953-34CF-4442-A7F5-9E6C5081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34FECD-D994-4413-822B-92D3FE19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91BD2-9571-460D-8A95-1772570D3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54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23BDF1-DDEF-484E-A3BC-30D96D08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706D-D280-4AC2-8CDB-931DFAF3A6B3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BAE2F2-0AF3-4AC4-AAAE-76740BE3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854472-56E5-4B3C-97AC-3F4B29D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EEA11-EC93-4CCA-92C1-595B3F13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211ADC-26DB-49E4-B5F4-80F5C239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AC14-72F4-481A-BC27-DAF206DA8F13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48FBE8-1481-49FF-82A1-ECAEF27E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D7554C-962D-4F68-91A0-0DD8F619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02E73-22EA-471C-9174-D7DE6F69A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27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E6E140-459D-4D6B-96B4-383628E8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B36B-FD68-47A3-89E1-941D8EE29A14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973F48-C603-4D69-8C5E-F7177014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407AE6-168A-477B-A31A-4FA3E035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13F47-9C20-440C-B740-D199A98BF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4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DBE793-ADD3-42A0-A886-BFCD4E5D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2727-B386-4AA9-92ED-811D44468755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AFD33F-E7C4-4F61-AB77-0B1D10B9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B4514-D422-4C2F-BCC9-C607BA36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C354A-8A9A-4CA2-B4CF-C67EF2301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40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594FB8-EEF8-4580-B20E-5F8330BB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37F8-5F96-4E43-851B-73F35CEFE087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648FCC-64B0-46F5-9109-E22F8E66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E85E96-4B20-4718-B106-3528BD86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76E45-5FB4-4E08-81EA-9C1CBC8CE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6B57771-A5B8-470F-A23F-C71ADDEA31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528A9851-2ECD-4FFB-B243-3954FEAEF1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6D318-D2E1-4C46-8B26-9A048881E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2492CD-38A0-4105-BB22-F7B0BC65C666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4380B-74F1-4BA7-BE92-8D28773F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F75C-4429-4AE3-A676-704B4F931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9DF853E-9C88-46E9-B2B2-620B2AABD5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docs.google.com/presentation/d/15hCDg2IY9jLUoTgSBeOip-bOCczhIMbOrjgmajY4TDE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yBwOMyULy_Y" TargetMode="External"/><Relationship Id="rId5" Type="http://schemas.openxmlformats.org/officeDocument/2006/relationships/hyperlink" Target="https://www.dropbox.com/s/jvu4006hbrri6ea/Detente%20End%20of%20Cold%20War%20Notes%20Page.docx?dl=0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http://jamesburdett.co.uk/wp-content/uploads/2011/03/gorbachev_hom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imesonline.typepad.com/photos/uncategorized/2008/07/24/reagan_germany.jpg">
            <a:extLst>
              <a:ext uri="{FF2B5EF4-FFF2-40B4-BE49-F238E27FC236}">
                <a16:creationId xmlns:a16="http://schemas.microsoft.com/office/drawing/2014/main" id="{93E12512-98D5-4E22-BFCB-A9879BE25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6"/>
          <a:stretch/>
        </p:blipFill>
        <p:spPr bwMode="auto">
          <a:xfrm>
            <a:off x="0" y="1349715"/>
            <a:ext cx="9144000" cy="551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E9A4B1-36BA-432F-B2D9-BF5D45C6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066800"/>
            <a:ext cx="9144000" cy="2761488"/>
          </a:xfrm>
          <a:prstGeom prst="rect">
            <a:avLst/>
          </a:prstGeom>
        </p:spPr>
      </p:pic>
      <p:pic>
        <p:nvPicPr>
          <p:cNvPr id="9" name="Picture 2" descr="http://timesonline.typepad.com/photos/uncategorized/2008/07/24/reagan_germany.jpg">
            <a:extLst>
              <a:ext uri="{FF2B5EF4-FFF2-40B4-BE49-F238E27FC236}">
                <a16:creationId xmlns:a16="http://schemas.microsoft.com/office/drawing/2014/main" id="{CE4DDF9E-4D2B-4D0F-8289-01AE42931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456" b="77433" l="30125" r="43500">
                        <a14:foregroundMark x1="36750" y1="57687" x2="34750" y2="56559"/>
                        <a14:foregroundMark x1="36500" y1="54584" x2="36500" y2="53456"/>
                        <a14:backgroundMark x1="32250" y1="55571" x2="30250" y2="54725"/>
                        <a14:backgroundMark x1="39500" y1="55430" x2="42625" y2="5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9" t="52822" r="60082" b="31567"/>
          <a:stretch/>
        </p:blipFill>
        <p:spPr bwMode="auto">
          <a:xfrm>
            <a:off x="2743199" y="3083856"/>
            <a:ext cx="914401" cy="12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7"/>
    </mc:Choice>
    <mc:Fallback xmlns="">
      <p:transition spd="slow" advTm="235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74744-E02E-4B03-BF2A-40E185B982FB}"/>
              </a:ext>
            </a:extLst>
          </p:cNvPr>
          <p:cNvSpPr txBox="1"/>
          <p:nvPr/>
        </p:nvSpPr>
        <p:spPr>
          <a:xfrm>
            <a:off x="0" y="0"/>
            <a:ext cx="7620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President Reagan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C25248-42D7-4565-AB9D-0D8074AFA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45720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000" b="1">
                <a:solidFill>
                  <a:srgbClr val="002060"/>
                </a:solidFill>
              </a:rPr>
              <a:t>Conservative Republican president 1980-1988</a:t>
            </a:r>
          </a:p>
          <a:p>
            <a:pPr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000" b="1">
                <a:solidFill>
                  <a:srgbClr val="C00000"/>
                </a:solidFill>
              </a:rPr>
              <a:t>Increases military spending</a:t>
            </a:r>
          </a:p>
          <a:p>
            <a:pPr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000" b="1">
                <a:solidFill>
                  <a:srgbClr val="002060"/>
                </a:solidFill>
              </a:rPr>
              <a:t>Tax cuts &amp; reducing government</a:t>
            </a:r>
          </a:p>
          <a:p>
            <a:pPr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000" b="1">
                <a:solidFill>
                  <a:srgbClr val="C00000"/>
                </a:solidFill>
              </a:rPr>
              <a:t>Transferring  more responsibilities to state governments</a:t>
            </a:r>
            <a:endParaRPr lang="en-US" altLang="en-US" sz="3000">
              <a:solidFill>
                <a:srgbClr val="C00000"/>
              </a:solidFill>
            </a:endParaRPr>
          </a:p>
        </p:txBody>
      </p:sp>
      <p:pic>
        <p:nvPicPr>
          <p:cNvPr id="11268" name="Picture 2" descr="http://upload.wikimedia.org/wikipedia/commons/thumb/6/6a/Ronald_Reagan_with_cowboy_hat_12-0071M_edit.jpg/220px-Ronald_Reagan_with_cowboy_hat_12-0071M_edit.jpg">
            <a:extLst>
              <a:ext uri="{FF2B5EF4-FFF2-40B4-BE49-F238E27FC236}">
                <a16:creationId xmlns:a16="http://schemas.microsoft.com/office/drawing/2014/main" id="{90EE3CE6-2BA6-4185-8997-B87C11A3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371600"/>
            <a:ext cx="39798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66"/>
    </mc:Choice>
    <mc:Fallback xmlns="">
      <p:transition spd="slow" advTm="85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imesonline.typepad.com/photos/uncategorized/2008/07/24/reagan_germany.jpg">
            <a:extLst>
              <a:ext uri="{FF2B5EF4-FFF2-40B4-BE49-F238E27FC236}">
                <a16:creationId xmlns:a16="http://schemas.microsoft.com/office/drawing/2014/main" id="{35EC9D49-C594-4769-A557-B16DC0C6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5"/>
          <a:stretch>
            <a:fillRect/>
          </a:stretch>
        </p:blipFill>
        <p:spPr bwMode="auto">
          <a:xfrm>
            <a:off x="4267200" y="1219200"/>
            <a:ext cx="487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B7B53-4625-4972-A3DA-6F0915F693CE}"/>
              </a:ext>
            </a:extLst>
          </p:cNvPr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Brandenburg Gate Speech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3FD9F-BA07-455E-AD94-93448054F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50292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solidFill>
                  <a:srgbClr val="002060"/>
                </a:solidFill>
              </a:rPr>
              <a:t>“Mr. Gorbachev tear down this wall!”</a:t>
            </a:r>
          </a:p>
          <a:p>
            <a:pPr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solidFill>
                  <a:srgbClr val="C00000"/>
                </a:solidFill>
              </a:rPr>
              <a:t>Challenges the morals of the Soviet Union</a:t>
            </a:r>
          </a:p>
          <a:p>
            <a:pPr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b="1" dirty="0">
                <a:solidFill>
                  <a:srgbClr val="002060"/>
                </a:solidFill>
              </a:rPr>
              <a:t>Puts pressure </a:t>
            </a:r>
            <a:br>
              <a:rPr lang="en-US" altLang="en-US" sz="3600" b="1" dirty="0">
                <a:solidFill>
                  <a:srgbClr val="002060"/>
                </a:solidFill>
              </a:rPr>
            </a:br>
            <a:r>
              <a:rPr lang="en-US" altLang="en-US" sz="3600" b="1" dirty="0">
                <a:solidFill>
                  <a:srgbClr val="002060"/>
                </a:solidFill>
              </a:rPr>
              <a:t>on Soviets to </a:t>
            </a:r>
            <a:br>
              <a:rPr lang="en-US" altLang="en-US" sz="3600" b="1" dirty="0">
                <a:solidFill>
                  <a:srgbClr val="002060"/>
                </a:solidFill>
              </a:rPr>
            </a:br>
            <a:r>
              <a:rPr lang="en-US" altLang="en-US" sz="3600" b="1" dirty="0">
                <a:solidFill>
                  <a:srgbClr val="002060"/>
                </a:solidFill>
              </a:rPr>
              <a:t>allow freedom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21"/>
    </mc:Choice>
    <mc:Fallback xmlns="">
      <p:transition spd="slow" advTm="121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B2033-0077-499C-8C5A-E0C1AC8D0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08" b="12526"/>
          <a:stretch/>
        </p:blipFill>
        <p:spPr>
          <a:xfrm>
            <a:off x="0" y="3200401"/>
            <a:ext cx="914400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B7B53-4625-4972-A3DA-6F0915F693CE}"/>
              </a:ext>
            </a:extLst>
          </p:cNvPr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Collapse of the Soviet Union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3FD9F-BA07-455E-AD94-93448054F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4" y="954088"/>
            <a:ext cx="89154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indent="-461963"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b="1" dirty="0">
                <a:solidFill>
                  <a:srgbClr val="002060"/>
                </a:solidFill>
              </a:rPr>
              <a:t>George Bush elected US president in 1988</a:t>
            </a:r>
          </a:p>
          <a:p>
            <a:pPr marL="461963" indent="-461963"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b="1" dirty="0">
                <a:solidFill>
                  <a:srgbClr val="002060"/>
                </a:solidFill>
              </a:rPr>
              <a:t>Gorbachev loosens control on Soviet satellite nations</a:t>
            </a:r>
          </a:p>
          <a:p>
            <a:pPr marL="461963" indent="-461963"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b="1" dirty="0">
                <a:solidFill>
                  <a:srgbClr val="002060"/>
                </a:solidFill>
              </a:rPr>
              <a:t>These then break away &amp; declare independence</a:t>
            </a:r>
          </a:p>
          <a:p>
            <a:pPr marL="461963" indent="-461963" eaLnBrk="1" hangingPunct="1"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endParaRPr lang="en-US" alt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6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69"/>
    </mc:Choice>
    <mc:Fallback xmlns="">
      <p:transition spd="slow" advTm="55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-mediawiki-sites.thefullwiki.org/09/3/9/6/10375532372803577.png">
            <a:extLst>
              <a:ext uri="{FF2B5EF4-FFF2-40B4-BE49-F238E27FC236}">
                <a16:creationId xmlns:a16="http://schemas.microsoft.com/office/drawing/2014/main" id="{B403F4F9-CF0B-4438-B1FC-D3C16D9C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65765B-CB79-4B59-8968-BB04B112A5A5}"/>
              </a:ext>
            </a:extLst>
          </p:cNvPr>
          <p:cNvSpPr txBox="1"/>
          <p:nvPr/>
        </p:nvSpPr>
        <p:spPr>
          <a:xfrm>
            <a:off x="1600200" y="-76200"/>
            <a:ext cx="5791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Results</a:t>
            </a:r>
          </a:p>
        </p:txBody>
      </p:sp>
      <p:pic>
        <p:nvPicPr>
          <p:cNvPr id="4" name="Picture 2" descr="http://www.freedomagenda.com/images/1989-11-09_People_freed_from_communist_East_Germany_for_first_time_in_40_years_as_the_Berlin_Wall_is_torn_down_November_11_1989.jpg">
            <a:extLst>
              <a:ext uri="{FF2B5EF4-FFF2-40B4-BE49-F238E27FC236}">
                <a16:creationId xmlns:a16="http://schemas.microsoft.com/office/drawing/2014/main" id="{648665D5-5639-4195-A80A-C83CA71F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09445"/>
            <a:ext cx="67437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A845C0-3D13-4A6B-96B1-DB4014F6CB8D}"/>
              </a:ext>
            </a:extLst>
          </p:cNvPr>
          <p:cNvSpPr/>
          <p:nvPr/>
        </p:nvSpPr>
        <p:spPr>
          <a:xfrm>
            <a:off x="0" y="762000"/>
            <a:ext cx="8763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u="sng" dirty="0">
                <a:solidFill>
                  <a:srgbClr val="C00000"/>
                </a:solidFill>
                <a:latin typeface="Impact" pitchFamily="34" charset="0"/>
              </a:rPr>
              <a:t>Berlin Wall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 town down &amp; Germany reunited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Communist </a:t>
            </a:r>
            <a:r>
              <a:rPr lang="en-US" sz="2400" u="sng" dirty="0">
                <a:solidFill>
                  <a:srgbClr val="C00000"/>
                </a:solidFill>
                <a:latin typeface="Impact" pitchFamily="34" charset="0"/>
              </a:rPr>
              <a:t>rule overthrown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across Eastern Europe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u="sng" dirty="0">
                <a:solidFill>
                  <a:srgbClr val="C00000"/>
                </a:solidFill>
                <a:latin typeface="Impact" pitchFamily="34" charset="0"/>
              </a:rPr>
              <a:t>America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 wins the Cold War and is the only remaining </a:t>
            </a:r>
            <a:r>
              <a:rPr lang="en-US" sz="2400" u="sng" dirty="0">
                <a:solidFill>
                  <a:srgbClr val="C00000"/>
                </a:solidFill>
                <a:latin typeface="Impact" pitchFamily="34" charset="0"/>
              </a:rPr>
              <a:t>superpower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622"/>
    </mc:Choice>
    <mc:Fallback xmlns="">
      <p:transition spd="slow" advTm="195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38C9D1-DE83-4429-B4F4-E527C03DB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4"/>
          <a:stretch/>
        </p:blipFill>
        <p:spPr>
          <a:xfrm>
            <a:off x="6400800" y="1467237"/>
            <a:ext cx="2538430" cy="3312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5DE837-3914-47A4-953A-ADA5D4500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601"/>
          <a:stretch/>
        </p:blipFill>
        <p:spPr>
          <a:xfrm>
            <a:off x="5943600" y="2286000"/>
            <a:ext cx="2627426" cy="32095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CBE3BE8-B2C5-494F-8F4B-E2918D78F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5" y="228600"/>
            <a:ext cx="3192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panose="020B0604020202020204" pitchFamily="34" charset="0"/>
                <a:sym typeface="Gill Sans" charset="0"/>
              </a:rPr>
              <a:t>Thank you!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B97AF49-1923-46C7-85B9-18A7319A8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823" y="79237"/>
            <a:ext cx="58143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Thank you so much for purchasing this product for your classroom! I very much appreciate your support and business. Please, however, do not post this resource to any webpage, blog, Weebly page or Youtube. This is a violation of our Terms of Use.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27A4AB-A6F2-4676-A4C4-A3AB5E0F4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13" y="6184624"/>
            <a:ext cx="571500" cy="57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60545A-0F9A-4279-A953-5D08E235A1CC}"/>
              </a:ext>
            </a:extLst>
          </p:cNvPr>
          <p:cNvSpPr txBox="1"/>
          <p:nvPr/>
        </p:nvSpPr>
        <p:spPr>
          <a:xfrm>
            <a:off x="118287" y="1545472"/>
            <a:ext cx="53681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panose="020B0604020202020204" pitchFamily="34" charset="0"/>
                <a:sym typeface="Gill Sans" charset="0"/>
              </a:rPr>
              <a:t>Click below for Guided Outline Notes:</a:t>
            </a:r>
          </a:p>
          <a:p>
            <a:pPr lvl="0" eaLnBrk="1" hangingPunct="1">
              <a:defRPr/>
            </a:pPr>
            <a:r>
              <a:rPr lang="en-US" sz="2000" b="1" dirty="0">
                <a:solidFill>
                  <a:srgbClr val="0000FF"/>
                </a:solidFill>
                <a:cs typeface="Arial" panose="020B0604020202020204" pitchFamily="34" charset="0"/>
                <a:sym typeface="Gill Sans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https://www.dropbox.com/s/jvu4006hbrri6ea/Detente%20End%20of%20Cold%20War%20Notes%20Page.docx?dl=0</a:t>
            </a:r>
            <a:endParaRPr lang="en-US" sz="2000" b="1" dirty="0">
              <a:solidFill>
                <a:srgbClr val="0000FF"/>
              </a:solidFill>
              <a:cs typeface="Arial" panose="020B0604020202020204" pitchFamily="34" charset="0"/>
              <a:sym typeface="Gill Sans" charset="0"/>
            </a:endParaRPr>
          </a:p>
          <a:p>
            <a:pPr lvl="0" algn="ctr" eaLnBrk="1" hangingPunct="1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Gill Sans" charset="0"/>
            </a:endParaRPr>
          </a:p>
          <a:p>
            <a:pPr marL="0" marR="0" lvl="0" indent="0" algn="l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panose="020B0604020202020204" pitchFamily="34" charset="0"/>
                <a:sym typeface="Gill Sans" charset="0"/>
              </a:rPr>
              <a:t>“Flipped Classroom” Youtube Video: </a:t>
            </a:r>
          </a:p>
          <a:p>
            <a:pPr lvl="0" defTabSz="1300460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Gill Sans" charset="0"/>
                <a:cs typeface="Arial" panose="020B0604020202020204" pitchFamily="34" charset="0"/>
                <a:sym typeface="Gill Sans" charset="0"/>
                <a:hlinkClick r:id="rId6"/>
              </a:rPr>
              <a:t>https://youtu.be/yBwOMyULy_Y</a:t>
            </a:r>
            <a:endParaRPr lang="en-US" sz="2400" b="1" dirty="0">
              <a:solidFill>
                <a:srgbClr val="000000"/>
              </a:solidFill>
              <a:latin typeface="Gill Sans" charset="0"/>
              <a:cs typeface="Arial" panose="020B0604020202020204" pitchFamily="34" charset="0"/>
              <a:sym typeface="Gill Sans" charset="0"/>
            </a:endParaRPr>
          </a:p>
          <a:p>
            <a:pPr lvl="0" defTabSz="1300460" eaLnBrk="1" hangingPunct="1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cs typeface="Arial" panose="020B0604020202020204" pitchFamily="34" charset="0"/>
              <a:sym typeface="Gill Sans" charset="0"/>
            </a:endParaRPr>
          </a:p>
          <a:p>
            <a:pPr marL="0" marR="0" lvl="0" indent="0" algn="l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cs typeface="Arial" panose="020B0604020202020204" pitchFamily="34" charset="0"/>
                <a:sym typeface="Gill Sans" charset="0"/>
              </a:rPr>
              <a:t>Google Slides Version: </a:t>
            </a:r>
          </a:p>
          <a:p>
            <a:pPr lvl="0" defTabSz="1300460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Gill Sans" charset="0"/>
                <a:cs typeface="Arial" panose="020B0604020202020204" pitchFamily="34" charset="0"/>
                <a:sym typeface="Gill Sans" charset="0"/>
                <a:hlinkClick r:id="rId7"/>
              </a:rPr>
              <a:t>https://docs.google.com/presentation/d/15hCDg2IY9jLUoTgSBeOip-bOCczhIMbOrjgmajY4TDE/copy</a:t>
            </a:r>
            <a:endParaRPr lang="en-US" sz="2000" b="1" dirty="0">
              <a:solidFill>
                <a:srgbClr val="000000"/>
              </a:solidFill>
              <a:latin typeface="Gill Sans" charset="0"/>
              <a:cs typeface="Arial" panose="020B0604020202020204" pitchFamily="34" charset="0"/>
              <a:sym typeface="Gill Sans" charset="0"/>
            </a:endParaRPr>
          </a:p>
          <a:p>
            <a:pPr lvl="0" defTabSz="1300460" eaLnBrk="1" hangingPunct="1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5"/>
    </mc:Choice>
    <mc:Fallback xmlns="">
      <p:transition spd="slow" advTm="132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D2862-9B83-4B86-AD3C-E26BE0127D2B}"/>
              </a:ext>
            </a:extLst>
          </p:cNvPr>
          <p:cNvSpPr txBox="1"/>
          <p:nvPr/>
        </p:nvSpPr>
        <p:spPr>
          <a:xfrm>
            <a:off x="0" y="0"/>
            <a:ext cx="4114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Détente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286C84-71A9-4CBA-85DA-6A832A2D1099}"/>
              </a:ext>
            </a:extLst>
          </p:cNvPr>
          <p:cNvSpPr/>
          <p:nvPr/>
        </p:nvSpPr>
        <p:spPr>
          <a:xfrm>
            <a:off x="152400" y="1295400"/>
            <a:ext cx="5486400" cy="498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Cooling off period of the 1970’s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Presidents Nixon &amp; Carter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Strategic Arms Limitation Treaties (SALT I &amp; II) </a:t>
            </a:r>
            <a:b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limit the number of nuclear missiles</a:t>
            </a:r>
            <a:b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4" name="Picture 2" descr="http://ielmira.com/uploads/history/his-149a5e132461edeee85b751d46c31e2a.jpeg">
            <a:extLst>
              <a:ext uri="{FF2B5EF4-FFF2-40B4-BE49-F238E27FC236}">
                <a16:creationId xmlns:a16="http://schemas.microsoft.com/office/drawing/2014/main" id="{4F5A0C15-F9B9-49C3-90FF-1C35CA06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92">
            <a:off x="5724488" y="223547"/>
            <a:ext cx="2733675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foreignpolicyblogs.com/wp-content/uploads/detente1.jpg">
            <a:extLst>
              <a:ext uri="{FF2B5EF4-FFF2-40B4-BE49-F238E27FC236}">
                <a16:creationId xmlns:a16="http://schemas.microsoft.com/office/drawing/2014/main" id="{5DD5A2F0-509A-4D70-8875-2AC1AC12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346">
            <a:off x="6034088" y="3252788"/>
            <a:ext cx="27590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05"/>
    </mc:Choice>
    <mc:Fallback xmlns="">
      <p:transition spd="slow" advTm="108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3BB08-B3A0-4955-A9B1-F7BB75E90F4B}"/>
              </a:ext>
            </a:extLst>
          </p:cNvPr>
          <p:cNvSpPr txBox="1"/>
          <p:nvPr/>
        </p:nvSpPr>
        <p:spPr>
          <a:xfrm>
            <a:off x="0" y="0"/>
            <a:ext cx="85344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The End of Détente</a:t>
            </a:r>
          </a:p>
        </p:txBody>
      </p:sp>
      <p:pic>
        <p:nvPicPr>
          <p:cNvPr id="6147" name="Picture 2" descr="http://www.history.co.uk/this-day-in-history/December-27/mainPhoto/27121979_SovietsLARGE.jpg">
            <a:extLst>
              <a:ext uri="{FF2B5EF4-FFF2-40B4-BE49-F238E27FC236}">
                <a16:creationId xmlns:a16="http://schemas.microsoft.com/office/drawing/2014/main" id="{B0D3A4A9-593D-4268-A9F2-578BDDA8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D2DD"/>
              </a:clrFrom>
              <a:clrTo>
                <a:srgbClr val="B2D2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8963"/>
            <a:ext cx="662940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CC5B5A-140B-4517-BDC9-D6786D64EB8A}"/>
              </a:ext>
            </a:extLst>
          </p:cNvPr>
          <p:cNvSpPr/>
          <p:nvPr/>
        </p:nvSpPr>
        <p:spPr>
          <a:xfrm>
            <a:off x="0" y="1143000"/>
            <a:ext cx="7539038" cy="5216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Soviets invade Afghanistan in 1979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 helps Afghan forces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 lasts until 1989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Pres. </a:t>
            </a:r>
            <a:b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Reagan </a:t>
            </a:r>
            <a:b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returns to </a:t>
            </a:r>
            <a:b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 </a:t>
            </a:r>
            <a:b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competitive</a:t>
            </a:r>
            <a:b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policy</a:t>
            </a:r>
            <a:endParaRPr lang="en-US" sz="32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63"/>
    </mc:Choice>
    <mc:Fallback xmlns="">
      <p:transition spd="slow" advTm="130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dipity.com/uploads/events/43b7c49af1947a35fc96b4977b4ca537.jpg">
            <a:extLst>
              <a:ext uri="{FF2B5EF4-FFF2-40B4-BE49-F238E27FC236}">
                <a16:creationId xmlns:a16="http://schemas.microsoft.com/office/drawing/2014/main" id="{5160CAA4-B1B2-47ED-8849-E67D42CF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0" y="2514600"/>
            <a:ext cx="7943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>
            <a:extLst>
              <a:ext uri="{FF2B5EF4-FFF2-40B4-BE49-F238E27FC236}">
                <a16:creationId xmlns:a16="http://schemas.microsoft.com/office/drawing/2014/main" id="{9C0CAF6C-3BCA-44CA-994D-74EFDD5D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Internal Problems of the Soviet Union</a:t>
            </a:r>
          </a:p>
        </p:txBody>
      </p:sp>
      <p:pic>
        <p:nvPicPr>
          <p:cNvPr id="5" name="Picture 2" descr="http://www.napalm1.aquiss.com/WPFG/pictures/new%20warsaw%20pact6.jpg">
            <a:extLst>
              <a:ext uri="{FF2B5EF4-FFF2-40B4-BE49-F238E27FC236}">
                <a16:creationId xmlns:a16="http://schemas.microsoft.com/office/drawing/2014/main" id="{0D562FA7-6AAF-4293-8446-024252E5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6877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7F846B-C2DC-433B-8B5F-31C31015E37E}"/>
              </a:ext>
            </a:extLst>
          </p:cNvPr>
          <p:cNvSpPr/>
          <p:nvPr/>
        </p:nvSpPr>
        <p:spPr>
          <a:xfrm>
            <a:off x="0" y="898525"/>
            <a:ext cx="87630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Increasing </a:t>
            </a:r>
            <a:r>
              <a:rPr lang="en-US" sz="2800" u="sng" dirty="0">
                <a:solidFill>
                  <a:srgbClr val="C00000"/>
                </a:solidFill>
                <a:latin typeface="Impact" pitchFamily="34" charset="0"/>
              </a:rPr>
              <a:t>military expenses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to compete with USA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Rising </a:t>
            </a:r>
            <a:r>
              <a:rPr lang="en-US" sz="2800" u="sng" dirty="0">
                <a:solidFill>
                  <a:srgbClr val="C00000"/>
                </a:solidFill>
                <a:latin typeface="Impact" pitchFamily="34" charset="0"/>
              </a:rPr>
              <a:t>nationalism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 in Soviet republics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u="sng" dirty="0">
                <a:solidFill>
                  <a:srgbClr val="C00000"/>
                </a:solidFill>
                <a:latin typeface="Impact" pitchFamily="34" charset="0"/>
              </a:rPr>
              <a:t>Economic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 inefficiency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36"/>
    </mc:Choice>
    <mc:Fallback xmlns="">
      <p:transition spd="slow" advTm="82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amesburdett.co.uk/wp-content/uploads/2011/03/gorbachev_home.jpg">
            <a:extLst>
              <a:ext uri="{FF2B5EF4-FFF2-40B4-BE49-F238E27FC236}">
                <a16:creationId xmlns:a16="http://schemas.microsoft.com/office/drawing/2014/main" id="{A5F7C199-09DB-4146-B638-FF112909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3"/>
          <a:stretch>
            <a:fillRect/>
          </a:stretch>
        </p:blipFill>
        <p:spPr bwMode="auto">
          <a:xfrm>
            <a:off x="2438400" y="3124200"/>
            <a:ext cx="655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352F04-F7B5-4190-9176-F1E2677B71A2}"/>
              </a:ext>
            </a:extLst>
          </p:cNvPr>
          <p:cNvSpPr/>
          <p:nvPr/>
        </p:nvSpPr>
        <p:spPr>
          <a:xfrm>
            <a:off x="0" y="990600"/>
            <a:ext cx="8763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New Soviet leader Mikhail </a:t>
            </a:r>
            <a:r>
              <a:rPr lang="en-US" sz="3600" u="sng" dirty="0">
                <a:solidFill>
                  <a:srgbClr val="C00000"/>
                </a:solidFill>
                <a:latin typeface="Impact" pitchFamily="34" charset="0"/>
              </a:rPr>
              <a:t>Gorbachev</a:t>
            </a:r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 makes reforms to save the country:</a:t>
            </a:r>
          </a:p>
          <a:p>
            <a:pPr marL="800100" lvl="1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u="sng" dirty="0">
                <a:solidFill>
                  <a:srgbClr val="C00000"/>
                </a:solidFill>
                <a:latin typeface="Impact" pitchFamily="34" charset="0"/>
              </a:rPr>
              <a:t>Glasnost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 – more openness </a:t>
            </a:r>
          </a:p>
          <a:p>
            <a:pPr marL="800100" lvl="1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u="sng" dirty="0">
                <a:solidFill>
                  <a:srgbClr val="C00000"/>
                </a:solidFill>
                <a:latin typeface="Impact" pitchFamily="34" charset="0"/>
              </a:rPr>
              <a:t>Perestroika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 – Free market economic restructuring)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63745-34B6-452C-A11F-03E1042F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Soviet Reforms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84"/>
    </mc:Choice>
    <mc:Fallback xmlns="">
      <p:transition spd="slow" advTm="70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B4DAD0-C6DF-4330-BF2F-F1528F608D1F}"/>
              </a:ext>
            </a:extLst>
          </p:cNvPr>
          <p:cNvSpPr txBox="1"/>
          <p:nvPr/>
        </p:nvSpPr>
        <p:spPr>
          <a:xfrm>
            <a:off x="0" y="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Glasnost</a:t>
            </a:r>
          </a:p>
        </p:txBody>
      </p:sp>
      <p:pic>
        <p:nvPicPr>
          <p:cNvPr id="9219" name="Picture 2" descr="http://www.kingsacademy.com/mhodges/03_The-World-since-1900/13_The-Reagan-80s/pictures/J+B-508_Russian-practicing-glasnost.jpg">
            <a:extLst>
              <a:ext uri="{FF2B5EF4-FFF2-40B4-BE49-F238E27FC236}">
                <a16:creationId xmlns:a16="http://schemas.microsoft.com/office/drawing/2014/main" id="{2E0494E6-7703-4482-8502-764CE67B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54197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stel.ru/museum/lenin_museum_images/revolution-newspaper.jpg">
            <a:extLst>
              <a:ext uri="{FF2B5EF4-FFF2-40B4-BE49-F238E27FC236}">
                <a16:creationId xmlns:a16="http://schemas.microsoft.com/office/drawing/2014/main" id="{4348E25D-6474-4B7C-8CF2-88F7DA2B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6387">
            <a:off x="1025525" y="1941513"/>
            <a:ext cx="2381250" cy="2874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8" descr="http://ericaochlivet.blogg.se/images/2010/rus_68617444.jpg">
            <a:extLst>
              <a:ext uri="{FF2B5EF4-FFF2-40B4-BE49-F238E27FC236}">
                <a16:creationId xmlns:a16="http://schemas.microsoft.com/office/drawing/2014/main" id="{93C181D1-9560-493B-9255-C8F190CC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0948">
            <a:off x="166688" y="3716338"/>
            <a:ext cx="2849562" cy="2890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2.gstatic.com/images?q=tbn:ANd9GcRcJT758LDlMoBRT87__VVK_4Xxm177s1UnoCbA_l-GTG19cthA">
            <a:extLst>
              <a:ext uri="{FF2B5EF4-FFF2-40B4-BE49-F238E27FC236}">
                <a16:creationId xmlns:a16="http://schemas.microsoft.com/office/drawing/2014/main" id="{7108B51F-6A55-49CB-8F51-1458B2C2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5521">
            <a:off x="2347913" y="4364038"/>
            <a:ext cx="17811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7">
            <a:extLst>
              <a:ext uri="{FF2B5EF4-FFF2-40B4-BE49-F238E27FC236}">
                <a16:creationId xmlns:a16="http://schemas.microsoft.com/office/drawing/2014/main" id="{4642D828-BAE8-4F4C-8776-A36ACEF5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067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3500" b="1">
                <a:solidFill>
                  <a:srgbClr val="002060"/>
                </a:solidFill>
              </a:rPr>
              <a:t>More freedom of speech, press, &amp; religion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06"/>
    </mc:Choice>
    <mc:Fallback xmlns="">
      <p:transition spd="slow" advTm="7050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ache.jalopnik.com/assets/images/12/2008/08/Russian-McDonalds-Pony.jpg">
            <a:extLst>
              <a:ext uri="{FF2B5EF4-FFF2-40B4-BE49-F238E27FC236}">
                <a16:creationId xmlns:a16="http://schemas.microsoft.com/office/drawing/2014/main" id="{2B256543-6BE3-474C-B6E1-82FF2E77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0"/>
          <a:stretch>
            <a:fillRect/>
          </a:stretch>
        </p:blipFill>
        <p:spPr bwMode="auto">
          <a:xfrm>
            <a:off x="0" y="2243138"/>
            <a:ext cx="914400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C9DE1-D686-47D3-88FA-275313FA53F7}"/>
              </a:ext>
            </a:extLst>
          </p:cNvPr>
          <p:cNvSpPr txBox="1"/>
          <p:nvPr/>
        </p:nvSpPr>
        <p:spPr>
          <a:xfrm>
            <a:off x="0" y="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Perestroika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969578F-D16A-4B74-AB34-FA9AB1FCB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95400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3600" b="1">
                <a:solidFill>
                  <a:srgbClr val="002060"/>
                </a:solidFill>
              </a:rPr>
              <a:t>More free market, private businesses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39"/>
    </mc:Choice>
    <mc:Fallback xmlns="">
      <p:transition spd="slow" advTm="425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920BA6-1BF4-4143-BA05-90FA1C028C9F}"/>
              </a:ext>
            </a:extLst>
          </p:cNvPr>
          <p:cNvSpPr txBox="1"/>
          <p:nvPr/>
        </p:nvSpPr>
        <p:spPr>
          <a:xfrm>
            <a:off x="0" y="0"/>
            <a:ext cx="7620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President Reagan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329985A-718A-49CD-BB4E-A5AC6D151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14044"/>
            <a:ext cx="2743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4400" b="1" dirty="0">
                <a:solidFill>
                  <a:srgbClr val="C00000"/>
                </a:solidFill>
              </a:rPr>
              <a:t>Loves to poke fun at the Soviet Union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97777-9017-4EAE-8B25-EF9A6300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5907536" cy="4523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6"/>
    </mc:Choice>
    <mc:Fallback xmlns="">
      <p:transition spd="slow" advTm="1939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0.5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0.8|46.9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8.4|1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6.5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|21.5|2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4.9|1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2.3|2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2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332</Words>
  <Application>Microsoft Office PowerPoint</Application>
  <PresentationFormat>On-screen Show (4:3)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Bernard MT Condensed</vt:lpstr>
      <vt:lpstr>Calibri</vt:lpstr>
      <vt:lpstr>Gill Sans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Luke@studentsofhistory.org</dc:creator>
  <cp:lastModifiedBy>Luke Rosa</cp:lastModifiedBy>
  <cp:revision>28</cp:revision>
  <dcterms:created xsi:type="dcterms:W3CDTF">2011-04-05T13:18:31Z</dcterms:created>
  <dcterms:modified xsi:type="dcterms:W3CDTF">2019-03-28T17:36:05Z</dcterms:modified>
</cp:coreProperties>
</file>