
<file path=[Content_Types].xml><?xml version="1.0" encoding="utf-8"?>
<Types xmlns="http://schemas.openxmlformats.org/package/2006/content-types">
  <Default Extension="bmp" ContentType="image/bmp"/>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2" r:id="rId1"/>
  </p:sldMasterIdLst>
  <p:sldIdLst>
    <p:sldId id="256" r:id="rId2"/>
    <p:sldId id="260" r:id="rId3"/>
    <p:sldId id="257" r:id="rId4"/>
    <p:sldId id="258" r:id="rId5"/>
    <p:sldId id="259" r:id="rId6"/>
    <p:sldId id="261" r:id="rId7"/>
    <p:sldId id="262" r:id="rId8"/>
    <p:sldId id="263" r:id="rId9"/>
    <p:sldId id="264" r:id="rId10"/>
    <p:sldId id="265" r:id="rId11"/>
    <p:sldId id="270" r:id="rId12"/>
    <p:sldId id="266" r:id="rId13"/>
    <p:sldId id="267" r:id="rId14"/>
    <p:sldId id="268" r:id="rId15"/>
    <p:sldId id="269"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drea Surma" initials="AS" lastIdx="1" clrIdx="0">
    <p:extLst>
      <p:ext uri="{19B8F6BF-5375-455C-9EA6-DF929625EA0E}">
        <p15:presenceInfo xmlns:p15="http://schemas.microsoft.com/office/powerpoint/2012/main" userId="2fcbd67bd808aab1"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2C17A9"/>
    <a:srgbClr val="8E0000"/>
    <a:srgbClr val="6C0000"/>
    <a:srgbClr val="993300"/>
    <a:srgbClr val="190D5F"/>
    <a:srgbClr val="CC0000"/>
    <a:srgbClr val="FFCC00"/>
    <a:srgbClr val="0D11B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varScale="1">
        <p:scale>
          <a:sx n="96" d="100"/>
          <a:sy n="96" d="100"/>
        </p:scale>
        <p:origin x="86" y="125"/>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370693" y="377348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8D38747-4367-4BD2-8D51-C97E202738E2}" type="datetime1">
              <a:rPr lang="en-US" smtClean="0"/>
              <a:t>5/3/2020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42133931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a:extLst>
              <a:ext uri="{FF2B5EF4-FFF2-40B4-BE49-F238E27FC236}">
                <a16:creationId xmlns:a16="http://schemas.microsoft.com/office/drawing/2014/main" id="{CE39118B-B3AD-4BD4-BA22-DEFF4E76CE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247728"/>
            <a:ext cx="10353762" cy="543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1F1B079-7EF0-44EE-B798-BCC497C9F3B2}" type="datetime1">
              <a:rPr lang="en-US" smtClean="0"/>
              <a:t>5/3/2020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1588760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normAutofit/>
          </a:bodyPr>
          <a:lstStyle>
            <a:lvl1pPr>
              <a:defRPr sz="4000"/>
            </a:lvl1pPr>
          </a:lstStyle>
          <a:p>
            <a:r>
              <a:rPr lang="en-US"/>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8FF70A8-1D13-4657-95F0-A9EA54967B8D}" type="datetime1">
              <a:rPr lang="en-US" smtClean="0"/>
              <a:t>5/3/2020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5678467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1EB90AC-71BD-4C7F-8ACA-7B3F18292E63}" type="datetime1">
              <a:rPr lang="en-US" smtClean="0"/>
              <a:t>5/3/2020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
        <p:nvSpPr>
          <p:cNvPr id="11" name="TextBox 10">
            <a:extLst>
              <a:ext uri="{FF2B5EF4-FFF2-40B4-BE49-F238E27FC236}">
                <a16:creationId xmlns:a16="http://schemas.microsoft.com/office/drawing/2014/main" id="{223F0D53-0705-41B7-8554-09D21E7807F9}"/>
              </a:ext>
            </a:extLst>
          </p:cNvPr>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a:extLst>
              <a:ext uri="{FF2B5EF4-FFF2-40B4-BE49-F238E27FC236}">
                <a16:creationId xmlns:a16="http://schemas.microsoft.com/office/drawing/2014/main" id="{C7F647CD-0F1A-4BB3-89E0-A74F1E1B098D}"/>
              </a:ext>
            </a:extLst>
          </p:cNvPr>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4891449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E6EFC2C-8905-46F0-B443-CE905B76BA01}" type="datetime1">
              <a:rPr lang="en-US" smtClean="0"/>
              <a:t>5/3/2020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7101291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764782"/>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8" name="Text Placeholder 3"/>
          <p:cNvSpPr>
            <a:spLocks noGrp="1"/>
          </p:cNvSpPr>
          <p:nvPr>
            <p:ph type="body" sz="half" idx="15"/>
          </p:nvPr>
        </p:nvSpPr>
        <p:spPr>
          <a:xfrm>
            <a:off x="913795" y="2768112"/>
            <a:ext cx="3300984" cy="302308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6711" y="1885949"/>
            <a:ext cx="3300984" cy="764783"/>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0" name="Text Placeholder 3"/>
          <p:cNvSpPr>
            <a:spLocks noGrp="1"/>
          </p:cNvSpPr>
          <p:nvPr>
            <p:ph type="body" sz="half" idx="16"/>
          </p:nvPr>
        </p:nvSpPr>
        <p:spPr>
          <a:xfrm>
            <a:off x="4441435" y="2768112"/>
            <a:ext cx="3300984" cy="302308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11" name="Text Placeholder 4"/>
          <p:cNvSpPr>
            <a:spLocks noGrp="1"/>
          </p:cNvSpPr>
          <p:nvPr>
            <p:ph type="body" sz="quarter" idx="13"/>
          </p:nvPr>
        </p:nvSpPr>
        <p:spPr>
          <a:xfrm>
            <a:off x="7966572" y="1885950"/>
            <a:ext cx="3300984" cy="764782"/>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2" name="Text Placeholder 3"/>
          <p:cNvSpPr>
            <a:spLocks noGrp="1"/>
          </p:cNvSpPr>
          <p:nvPr>
            <p:ph type="body" sz="half" idx="17"/>
          </p:nvPr>
        </p:nvSpPr>
        <p:spPr>
          <a:xfrm>
            <a:off x="7966572" y="2768110"/>
            <a:ext cx="3300984" cy="302308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D9079DC3-C9B5-499E-9140-0DC28B7074E2}" type="datetime1">
              <a:rPr lang="en-US" smtClean="0"/>
              <a:t>5/3/2020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6200191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a:extLst>
              <a:ext uri="{FF2B5EF4-FFF2-40B4-BE49-F238E27FC236}">
                <a16:creationId xmlns:a16="http://schemas.microsoft.com/office/drawing/2014/main" id="{7E87C569-D426-4615-ADA7-B370EA9834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a:extLst>
              <a:ext uri="{FF2B5EF4-FFF2-40B4-BE49-F238E27FC236}">
                <a16:creationId xmlns:a16="http://schemas.microsoft.com/office/drawing/2014/main" id="{7B353ED4-7AD0-46C9-88ED-1A16B1433A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a:extLst>
              <a:ext uri="{FF2B5EF4-FFF2-40B4-BE49-F238E27FC236}">
                <a16:creationId xmlns:a16="http://schemas.microsoft.com/office/drawing/2014/main" id="{F561D985-AD57-459A-B3A6-EBF2960397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572443"/>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435" y="4572442"/>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66572" y="4572442"/>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30BB33EA-E472-4D22-9C03-A9C14AA21CED}" type="datetime1">
              <a:rPr lang="en-US" smtClean="0"/>
              <a:t>5/3/2020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5062849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17E833E-1B6D-415F-AD29-75AE8C43BD0D}" type="datetime1">
              <a:rPr lang="en-US" smtClean="0"/>
              <a:t>5/3/2020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1584278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52596F-08A7-4B70-989A-F2B1CF31E66B}" type="datetime1">
              <a:rPr lang="en-US" smtClean="0"/>
              <a:t>5/3/2020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2133755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C55A3C-5767-4844-A0A3-83778C2E5409}" type="datetime1">
              <a:rPr lang="en-US" smtClean="0"/>
              <a:t>5/3/2020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3304603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3763439"/>
            <a:ext cx="9590550" cy="133349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AE507A8-A5CF-4D38-AB86-7EDDA87A85D4}" type="datetime1">
              <a:rPr lang="en-US" smtClean="0"/>
              <a:t>5/3/2020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7794208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126187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76450"/>
            <a:ext cx="4856841" cy="3622671"/>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0716" y="2076451"/>
            <a:ext cx="4856841" cy="3622672"/>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DFCD27C-8599-43EF-BA1D-14DDC1946E06}" type="datetime1">
              <a:rPr lang="en-US" smtClean="0"/>
              <a:t>5/3/2020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3423027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a:extLst>
              <a:ext uri="{FF2B5EF4-FFF2-40B4-BE49-F238E27FC236}">
                <a16:creationId xmlns:a16="http://schemas.microsoft.com/office/drawing/2014/main" id="{37B721FF-D609-4D98-9D19-CF75AA8A54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29200" cy="4099959"/>
          </a:xfrm>
          <a:prstGeom prst="rect">
            <a:avLst/>
          </a:prstGeom>
        </p:spPr>
      </p:pic>
      <p:pic>
        <p:nvPicPr>
          <p:cNvPr id="21" name="Picture 20" descr="Slate-V2-HD-compPhotoInset.png">
            <a:extLst>
              <a:ext uri="{FF2B5EF4-FFF2-40B4-BE49-F238E27FC236}">
                <a16:creationId xmlns:a16="http://schemas.microsoft.com/office/drawing/2014/main" id="{073936BD-C868-433F-8E84-D6DD8E640E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8357" y="1734506"/>
            <a:ext cx="5029200" cy="4099959"/>
          </a:xfrm>
          <a:prstGeom prst="rect">
            <a:avLst/>
          </a:prstGeom>
        </p:spPr>
      </p:pic>
      <p:sp>
        <p:nvSpPr>
          <p:cNvPr id="2" name="Title 1"/>
          <p:cNvSpPr>
            <a:spLocks noGrp="1"/>
          </p:cNvSpPr>
          <p:nvPr>
            <p:ph type="title"/>
          </p:nvPr>
        </p:nvSpPr>
        <p:spPr>
          <a:xfrm>
            <a:off x="913795" y="609600"/>
            <a:ext cx="10353762" cy="97045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46013" y="1855153"/>
            <a:ext cx="4764764" cy="69249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046013" y="2702103"/>
            <a:ext cx="4764764" cy="3043533"/>
          </a:xfrm>
        </p:spPr>
        <p:txBody>
          <a:bodyPr anchor="t">
            <a:normAutofit/>
          </a:bodyPr>
          <a:lstStyle>
            <a:lvl1pPr>
              <a:defRPr sz="1800"/>
            </a:lvl1pPr>
            <a:lvl2pPr>
              <a:defRPr sz="1600"/>
            </a:lvl2pPr>
            <a:lvl3pPr>
              <a:defRPr sz="14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363166" y="1855152"/>
            <a:ext cx="4779582" cy="692495"/>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363167" y="2702103"/>
            <a:ext cx="4779581" cy="3043533"/>
          </a:xfrm>
        </p:spPr>
        <p:txBody>
          <a:bodyPr anchor="t">
            <a:normAutofit/>
          </a:bodyPr>
          <a:lstStyle>
            <a:lvl1pPr>
              <a:defRPr sz="1800"/>
            </a:lvl1pPr>
            <a:lvl2pPr>
              <a:defRPr sz="1600"/>
            </a:lvl2pPr>
            <a:lvl3pPr>
              <a:defRPr sz="14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49343D99-809A-49C0-96E5-4250D0B498EE}" type="datetime1">
              <a:rPr lang="en-US" smtClean="0"/>
              <a:t>5/3/2020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5769603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143DE9B-B678-4EFB-BB7D-A4370204A0B0}" type="datetime1">
              <a:rPr lang="en-US" smtClean="0"/>
              <a:t>5/3/2020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5362937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8812DA-F765-4142-A6A3-A8ED7235E082}" type="datetime1">
              <a:rPr lang="en-US" smtClean="0"/>
              <a:t>5/3/2020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2159008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800" b="0"/>
            </a:lvl1pPr>
          </a:lstStyle>
          <a:p>
            <a:r>
              <a:rPr lang="en-US"/>
              <a:t>Click to edit Master title style</a:t>
            </a:r>
            <a:endParaRPr lang="en-US" dirty="0"/>
          </a:p>
        </p:txBody>
      </p:sp>
      <p:sp>
        <p:nvSpPr>
          <p:cNvPr id="3" name="Content Placeholder 2"/>
          <p:cNvSpPr>
            <a:spLocks noGrp="1"/>
          </p:cNvSpPr>
          <p:nvPr>
            <p:ph idx="1"/>
          </p:nvPr>
        </p:nvSpPr>
        <p:spPr>
          <a:xfrm>
            <a:off x="4855633" y="609600"/>
            <a:ext cx="6411924" cy="50800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95" y="2673351"/>
            <a:ext cx="3706889" cy="301625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E0277FD-7DE6-41D4-930D-AC99F5AFE54E}" type="datetime1">
              <a:rPr lang="en-US" smtClean="0"/>
              <a:t>5/3/2020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8178843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a:extLst>
              <a:ext uri="{FF2B5EF4-FFF2-40B4-BE49-F238E27FC236}">
                <a16:creationId xmlns:a16="http://schemas.microsoft.com/office/drawing/2014/main" id="{4D06E496-ACBA-4063-B4A1-C5C484EE5A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763701"/>
            <a:ext cx="5707899" cy="1675559"/>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73698" y="2679699"/>
            <a:ext cx="4588094" cy="3135695"/>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EA15526-7079-4B7B-987C-1B5FAE11A0FF}" type="datetime1">
              <a:rPr lang="en-US" smtClean="0"/>
              <a:t>5/3/2020</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1317001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125730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76450"/>
            <a:ext cx="10353762" cy="3714749"/>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6000749"/>
            <a:ext cx="2743200" cy="365125"/>
          </a:xfrm>
          <a:prstGeom prst="rect">
            <a:avLst/>
          </a:prstGeom>
        </p:spPr>
        <p:txBody>
          <a:bodyPr vert="horz" lIns="91440" tIns="45720" rIns="91440" bIns="45720" rtlCol="0" anchor="ctr"/>
          <a:lstStyle>
            <a:lvl1pPr algn="r">
              <a:defRPr sz="1100">
                <a:solidFill>
                  <a:schemeClr val="tx1">
                    <a:lumMod val="95000"/>
                  </a:schemeClr>
                </a:solidFill>
                <a:effectLst>
                  <a:outerShdw blurRad="50800" dist="38100" dir="2700000" algn="tl" rotWithShape="0">
                    <a:schemeClr val="bg1">
                      <a:alpha val="43000"/>
                    </a:schemeClr>
                  </a:outerShdw>
                </a:effectLst>
              </a:defRPr>
            </a:lvl1pPr>
          </a:lstStyle>
          <a:p>
            <a:fld id="{073ED0CC-082F-4160-86E5-0D6041F12778}" type="datetime1">
              <a:rPr lang="en-US" smtClean="0"/>
              <a:t>5/3/2020</a:t>
            </a:fld>
            <a:endParaRPr lang="en-US" dirty="0"/>
          </a:p>
        </p:txBody>
      </p:sp>
      <p:sp>
        <p:nvSpPr>
          <p:cNvPr id="5" name="Footer Placeholder 4"/>
          <p:cNvSpPr>
            <a:spLocks noGrp="1"/>
          </p:cNvSpPr>
          <p:nvPr>
            <p:ph type="ftr" sz="quarter" idx="3"/>
          </p:nvPr>
        </p:nvSpPr>
        <p:spPr>
          <a:xfrm>
            <a:off x="913795" y="6000749"/>
            <a:ext cx="6672865" cy="365125"/>
          </a:xfrm>
          <a:prstGeom prst="rect">
            <a:avLst/>
          </a:prstGeom>
        </p:spPr>
        <p:txBody>
          <a:bodyPr vert="horz" lIns="91440" tIns="45720" rIns="91440" bIns="45720" rtlCol="0" anchor="ctr"/>
          <a:lstStyle>
            <a:lvl1pPr algn="l">
              <a:defRPr sz="1100">
                <a:solidFill>
                  <a:schemeClr val="tx1">
                    <a:lumMod val="95000"/>
                  </a:schemeClr>
                </a:solidFill>
                <a:effectLst>
                  <a:outerShdw blurRad="50800" dist="38100" dir="2700000" algn="tl" rotWithShape="0">
                    <a:schemeClr val="bg1">
                      <a:alpha val="43000"/>
                    </a:schemeClr>
                  </a:outerShdw>
                </a:effectLst>
              </a:defRPr>
            </a:lvl1pPr>
          </a:lstStyle>
          <a:p>
            <a:endParaRPr lang="en-US" dirty="0"/>
          </a:p>
        </p:txBody>
      </p:sp>
      <p:sp>
        <p:nvSpPr>
          <p:cNvPr id="6" name="Slide Number Placeholder 5"/>
          <p:cNvSpPr>
            <a:spLocks noGrp="1"/>
          </p:cNvSpPr>
          <p:nvPr>
            <p:ph type="sldNum" sz="quarter" idx="4"/>
          </p:nvPr>
        </p:nvSpPr>
        <p:spPr>
          <a:xfrm>
            <a:off x="10514011" y="6000749"/>
            <a:ext cx="753545" cy="365125"/>
          </a:xfrm>
          <a:prstGeom prst="rect">
            <a:avLst/>
          </a:prstGeom>
        </p:spPr>
        <p:txBody>
          <a:bodyPr vert="horz" lIns="91440" tIns="45720" rIns="91440" bIns="45720" rtlCol="0" anchor="ctr"/>
          <a:lstStyle>
            <a:lvl1pPr algn="r">
              <a:defRPr sz="1100">
                <a:solidFill>
                  <a:schemeClr val="tx1">
                    <a:lumMod val="95000"/>
                  </a:schemeClr>
                </a:solidFill>
                <a:effectLst>
                  <a:outerShdw blurRad="50800" dist="38100" dir="2700000" algn="tl" rotWithShape="0">
                    <a:schemeClr val="bg1">
                      <a:alpha val="43000"/>
                    </a:schemeClr>
                  </a:outerShdw>
                </a:effectLst>
              </a:defRPr>
            </a:lvl1pPr>
          </a:lstStyle>
          <a:p>
            <a:fld id="{3A98EE3D-8CD1-4C3F-BD1C-C98C9596463C}" type="slidenum">
              <a:rPr lang="en-US" smtClean="0"/>
              <a:t>‹#›</a:t>
            </a:fld>
            <a:endParaRPr lang="en-US" dirty="0"/>
          </a:p>
        </p:txBody>
      </p:sp>
    </p:spTree>
    <p:extLst>
      <p:ext uri="{BB962C8B-B14F-4D97-AF65-F5344CB8AC3E}">
        <p14:creationId xmlns:p14="http://schemas.microsoft.com/office/powerpoint/2010/main" val="2448001282"/>
      </p:ext>
    </p:extLst>
  </p:cSld>
  <p:clrMap bg1="dk1" tx1="lt1" bg2="dk2" tx2="lt2" accent1="accent1" accent2="accent2" accent3="accent3" accent4="accent4" accent5="accent5" accent6="accent6" hlink="hlink" folHlink="folHlink"/>
  <p:sldLayoutIdLst>
    <p:sldLayoutId id="2147483700" r:id="rId1"/>
    <p:sldLayoutId id="2147483701"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699" r:id="rId12"/>
    <p:sldLayoutId id="2147483694" r:id="rId13"/>
    <p:sldLayoutId id="2147483695" r:id="rId14"/>
    <p:sldLayoutId id="2147483696" r:id="rId15"/>
    <p:sldLayoutId id="2147483697" r:id="rId16"/>
    <p:sldLayoutId id="2147483698" r:id="rId17"/>
  </p:sldLayoutIdLst>
  <p:hf sldNum="0" hdr="0" ftr="0" dt="0"/>
  <p:txStyles>
    <p:titleStyle>
      <a:lvl1pPr algn="ctr" defTabSz="457200" rtl="0" eaLnBrk="1" latinLnBrk="0" hangingPunct="1">
        <a:lnSpc>
          <a:spcPct val="90000"/>
        </a:lnSpc>
        <a:spcBef>
          <a:spcPct val="0"/>
        </a:spcBef>
        <a:buNone/>
        <a:defRPr sz="4000" i="1"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lnSpc>
          <a:spcPct val="110000"/>
        </a:lnSpc>
        <a:spcBef>
          <a:spcPct val="20000"/>
        </a:spcBef>
        <a:spcAft>
          <a:spcPts val="600"/>
        </a:spcAft>
        <a:buClr>
          <a:schemeClr val="tx2"/>
        </a:buClr>
        <a:buSzPct val="70000"/>
        <a:buFont typeface="Wingdings 2" charset="2"/>
        <a:buChar char=""/>
        <a:defRPr sz="21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9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7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5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5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7.png"/><Relationship Id="rId7" Type="http://schemas.openxmlformats.org/officeDocument/2006/relationships/image" Target="../media/image21.jpeg"/><Relationship Id="rId2" Type="http://schemas.openxmlformats.org/officeDocument/2006/relationships/image" Target="../media/image16.png"/><Relationship Id="rId1" Type="http://schemas.openxmlformats.org/officeDocument/2006/relationships/slideLayout" Target="../slideLayouts/slideLayout5.xml"/><Relationship Id="rId6" Type="http://schemas.openxmlformats.org/officeDocument/2006/relationships/image" Target="../media/image20.jpeg"/><Relationship Id="rId5" Type="http://schemas.openxmlformats.org/officeDocument/2006/relationships/image" Target="../media/image19.pn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losmasgrandesdelahistoria.blogspot.com/2009/06/los-yankis-se-salen-con-la-suya-japon.html" TargetMode="External"/><Relationship Id="rId2" Type="http://schemas.openxmlformats.org/officeDocument/2006/relationships/image" Target="../media/image24.bmp"/><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losmasgrandesdelahistoria.blogspot.com/2009/06/los-yankis-se-salen-con-la-suya-japon.html" TargetMode="External"/><Relationship Id="rId2" Type="http://schemas.openxmlformats.org/officeDocument/2006/relationships/image" Target="../media/image24.bmp"/><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flickr.com/photos/serfs-up/7595922552/" TargetMode="External"/><Relationship Id="rId2" Type="http://schemas.openxmlformats.org/officeDocument/2006/relationships/image" Target="../media/image12.jp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A7FDA7-DE35-439E-8E9E-9E4A77D939A8}"/>
              </a:ext>
            </a:extLst>
          </p:cNvPr>
          <p:cNvSpPr>
            <a:spLocks noGrp="1"/>
          </p:cNvSpPr>
          <p:nvPr>
            <p:ph type="ctrTitle"/>
          </p:nvPr>
        </p:nvSpPr>
        <p:spPr>
          <a:xfrm>
            <a:off x="1370693" y="4435229"/>
            <a:ext cx="9440034" cy="1059644"/>
          </a:xfrm>
        </p:spPr>
        <p:txBody>
          <a:bodyPr>
            <a:normAutofit/>
          </a:bodyPr>
          <a:lstStyle/>
          <a:p>
            <a:r>
              <a:rPr lang="en-US" sz="6000" dirty="0"/>
              <a:t>America Moves Towards War</a:t>
            </a:r>
          </a:p>
        </p:txBody>
      </p:sp>
      <p:sp>
        <p:nvSpPr>
          <p:cNvPr id="3" name="Subtitle 2">
            <a:extLst>
              <a:ext uri="{FF2B5EF4-FFF2-40B4-BE49-F238E27FC236}">
                <a16:creationId xmlns:a16="http://schemas.microsoft.com/office/drawing/2014/main" id="{E627CD72-B006-4F16-9B62-1F3991372854}"/>
              </a:ext>
            </a:extLst>
          </p:cNvPr>
          <p:cNvSpPr>
            <a:spLocks noGrp="1"/>
          </p:cNvSpPr>
          <p:nvPr>
            <p:ph type="subTitle" idx="1"/>
          </p:nvPr>
        </p:nvSpPr>
        <p:spPr>
          <a:xfrm>
            <a:off x="1370693" y="5494872"/>
            <a:ext cx="9440034" cy="652432"/>
          </a:xfrm>
        </p:spPr>
        <p:txBody>
          <a:bodyPr>
            <a:noAutofit/>
          </a:bodyPr>
          <a:lstStyle/>
          <a:p>
            <a:r>
              <a:rPr lang="en-US" sz="6000" dirty="0">
                <a:solidFill>
                  <a:srgbClr val="CF155B"/>
                </a:solidFill>
              </a:rPr>
              <a:t>Chapter 24 Section 4</a:t>
            </a:r>
          </a:p>
        </p:txBody>
      </p:sp>
      <p:pic>
        <p:nvPicPr>
          <p:cNvPr id="1030" name="Picture 6" descr="Download Free Wallpapers Backgrounds - American Patriotic Flag ...">
            <a:extLst>
              <a:ext uri="{FF2B5EF4-FFF2-40B4-BE49-F238E27FC236}">
                <a16:creationId xmlns:a16="http://schemas.microsoft.com/office/drawing/2014/main" id="{947E0432-2DD4-4F4F-BA70-FADA429326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42992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39582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190D5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78319D-B093-40D1-8AFF-2C789319CB3D}"/>
              </a:ext>
            </a:extLst>
          </p:cNvPr>
          <p:cNvSpPr>
            <a:spLocks noGrp="1"/>
          </p:cNvSpPr>
          <p:nvPr>
            <p:ph type="title"/>
          </p:nvPr>
        </p:nvSpPr>
        <p:spPr>
          <a:xfrm>
            <a:off x="913795" y="222638"/>
            <a:ext cx="10353762" cy="1073426"/>
          </a:xfrm>
        </p:spPr>
        <p:txBody>
          <a:bodyPr/>
          <a:lstStyle/>
          <a:p>
            <a:r>
              <a:rPr lang="en-US" b="1" u="sng" dirty="0"/>
              <a:t>The Atlantic Charter</a:t>
            </a:r>
          </a:p>
        </p:txBody>
      </p:sp>
      <p:sp>
        <p:nvSpPr>
          <p:cNvPr id="3" name="Content Placeholder 2">
            <a:extLst>
              <a:ext uri="{FF2B5EF4-FFF2-40B4-BE49-F238E27FC236}">
                <a16:creationId xmlns:a16="http://schemas.microsoft.com/office/drawing/2014/main" id="{4FBF3E86-9C26-4457-8551-9E198FCA9FB6}"/>
              </a:ext>
            </a:extLst>
          </p:cNvPr>
          <p:cNvSpPr>
            <a:spLocks noGrp="1"/>
          </p:cNvSpPr>
          <p:nvPr>
            <p:ph idx="1"/>
          </p:nvPr>
        </p:nvSpPr>
        <p:spPr>
          <a:xfrm>
            <a:off x="275303" y="1002890"/>
            <a:ext cx="7688826" cy="5427407"/>
          </a:xfrm>
        </p:spPr>
        <p:txBody>
          <a:bodyPr>
            <a:normAutofit fontScale="92500"/>
          </a:bodyPr>
          <a:lstStyle/>
          <a:p>
            <a:pPr marL="36900" indent="0">
              <a:buNone/>
            </a:pPr>
            <a:r>
              <a:rPr lang="en-US" b="1" dirty="0"/>
              <a:t>Atlantic Charter – an agreement between President Roosevelt and Prime Minister Winston Churchill of Great Britain that set goals for opposing the Axis Powers in World War II.</a:t>
            </a:r>
          </a:p>
          <a:p>
            <a:pPr marL="36900" indent="0">
              <a:buNone/>
            </a:pPr>
            <a:endParaRPr lang="en-US" b="1" dirty="0"/>
          </a:p>
          <a:p>
            <a:pPr marL="36900" indent="0">
              <a:buNone/>
            </a:pPr>
            <a:r>
              <a:rPr lang="en-US" b="1" dirty="0"/>
              <a:t>Both Countries Pledged (promised):</a:t>
            </a:r>
          </a:p>
          <a:p>
            <a:pPr marL="36900" indent="0">
              <a:buNone/>
            </a:pPr>
            <a:r>
              <a:rPr lang="en-US" b="1" dirty="0"/>
              <a:t>1. Collective Security – both countries would help to defend each other</a:t>
            </a:r>
          </a:p>
          <a:p>
            <a:pPr marL="36900" indent="0">
              <a:buNone/>
            </a:pPr>
            <a:r>
              <a:rPr lang="en-US" b="1" dirty="0"/>
              <a:t>2. Disarmament – Force Germany to give up its military</a:t>
            </a:r>
          </a:p>
          <a:p>
            <a:pPr marL="36900" indent="0">
              <a:buNone/>
            </a:pPr>
            <a:r>
              <a:rPr lang="en-US" b="1" dirty="0"/>
              <a:t>3. Self-determination – After the war, countries would decided on what government they wanted for themselves</a:t>
            </a:r>
          </a:p>
          <a:p>
            <a:pPr marL="36900" indent="0">
              <a:buNone/>
            </a:pPr>
            <a:r>
              <a:rPr lang="en-US" b="1" dirty="0"/>
              <a:t>4. Economic Cooperation – both countries would help each other financially</a:t>
            </a:r>
          </a:p>
          <a:p>
            <a:pPr marL="36900" indent="0">
              <a:buNone/>
            </a:pPr>
            <a:r>
              <a:rPr lang="en-US" b="1" dirty="0"/>
              <a:t>5. Freedom of the Seas – countries would be able to trade overseas without other countries stopping them</a:t>
            </a:r>
          </a:p>
          <a:p>
            <a:pPr marL="36900" indent="0">
              <a:buNone/>
            </a:pPr>
            <a:endParaRPr lang="en-US" b="1" dirty="0"/>
          </a:p>
        </p:txBody>
      </p:sp>
      <p:pic>
        <p:nvPicPr>
          <p:cNvPr id="1026" name="Picture 2" descr="Atlantic Charter - Wikipedia">
            <a:extLst>
              <a:ext uri="{FF2B5EF4-FFF2-40B4-BE49-F238E27FC236}">
                <a16:creationId xmlns:a16="http://schemas.microsoft.com/office/drawing/2014/main" id="{91938CC3-233A-4804-B039-54EAF106CD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45348" y="3628102"/>
            <a:ext cx="3679940" cy="26202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47527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2C17A9"/>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E8C3E09-393F-4189-9E33-1314A5CAF8F3}"/>
              </a:ext>
            </a:extLst>
          </p:cNvPr>
          <p:cNvSpPr>
            <a:spLocks noGrp="1"/>
          </p:cNvSpPr>
          <p:nvPr>
            <p:ph type="title"/>
          </p:nvPr>
        </p:nvSpPr>
        <p:spPr/>
        <p:txBody>
          <a:bodyPr>
            <a:noAutofit/>
          </a:bodyPr>
          <a:lstStyle/>
          <a:p>
            <a:r>
              <a:rPr lang="en-US" sz="6600" b="1" u="sng" dirty="0">
                <a:solidFill>
                  <a:schemeClr val="tx1"/>
                </a:solidFill>
              </a:rPr>
              <a:t>2 Sides of the War By 1941</a:t>
            </a:r>
          </a:p>
        </p:txBody>
      </p:sp>
      <p:sp>
        <p:nvSpPr>
          <p:cNvPr id="5" name="Text Placeholder 4">
            <a:extLst>
              <a:ext uri="{FF2B5EF4-FFF2-40B4-BE49-F238E27FC236}">
                <a16:creationId xmlns:a16="http://schemas.microsoft.com/office/drawing/2014/main" id="{048E0D79-482F-4A6B-B9A1-37AB9619B89F}"/>
              </a:ext>
            </a:extLst>
          </p:cNvPr>
          <p:cNvSpPr>
            <a:spLocks noGrp="1"/>
          </p:cNvSpPr>
          <p:nvPr>
            <p:ph type="body" idx="1"/>
          </p:nvPr>
        </p:nvSpPr>
        <p:spPr/>
        <p:txBody>
          <a:bodyPr/>
          <a:lstStyle/>
          <a:p>
            <a:r>
              <a:rPr lang="en-US" sz="4800" b="1" u="sng" dirty="0">
                <a:solidFill>
                  <a:schemeClr val="tx1"/>
                </a:solidFill>
              </a:rPr>
              <a:t>Allied Power</a:t>
            </a:r>
          </a:p>
        </p:txBody>
      </p:sp>
      <p:sp>
        <p:nvSpPr>
          <p:cNvPr id="6" name="Content Placeholder 5">
            <a:extLst>
              <a:ext uri="{FF2B5EF4-FFF2-40B4-BE49-F238E27FC236}">
                <a16:creationId xmlns:a16="http://schemas.microsoft.com/office/drawing/2014/main" id="{D43C9037-95F7-4307-A330-6990D06629BD}"/>
              </a:ext>
            </a:extLst>
          </p:cNvPr>
          <p:cNvSpPr>
            <a:spLocks noGrp="1"/>
          </p:cNvSpPr>
          <p:nvPr>
            <p:ph sz="half" idx="2"/>
          </p:nvPr>
        </p:nvSpPr>
        <p:spPr/>
        <p:txBody>
          <a:bodyPr>
            <a:noAutofit/>
          </a:bodyPr>
          <a:lstStyle/>
          <a:p>
            <a:r>
              <a:rPr lang="en-US" sz="3600" b="1" dirty="0">
                <a:solidFill>
                  <a:schemeClr val="tx1"/>
                </a:solidFill>
              </a:rPr>
              <a:t>Great Britain</a:t>
            </a:r>
          </a:p>
          <a:p>
            <a:r>
              <a:rPr lang="en-US" sz="3600" b="1" dirty="0">
                <a:solidFill>
                  <a:schemeClr val="tx1"/>
                </a:solidFill>
              </a:rPr>
              <a:t>France</a:t>
            </a:r>
          </a:p>
          <a:p>
            <a:r>
              <a:rPr lang="en-US" sz="3600" b="1" dirty="0">
                <a:solidFill>
                  <a:schemeClr val="tx1"/>
                </a:solidFill>
              </a:rPr>
              <a:t>Soviet Union</a:t>
            </a:r>
          </a:p>
          <a:p>
            <a:r>
              <a:rPr lang="en-US" sz="3600" b="1" dirty="0">
                <a:solidFill>
                  <a:schemeClr val="tx1"/>
                </a:solidFill>
              </a:rPr>
              <a:t>The United States (by December 1941)</a:t>
            </a:r>
          </a:p>
        </p:txBody>
      </p:sp>
      <p:sp>
        <p:nvSpPr>
          <p:cNvPr id="7" name="Text Placeholder 6">
            <a:extLst>
              <a:ext uri="{FF2B5EF4-FFF2-40B4-BE49-F238E27FC236}">
                <a16:creationId xmlns:a16="http://schemas.microsoft.com/office/drawing/2014/main" id="{7D674440-6D29-4D69-987B-5A73927B8AA7}"/>
              </a:ext>
            </a:extLst>
          </p:cNvPr>
          <p:cNvSpPr>
            <a:spLocks noGrp="1"/>
          </p:cNvSpPr>
          <p:nvPr>
            <p:ph type="body" sz="quarter" idx="3"/>
          </p:nvPr>
        </p:nvSpPr>
        <p:spPr/>
        <p:txBody>
          <a:bodyPr/>
          <a:lstStyle/>
          <a:p>
            <a:r>
              <a:rPr lang="en-US" sz="4800" b="1" u="sng" dirty="0">
                <a:solidFill>
                  <a:schemeClr val="tx1"/>
                </a:solidFill>
              </a:rPr>
              <a:t>Axis Powers</a:t>
            </a:r>
          </a:p>
        </p:txBody>
      </p:sp>
      <p:sp>
        <p:nvSpPr>
          <p:cNvPr id="8" name="Content Placeholder 7">
            <a:extLst>
              <a:ext uri="{FF2B5EF4-FFF2-40B4-BE49-F238E27FC236}">
                <a16:creationId xmlns:a16="http://schemas.microsoft.com/office/drawing/2014/main" id="{ADE9C230-31BF-4DF4-8C3A-3DA79428E78F}"/>
              </a:ext>
            </a:extLst>
          </p:cNvPr>
          <p:cNvSpPr>
            <a:spLocks noGrp="1"/>
          </p:cNvSpPr>
          <p:nvPr>
            <p:ph sz="quarter" idx="4"/>
          </p:nvPr>
        </p:nvSpPr>
        <p:spPr/>
        <p:txBody>
          <a:bodyPr>
            <a:normAutofit/>
          </a:bodyPr>
          <a:lstStyle/>
          <a:p>
            <a:r>
              <a:rPr lang="en-US" sz="4000" b="1" dirty="0">
                <a:solidFill>
                  <a:schemeClr val="tx1"/>
                </a:solidFill>
              </a:rPr>
              <a:t>Germany</a:t>
            </a:r>
          </a:p>
          <a:p>
            <a:r>
              <a:rPr lang="en-US" sz="4000" b="1" dirty="0">
                <a:solidFill>
                  <a:schemeClr val="tx1"/>
                </a:solidFill>
              </a:rPr>
              <a:t>Italy</a:t>
            </a:r>
          </a:p>
          <a:p>
            <a:r>
              <a:rPr lang="en-US" sz="4000" b="1" dirty="0">
                <a:solidFill>
                  <a:schemeClr val="tx1"/>
                </a:solidFill>
              </a:rPr>
              <a:t>Japan</a:t>
            </a:r>
          </a:p>
        </p:txBody>
      </p:sp>
      <p:pic>
        <p:nvPicPr>
          <p:cNvPr id="9" name="Picture 2">
            <a:extLst>
              <a:ext uri="{FF2B5EF4-FFF2-40B4-BE49-F238E27FC236}">
                <a16:creationId xmlns:a16="http://schemas.microsoft.com/office/drawing/2014/main" id="{4047ED07-F5F6-4149-BB1A-2AF703BE58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2637" y="4373217"/>
            <a:ext cx="1329192" cy="66459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Flag of Great Britain - Wikipedia">
            <a:extLst>
              <a:ext uri="{FF2B5EF4-FFF2-40B4-BE49-F238E27FC236}">
                <a16:creationId xmlns:a16="http://schemas.microsoft.com/office/drawing/2014/main" id="{979104FA-FD8F-4887-820A-0A20332033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9367" y="2547647"/>
            <a:ext cx="1154159" cy="692495"/>
          </a:xfrm>
          <a:prstGeom prst="rect">
            <a:avLst/>
          </a:prstGeom>
          <a:noFill/>
          <a:effectLst>
            <a:outerShdw blurRad="25400" dir="17880000">
              <a:srgbClr val="000000">
                <a:alpha val="46000"/>
              </a:srgbClr>
            </a:outerShdw>
          </a:effectLst>
          <a:extLst>
            <a:ext uri="{909E8E84-426E-40DD-AFC4-6F175D3DCCD1}">
              <a14:hiddenFill xmlns:a14="http://schemas.microsoft.com/office/drawing/2010/main">
                <a:solidFill>
                  <a:srgbClr val="FFFFFF"/>
                </a:solidFill>
              </a14:hiddenFill>
            </a:ext>
          </a:extLst>
        </p:spPr>
      </p:pic>
      <p:pic>
        <p:nvPicPr>
          <p:cNvPr id="11" name="Picture 6" descr="Flag of France - Wikipedia">
            <a:extLst>
              <a:ext uri="{FF2B5EF4-FFF2-40B4-BE49-F238E27FC236}">
                <a16:creationId xmlns:a16="http://schemas.microsoft.com/office/drawing/2014/main" id="{E9C9EF71-3F8B-4669-9BD7-5345F014C80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77465" y="3429000"/>
            <a:ext cx="948711" cy="632474"/>
          </a:xfrm>
          <a:prstGeom prst="rect">
            <a:avLst/>
          </a:prstGeom>
          <a:noFill/>
          <a:effectLst>
            <a:outerShdw blurRad="25400" dir="17880000">
              <a:srgbClr val="000000">
                <a:alpha val="46000"/>
              </a:srgbClr>
            </a:outerShdw>
          </a:effectLst>
          <a:extLst>
            <a:ext uri="{909E8E84-426E-40DD-AFC4-6F175D3DCCD1}">
              <a14:hiddenFill xmlns:a14="http://schemas.microsoft.com/office/drawing/2010/main">
                <a:solidFill>
                  <a:srgbClr val="FFFFFF"/>
                </a:solidFill>
              </a14:hiddenFill>
            </a:ext>
          </a:extLst>
        </p:spPr>
      </p:pic>
      <p:pic>
        <p:nvPicPr>
          <p:cNvPr id="12" name="Picture 8" descr="Flag of the United States - Wikipedia">
            <a:extLst>
              <a:ext uri="{FF2B5EF4-FFF2-40B4-BE49-F238E27FC236}">
                <a16:creationId xmlns:a16="http://schemas.microsoft.com/office/drawing/2014/main" id="{401A5C2F-5E89-48BB-9E63-73D13157516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47550" y="5801903"/>
            <a:ext cx="950165" cy="500321"/>
          </a:xfrm>
          <a:prstGeom prst="rect">
            <a:avLst/>
          </a:prstGeom>
          <a:noFill/>
          <a:effectLst>
            <a:outerShdw blurRad="25400" dir="17880000">
              <a:srgbClr val="000000">
                <a:alpha val="46000"/>
              </a:srgbClr>
            </a:outerShdw>
          </a:effectLst>
          <a:extLst>
            <a:ext uri="{909E8E84-426E-40DD-AFC4-6F175D3DCCD1}">
              <a14:hiddenFill xmlns:a14="http://schemas.microsoft.com/office/drawing/2010/main">
                <a:solidFill>
                  <a:srgbClr val="FFFFFF"/>
                </a:solidFill>
              </a14:hiddenFill>
            </a:ext>
          </a:extLst>
        </p:spPr>
      </p:pic>
      <p:pic>
        <p:nvPicPr>
          <p:cNvPr id="13" name="Picture 24" descr="What was the official flag of Germany during WW2? - Quora">
            <a:extLst>
              <a:ext uri="{FF2B5EF4-FFF2-40B4-BE49-F238E27FC236}">
                <a16:creationId xmlns:a16="http://schemas.microsoft.com/office/drawing/2014/main" id="{B5F32F40-FB4F-48A8-9C8F-E38F50FDF0F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909620" y="2692855"/>
            <a:ext cx="1109023" cy="665414"/>
          </a:xfrm>
          <a:prstGeom prst="rect">
            <a:avLst/>
          </a:prstGeom>
          <a:noFill/>
          <a:effectLst>
            <a:outerShdw blurRad="25400" dir="17880000">
              <a:srgbClr val="000000">
                <a:alpha val="46000"/>
              </a:srgbClr>
            </a:outerShdw>
          </a:effectLst>
          <a:extLst>
            <a:ext uri="{909E8E84-426E-40DD-AFC4-6F175D3DCCD1}">
              <a14:hiddenFill xmlns:a14="http://schemas.microsoft.com/office/drawing/2010/main">
                <a:solidFill>
                  <a:srgbClr val="FFFFFF"/>
                </a:solidFill>
              </a14:hiddenFill>
            </a:ext>
          </a:extLst>
        </p:spPr>
      </p:pic>
      <p:pic>
        <p:nvPicPr>
          <p:cNvPr id="14" name="Picture 26" descr="Italian Flag Wwii - Ww2 Fascist Italy Flag - Free Transparent PNG ...">
            <a:extLst>
              <a:ext uri="{FF2B5EF4-FFF2-40B4-BE49-F238E27FC236}">
                <a16:creationId xmlns:a16="http://schemas.microsoft.com/office/drawing/2014/main" id="{E09BDF5A-206A-4B1D-A419-45F4612CA81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278873" y="3512725"/>
            <a:ext cx="1172241" cy="789118"/>
          </a:xfrm>
          <a:prstGeom prst="rect">
            <a:avLst/>
          </a:prstGeom>
          <a:noFill/>
          <a:effectLst>
            <a:outerShdw blurRad="25400" dir="17880000">
              <a:srgbClr val="000000">
                <a:alpha val="46000"/>
              </a:srgbClr>
            </a:outerShdw>
          </a:effectLst>
          <a:extLst>
            <a:ext uri="{909E8E84-426E-40DD-AFC4-6F175D3DCCD1}">
              <a14:hiddenFill xmlns:a14="http://schemas.microsoft.com/office/drawing/2010/main">
                <a:solidFill>
                  <a:srgbClr val="FFFFFF"/>
                </a:solidFill>
              </a14:hiddenFill>
            </a:ext>
          </a:extLst>
        </p:spPr>
      </p:pic>
      <p:pic>
        <p:nvPicPr>
          <p:cNvPr id="15" name="Picture 28" descr="Amazon.com : Flag: Japanese Rising Sun Battle WWII : Collectibles ...">
            <a:extLst>
              <a:ext uri="{FF2B5EF4-FFF2-40B4-BE49-F238E27FC236}">
                <a16:creationId xmlns:a16="http://schemas.microsoft.com/office/drawing/2014/main" id="{E3AAEE7F-07B6-405B-8965-7759642E446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203016" y="4556096"/>
            <a:ext cx="1099881" cy="641813"/>
          </a:xfrm>
          <a:prstGeom prst="rect">
            <a:avLst/>
          </a:prstGeom>
          <a:noFill/>
          <a:effectLst>
            <a:outerShdw blurRad="25400" dir="17880000">
              <a:srgbClr val="000000">
                <a:alpha val="46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61109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99330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7B1524-97F7-4CD0-807F-8A31EE7A1E37}"/>
              </a:ext>
            </a:extLst>
          </p:cNvPr>
          <p:cNvSpPr>
            <a:spLocks noGrp="1"/>
          </p:cNvSpPr>
          <p:nvPr>
            <p:ph type="title"/>
          </p:nvPr>
        </p:nvSpPr>
        <p:spPr>
          <a:xfrm>
            <a:off x="913795" y="111318"/>
            <a:ext cx="10353762" cy="747423"/>
          </a:xfrm>
        </p:spPr>
        <p:txBody>
          <a:bodyPr>
            <a:noAutofit/>
          </a:bodyPr>
          <a:lstStyle/>
          <a:p>
            <a:r>
              <a:rPr lang="en-US" sz="5400" b="1" u="sng" dirty="0">
                <a:solidFill>
                  <a:schemeClr val="tx1"/>
                </a:solidFill>
              </a:rPr>
              <a:t>Japan Attacks the United States</a:t>
            </a:r>
          </a:p>
        </p:txBody>
      </p:sp>
      <p:sp>
        <p:nvSpPr>
          <p:cNvPr id="3" name="Content Placeholder 2">
            <a:extLst>
              <a:ext uri="{FF2B5EF4-FFF2-40B4-BE49-F238E27FC236}">
                <a16:creationId xmlns:a16="http://schemas.microsoft.com/office/drawing/2014/main" id="{C2533D99-12BC-4B5C-8B26-D1A4F99D01AA}"/>
              </a:ext>
            </a:extLst>
          </p:cNvPr>
          <p:cNvSpPr>
            <a:spLocks noGrp="1"/>
          </p:cNvSpPr>
          <p:nvPr>
            <p:ph idx="1"/>
          </p:nvPr>
        </p:nvSpPr>
        <p:spPr>
          <a:xfrm>
            <a:off x="143123" y="1057523"/>
            <a:ext cx="6512119" cy="5565913"/>
          </a:xfrm>
        </p:spPr>
        <p:txBody>
          <a:bodyPr>
            <a:normAutofit fontScale="92500"/>
          </a:bodyPr>
          <a:lstStyle/>
          <a:p>
            <a:pPr marL="36900" indent="0">
              <a:buNone/>
            </a:pPr>
            <a:r>
              <a:rPr lang="en-US" b="1" dirty="0">
                <a:solidFill>
                  <a:schemeClr val="tx1"/>
                </a:solidFill>
              </a:rPr>
              <a:t>Hideki </a:t>
            </a:r>
            <a:r>
              <a:rPr lang="en-US" b="1" dirty="0" err="1">
                <a:solidFill>
                  <a:schemeClr val="tx1"/>
                </a:solidFill>
              </a:rPr>
              <a:t>Tojo</a:t>
            </a:r>
            <a:r>
              <a:rPr lang="en-US" b="1" dirty="0">
                <a:solidFill>
                  <a:schemeClr val="tx1"/>
                </a:solidFill>
              </a:rPr>
              <a:t> – the chief of staff of the Kwantung Army of Japan</a:t>
            </a:r>
          </a:p>
          <a:p>
            <a:pPr marL="36900" indent="0">
              <a:buNone/>
            </a:pPr>
            <a:endParaRPr lang="en-US" b="1" dirty="0">
              <a:solidFill>
                <a:schemeClr val="tx1"/>
              </a:solidFill>
            </a:endParaRPr>
          </a:p>
          <a:p>
            <a:pPr marL="36900" indent="0">
              <a:buNone/>
            </a:pPr>
            <a:r>
              <a:rPr lang="en-US" b="1" dirty="0">
                <a:solidFill>
                  <a:schemeClr val="tx1"/>
                </a:solidFill>
              </a:rPr>
              <a:t>Since European colonies were not protected by their European owners due to the fighting in WWII, Japan took that as an opportunity to take those colonies under Japanese control.</a:t>
            </a:r>
          </a:p>
          <a:p>
            <a:pPr marL="36900" indent="0">
              <a:buNone/>
            </a:pPr>
            <a:endParaRPr lang="en-US" b="1" dirty="0">
              <a:solidFill>
                <a:schemeClr val="tx1"/>
              </a:solidFill>
            </a:endParaRPr>
          </a:p>
          <a:p>
            <a:pPr marL="36900" indent="0">
              <a:buNone/>
            </a:pPr>
            <a:r>
              <a:rPr lang="en-US" b="1" dirty="0">
                <a:solidFill>
                  <a:schemeClr val="tx1"/>
                </a:solidFill>
              </a:rPr>
              <a:t>The U.S. showed disapproval of the Japanese invasions of other colonies by stopping trade with Japan, especially materials that would be needed for Japan to keep fighting like oil.</a:t>
            </a:r>
          </a:p>
          <a:p>
            <a:pPr marL="36900" indent="0">
              <a:buNone/>
            </a:pPr>
            <a:endParaRPr lang="en-US" b="1" dirty="0">
              <a:solidFill>
                <a:schemeClr val="tx1"/>
              </a:solidFill>
            </a:endParaRPr>
          </a:p>
          <a:p>
            <a:pPr marL="36900" indent="0">
              <a:buNone/>
            </a:pPr>
            <a:r>
              <a:rPr lang="en-US" b="1" dirty="0">
                <a:solidFill>
                  <a:schemeClr val="tx1"/>
                </a:solidFill>
              </a:rPr>
              <a:t>Japan felt that they either needed the U.S. to trade with them again, or it would lead to Japan going to war with the U.S. </a:t>
            </a:r>
          </a:p>
        </p:txBody>
      </p:sp>
    </p:spTree>
    <p:extLst>
      <p:ext uri="{BB962C8B-B14F-4D97-AF65-F5344CB8AC3E}">
        <p14:creationId xmlns:p14="http://schemas.microsoft.com/office/powerpoint/2010/main" val="30028258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8E000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D8507B-7DBD-48B2-B86D-9DEDFD03A844}"/>
              </a:ext>
            </a:extLst>
          </p:cNvPr>
          <p:cNvSpPr>
            <a:spLocks noGrp="1"/>
          </p:cNvSpPr>
          <p:nvPr>
            <p:ph type="title"/>
          </p:nvPr>
        </p:nvSpPr>
        <p:spPr>
          <a:xfrm>
            <a:off x="913795" y="0"/>
            <a:ext cx="10353762" cy="1066801"/>
          </a:xfrm>
        </p:spPr>
        <p:txBody>
          <a:bodyPr/>
          <a:lstStyle/>
          <a:p>
            <a:r>
              <a:rPr lang="en-US" b="1" u="sng" dirty="0"/>
              <a:t>Peace Talks With Japan In Question</a:t>
            </a:r>
          </a:p>
        </p:txBody>
      </p:sp>
      <p:sp>
        <p:nvSpPr>
          <p:cNvPr id="3" name="Content Placeholder 2">
            <a:extLst>
              <a:ext uri="{FF2B5EF4-FFF2-40B4-BE49-F238E27FC236}">
                <a16:creationId xmlns:a16="http://schemas.microsoft.com/office/drawing/2014/main" id="{BD824EBC-8CF8-4469-88BE-BF36F9A7D681}"/>
              </a:ext>
            </a:extLst>
          </p:cNvPr>
          <p:cNvSpPr>
            <a:spLocks noGrp="1"/>
          </p:cNvSpPr>
          <p:nvPr>
            <p:ph idx="1"/>
          </p:nvPr>
        </p:nvSpPr>
        <p:spPr>
          <a:xfrm>
            <a:off x="98323" y="973394"/>
            <a:ext cx="7399757" cy="5683045"/>
          </a:xfrm>
        </p:spPr>
        <p:txBody>
          <a:bodyPr>
            <a:normAutofit fontScale="85000" lnSpcReduction="20000"/>
          </a:bodyPr>
          <a:lstStyle/>
          <a:p>
            <a:pPr marL="36900" indent="0">
              <a:buNone/>
            </a:pPr>
            <a:r>
              <a:rPr lang="en-US" b="1" dirty="0">
                <a:solidFill>
                  <a:schemeClr val="tx1"/>
                </a:solidFill>
              </a:rPr>
              <a:t>When Hideki </a:t>
            </a:r>
            <a:r>
              <a:rPr lang="en-US" b="1" dirty="0" err="1">
                <a:solidFill>
                  <a:schemeClr val="tx1"/>
                </a:solidFill>
              </a:rPr>
              <a:t>Tojo</a:t>
            </a:r>
            <a:r>
              <a:rPr lang="en-US" b="1" dirty="0">
                <a:solidFill>
                  <a:schemeClr val="tx1"/>
                </a:solidFill>
              </a:rPr>
              <a:t> became the Prime Minister of Japan, he met with the Emperor (like a king).</a:t>
            </a:r>
          </a:p>
          <a:p>
            <a:pPr marL="36900" indent="0">
              <a:buNone/>
            </a:pPr>
            <a:endParaRPr lang="en-US" b="1" dirty="0">
              <a:solidFill>
                <a:schemeClr val="tx1"/>
              </a:solidFill>
            </a:endParaRPr>
          </a:p>
          <a:p>
            <a:pPr marL="36900" indent="0">
              <a:buNone/>
            </a:pPr>
            <a:r>
              <a:rPr lang="en-US" b="1" dirty="0" err="1">
                <a:solidFill>
                  <a:schemeClr val="tx1"/>
                </a:solidFill>
              </a:rPr>
              <a:t>Tojo</a:t>
            </a:r>
            <a:r>
              <a:rPr lang="en-US" b="1" dirty="0">
                <a:solidFill>
                  <a:schemeClr val="tx1"/>
                </a:solidFill>
              </a:rPr>
              <a:t> promised to try to keep peace with the U.S., but at the same time he was preparing the Japanese Navy for war with the U.S.</a:t>
            </a:r>
          </a:p>
          <a:p>
            <a:pPr marL="36900" indent="0">
              <a:buNone/>
            </a:pPr>
            <a:endParaRPr lang="en-US" b="1" dirty="0">
              <a:solidFill>
                <a:schemeClr val="tx1"/>
              </a:solidFill>
            </a:endParaRPr>
          </a:p>
          <a:p>
            <a:pPr marL="36900" indent="0">
              <a:buNone/>
            </a:pPr>
            <a:r>
              <a:rPr lang="en-US" b="1" dirty="0">
                <a:solidFill>
                  <a:schemeClr val="tx1"/>
                </a:solidFill>
              </a:rPr>
              <a:t>The U.S. military had broken the Japanese communication codes and learned that Japan was planning an attack on the U.S.  They just did not know when or where.</a:t>
            </a:r>
          </a:p>
          <a:p>
            <a:pPr marL="36900" indent="0">
              <a:buNone/>
            </a:pPr>
            <a:endParaRPr lang="en-US" b="1" dirty="0">
              <a:solidFill>
                <a:schemeClr val="tx1"/>
              </a:solidFill>
            </a:endParaRPr>
          </a:p>
          <a:p>
            <a:pPr marL="36900" indent="0">
              <a:buNone/>
            </a:pPr>
            <a:r>
              <a:rPr lang="en-US" b="1" dirty="0">
                <a:solidFill>
                  <a:schemeClr val="tx1"/>
                </a:solidFill>
              </a:rPr>
              <a:t>Roosevelt sent a message to U.S. military based around the Pacific Ocean, warning them, but also saying that he wanted to wait for Japan to make the first move.</a:t>
            </a:r>
          </a:p>
          <a:p>
            <a:pPr marL="36900" indent="0">
              <a:buNone/>
            </a:pPr>
            <a:endParaRPr lang="en-US" b="1" dirty="0">
              <a:solidFill>
                <a:schemeClr val="tx1"/>
              </a:solidFill>
            </a:endParaRPr>
          </a:p>
          <a:p>
            <a:pPr marL="36900" indent="0">
              <a:buNone/>
            </a:pPr>
            <a:r>
              <a:rPr lang="en-US" b="1" dirty="0">
                <a:solidFill>
                  <a:schemeClr val="tx1"/>
                </a:solidFill>
              </a:rPr>
              <a:t>The U.S. was involved in peace talks for a month.  On December 6, 1941, Roosevelt received a coded message that instructed Japan to destroy all documents and coding machines,  A sign that they were not trying to make peace for the U.S. anymore.</a:t>
            </a:r>
          </a:p>
        </p:txBody>
      </p:sp>
      <p:pic>
        <p:nvPicPr>
          <p:cNvPr id="1026" name="Picture 2" descr="Amazon.com : New 3x5 Japanese Battle Flag Japan Naval Ensign Flags ...">
            <a:extLst>
              <a:ext uri="{FF2B5EF4-FFF2-40B4-BE49-F238E27FC236}">
                <a16:creationId xmlns:a16="http://schemas.microsoft.com/office/drawing/2014/main" id="{10A8BB3E-E958-436C-9B41-BFB4CDF8DB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98080" y="1066801"/>
            <a:ext cx="3538491" cy="20618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83322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a:extLst>
              <a:ext uri="{837473B0-CC2E-450A-ABE3-18F120FF3D39}">
                <a1611:picAttrSrcUrl xmlns:a1611="http://schemas.microsoft.com/office/drawing/2016/11/main" r:id="rId3"/>
              </a:ext>
            </a:extLst>
          </a:blip>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2C6460-CB28-4B9D-84CF-547E8C41FE8C}"/>
              </a:ext>
            </a:extLst>
          </p:cNvPr>
          <p:cNvSpPr>
            <a:spLocks noGrp="1"/>
          </p:cNvSpPr>
          <p:nvPr>
            <p:ph type="title"/>
          </p:nvPr>
        </p:nvSpPr>
        <p:spPr>
          <a:xfrm>
            <a:off x="913795" y="137652"/>
            <a:ext cx="10353762" cy="1081548"/>
          </a:xfrm>
          <a:solidFill>
            <a:schemeClr val="tx1"/>
          </a:solidFill>
        </p:spPr>
        <p:txBody>
          <a:bodyPr>
            <a:normAutofit/>
          </a:bodyPr>
          <a:lstStyle/>
          <a:p>
            <a:r>
              <a:rPr lang="en-US" sz="5400" b="1" u="sng" dirty="0">
                <a:solidFill>
                  <a:schemeClr val="bg1"/>
                </a:solidFill>
              </a:rPr>
              <a:t>Attack on Pearl Harbor,  Hawaii</a:t>
            </a:r>
          </a:p>
        </p:txBody>
      </p:sp>
      <p:sp>
        <p:nvSpPr>
          <p:cNvPr id="3" name="Content Placeholder 2">
            <a:extLst>
              <a:ext uri="{FF2B5EF4-FFF2-40B4-BE49-F238E27FC236}">
                <a16:creationId xmlns:a16="http://schemas.microsoft.com/office/drawing/2014/main" id="{81E2C165-0231-4DCB-B717-EEB7AF8FD9B1}"/>
              </a:ext>
            </a:extLst>
          </p:cNvPr>
          <p:cNvSpPr>
            <a:spLocks noGrp="1"/>
          </p:cNvSpPr>
          <p:nvPr>
            <p:ph idx="1"/>
          </p:nvPr>
        </p:nvSpPr>
        <p:spPr>
          <a:xfrm>
            <a:off x="275303" y="2076450"/>
            <a:ext cx="6626942" cy="4462002"/>
          </a:xfrm>
          <a:solidFill>
            <a:schemeClr val="tx1"/>
          </a:solidFill>
        </p:spPr>
        <p:txBody>
          <a:bodyPr>
            <a:normAutofit fontScale="92500" lnSpcReduction="10000"/>
          </a:bodyPr>
          <a:lstStyle/>
          <a:p>
            <a:pPr marL="36900" indent="0">
              <a:buNone/>
            </a:pPr>
            <a:r>
              <a:rPr lang="en-US" b="1" dirty="0">
                <a:solidFill>
                  <a:schemeClr val="bg1"/>
                </a:solidFill>
              </a:rPr>
              <a:t>Early on Sunday morning, December 7, 1941, over 180 Japanese warplanes and bomber planes flew to Pearl Harbor, Japan where the U.S. Navy base was located. </a:t>
            </a:r>
          </a:p>
          <a:p>
            <a:pPr marL="36900" indent="0">
              <a:buNone/>
            </a:pPr>
            <a:endParaRPr lang="en-US" b="1" dirty="0">
              <a:solidFill>
                <a:schemeClr val="bg1"/>
              </a:solidFill>
            </a:endParaRPr>
          </a:p>
          <a:p>
            <a:pPr marL="36900" indent="0">
              <a:buNone/>
            </a:pPr>
            <a:r>
              <a:rPr lang="en-US" b="1" dirty="0">
                <a:solidFill>
                  <a:schemeClr val="bg1"/>
                </a:solidFill>
              </a:rPr>
              <a:t>Pearl Harbor had most of the navy’s ships that were in the Pacific Ocean all based there.</a:t>
            </a:r>
          </a:p>
          <a:p>
            <a:pPr marL="36900" indent="0">
              <a:buNone/>
            </a:pPr>
            <a:endParaRPr lang="en-US" b="1" dirty="0">
              <a:solidFill>
                <a:schemeClr val="bg1"/>
              </a:solidFill>
            </a:endParaRPr>
          </a:p>
          <a:p>
            <a:pPr marL="36900" indent="0">
              <a:buNone/>
            </a:pPr>
            <a:r>
              <a:rPr lang="en-US" b="1" dirty="0">
                <a:solidFill>
                  <a:schemeClr val="bg1"/>
                </a:solidFill>
              </a:rPr>
              <a:t>Pearl Harbor also had a large airfield that held many of the planes for the military in that area of the country.</a:t>
            </a:r>
          </a:p>
          <a:p>
            <a:pPr marL="36900" indent="0">
              <a:buNone/>
            </a:pPr>
            <a:endParaRPr lang="en-US" b="1" dirty="0">
              <a:solidFill>
                <a:schemeClr val="bg1"/>
              </a:solidFill>
            </a:endParaRPr>
          </a:p>
          <a:p>
            <a:pPr marL="36900" indent="0">
              <a:buNone/>
            </a:pPr>
            <a:r>
              <a:rPr lang="en-US" b="1" dirty="0">
                <a:solidFill>
                  <a:schemeClr val="bg1"/>
                </a:solidFill>
              </a:rPr>
              <a:t>In less than 2 hours, the U.S. Navy had suffered more damage than in all of World War I.</a:t>
            </a:r>
          </a:p>
          <a:p>
            <a:pPr marL="36900" indent="0">
              <a:buNone/>
            </a:pPr>
            <a:endParaRPr lang="en-US" dirty="0"/>
          </a:p>
          <a:p>
            <a:pPr marL="36900" indent="0">
              <a:buNone/>
            </a:pPr>
            <a:endParaRPr lang="en-US" dirty="0"/>
          </a:p>
        </p:txBody>
      </p:sp>
    </p:spTree>
    <p:extLst>
      <p:ext uri="{BB962C8B-B14F-4D97-AF65-F5344CB8AC3E}">
        <p14:creationId xmlns:p14="http://schemas.microsoft.com/office/powerpoint/2010/main" val="31818013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2">
            <a:extLst>
              <a:ext uri="{837473B0-CC2E-450A-ABE3-18F120FF3D39}">
                <a1611:picAttrSrcUrl xmlns:a1611="http://schemas.microsoft.com/office/drawing/2016/11/main" r:id="rId3"/>
              </a:ext>
            </a:extLst>
          </a:blip>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6AD1FE-516E-47C5-87E6-8878F77B4541}"/>
              </a:ext>
            </a:extLst>
          </p:cNvPr>
          <p:cNvSpPr>
            <a:spLocks noGrp="1"/>
          </p:cNvSpPr>
          <p:nvPr>
            <p:ph type="title"/>
          </p:nvPr>
        </p:nvSpPr>
        <p:spPr>
          <a:xfrm>
            <a:off x="3458817" y="609600"/>
            <a:ext cx="4882101" cy="1257300"/>
          </a:xfrm>
          <a:solidFill>
            <a:schemeClr val="tx1"/>
          </a:solidFill>
        </p:spPr>
        <p:txBody>
          <a:bodyPr/>
          <a:lstStyle/>
          <a:p>
            <a:r>
              <a:rPr lang="en-US" b="1" u="sng" dirty="0">
                <a:solidFill>
                  <a:schemeClr val="bg1"/>
                </a:solidFill>
              </a:rPr>
              <a:t>Reaction to Pearl Harbor</a:t>
            </a:r>
          </a:p>
        </p:txBody>
      </p:sp>
      <p:sp>
        <p:nvSpPr>
          <p:cNvPr id="3" name="Content Placeholder 2">
            <a:extLst>
              <a:ext uri="{FF2B5EF4-FFF2-40B4-BE49-F238E27FC236}">
                <a16:creationId xmlns:a16="http://schemas.microsoft.com/office/drawing/2014/main" id="{59C9B238-BB2D-4C54-B913-9672C6CE0696}"/>
              </a:ext>
            </a:extLst>
          </p:cNvPr>
          <p:cNvSpPr>
            <a:spLocks noGrp="1"/>
          </p:cNvSpPr>
          <p:nvPr>
            <p:ph idx="1"/>
          </p:nvPr>
        </p:nvSpPr>
        <p:spPr>
          <a:xfrm>
            <a:off x="135173" y="2076450"/>
            <a:ext cx="10042498" cy="4046054"/>
          </a:xfrm>
          <a:solidFill>
            <a:schemeClr val="tx1"/>
          </a:solidFill>
        </p:spPr>
        <p:txBody>
          <a:bodyPr>
            <a:normAutofit/>
          </a:bodyPr>
          <a:lstStyle/>
          <a:p>
            <a:pPr marL="36900" indent="0">
              <a:buNone/>
            </a:pPr>
            <a:r>
              <a:rPr lang="en-US" sz="2400" b="1" dirty="0">
                <a:solidFill>
                  <a:schemeClr val="bg1"/>
                </a:solidFill>
              </a:rPr>
              <a:t>The day after the Pearl Harbor attack, President Roosevelt gave a speech to Congress, in the end ask Congress to vote to declare war on Japan.</a:t>
            </a:r>
          </a:p>
          <a:p>
            <a:pPr marL="36900" indent="0">
              <a:buNone/>
            </a:pPr>
            <a:endParaRPr lang="en-US" sz="2400" b="1" dirty="0">
              <a:solidFill>
                <a:schemeClr val="bg1"/>
              </a:solidFill>
            </a:endParaRPr>
          </a:p>
          <a:p>
            <a:pPr marL="36900" indent="0">
              <a:buNone/>
            </a:pPr>
            <a:r>
              <a:rPr lang="en-US" sz="2400" b="1" dirty="0">
                <a:solidFill>
                  <a:schemeClr val="bg1"/>
                </a:solidFill>
              </a:rPr>
              <a:t>Three days later, Germany and Italy declared war on the United States.</a:t>
            </a:r>
          </a:p>
          <a:p>
            <a:pPr marL="36900" indent="0">
              <a:buNone/>
            </a:pPr>
            <a:endParaRPr lang="en-US" sz="2400" b="1" dirty="0">
              <a:solidFill>
                <a:schemeClr val="bg1"/>
              </a:solidFill>
            </a:endParaRPr>
          </a:p>
          <a:p>
            <a:pPr marL="36900" indent="0">
              <a:buNone/>
            </a:pPr>
            <a:r>
              <a:rPr lang="en-US" sz="2400" b="1" dirty="0">
                <a:solidFill>
                  <a:schemeClr val="bg1"/>
                </a:solidFill>
              </a:rPr>
              <a:t>The United States was officially involved in World War II, fighting in both Europe and Asia at the same time.</a:t>
            </a:r>
          </a:p>
        </p:txBody>
      </p:sp>
    </p:spTree>
    <p:extLst>
      <p:ext uri="{BB962C8B-B14F-4D97-AF65-F5344CB8AC3E}">
        <p14:creationId xmlns:p14="http://schemas.microsoft.com/office/powerpoint/2010/main" val="20474237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566DF3-68B4-4ACB-B7C0-8A42758B55DA}"/>
              </a:ext>
            </a:extLst>
          </p:cNvPr>
          <p:cNvSpPr>
            <a:spLocks noGrp="1"/>
          </p:cNvSpPr>
          <p:nvPr>
            <p:ph type="title"/>
          </p:nvPr>
        </p:nvSpPr>
        <p:spPr>
          <a:xfrm>
            <a:off x="913795" y="111318"/>
            <a:ext cx="10353762" cy="1089329"/>
          </a:xfrm>
        </p:spPr>
        <p:txBody>
          <a:bodyPr/>
          <a:lstStyle/>
          <a:p>
            <a:r>
              <a:rPr lang="en-US" b="1" dirty="0"/>
              <a:t>Moving Cautiously Away From Neutrality</a:t>
            </a:r>
          </a:p>
        </p:txBody>
      </p:sp>
      <p:sp>
        <p:nvSpPr>
          <p:cNvPr id="3" name="Content Placeholder 2">
            <a:extLst>
              <a:ext uri="{FF2B5EF4-FFF2-40B4-BE49-F238E27FC236}">
                <a16:creationId xmlns:a16="http://schemas.microsoft.com/office/drawing/2014/main" id="{1FE4FA19-6779-4736-BF0D-A8A3BAE92D74}"/>
              </a:ext>
            </a:extLst>
          </p:cNvPr>
          <p:cNvSpPr>
            <a:spLocks noGrp="1"/>
          </p:cNvSpPr>
          <p:nvPr>
            <p:ph idx="1"/>
          </p:nvPr>
        </p:nvSpPr>
        <p:spPr>
          <a:xfrm>
            <a:off x="108156" y="1200647"/>
            <a:ext cx="7771588" cy="5255811"/>
          </a:xfrm>
        </p:spPr>
        <p:txBody>
          <a:bodyPr>
            <a:normAutofit lnSpcReduction="10000"/>
          </a:bodyPr>
          <a:lstStyle/>
          <a:p>
            <a:pPr marL="36900" indent="0">
              <a:buNone/>
            </a:pPr>
            <a:r>
              <a:rPr lang="en-US" sz="2800" b="1" dirty="0">
                <a:solidFill>
                  <a:schemeClr val="tx1"/>
                </a:solidFill>
              </a:rPr>
              <a:t>Cash-and-Carry   - allowed warring nations to buy U.S. weapons as long as they paid cash and transported them in their own ships.</a:t>
            </a:r>
          </a:p>
          <a:p>
            <a:pPr marL="36900" indent="0">
              <a:buNone/>
            </a:pPr>
            <a:endParaRPr lang="en-US" sz="2800" b="1" dirty="0">
              <a:solidFill>
                <a:schemeClr val="tx1"/>
              </a:solidFill>
            </a:endParaRPr>
          </a:p>
          <a:p>
            <a:pPr marL="36900" indent="0">
              <a:buNone/>
            </a:pPr>
            <a:r>
              <a:rPr lang="en-US" sz="2800" b="1" dirty="0">
                <a:solidFill>
                  <a:schemeClr val="tx1"/>
                </a:solidFill>
              </a:rPr>
              <a:t>Roosevelt hoped that this would help France and Great Britain to defeat Hitler.  That way the United States would not have to enter the war.</a:t>
            </a:r>
          </a:p>
          <a:p>
            <a:pPr marL="36900" indent="0">
              <a:buNone/>
            </a:pPr>
            <a:endParaRPr lang="en-US" sz="2800" b="1" dirty="0">
              <a:solidFill>
                <a:schemeClr val="tx1"/>
              </a:solidFill>
            </a:endParaRPr>
          </a:p>
          <a:p>
            <a:pPr marL="36900" indent="0">
              <a:buNone/>
            </a:pPr>
            <a:r>
              <a:rPr lang="en-US" sz="2800" b="1" dirty="0">
                <a:solidFill>
                  <a:schemeClr val="tx1"/>
                </a:solidFill>
              </a:rPr>
              <a:t>The cash-and-carry policy went into effect as part of the Neutrality Acts of 1939.</a:t>
            </a:r>
          </a:p>
        </p:txBody>
      </p:sp>
    </p:spTree>
    <p:extLst>
      <p:ext uri="{BB962C8B-B14F-4D97-AF65-F5344CB8AC3E}">
        <p14:creationId xmlns:p14="http://schemas.microsoft.com/office/powerpoint/2010/main" val="16427020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CA5B88-039D-45A9-B2AC-320C64EB08EC}"/>
              </a:ext>
            </a:extLst>
          </p:cNvPr>
          <p:cNvSpPr>
            <a:spLocks noGrp="1"/>
          </p:cNvSpPr>
          <p:nvPr>
            <p:ph type="title"/>
          </p:nvPr>
        </p:nvSpPr>
        <p:spPr>
          <a:xfrm>
            <a:off x="913795" y="95416"/>
            <a:ext cx="10353762" cy="1288111"/>
          </a:xfrm>
        </p:spPr>
        <p:txBody>
          <a:bodyPr>
            <a:normAutofit/>
          </a:bodyPr>
          <a:lstStyle/>
          <a:p>
            <a:r>
              <a:rPr lang="en-US" sz="6600" b="1" dirty="0"/>
              <a:t>The Axis Threat</a:t>
            </a:r>
          </a:p>
        </p:txBody>
      </p:sp>
      <p:sp>
        <p:nvSpPr>
          <p:cNvPr id="3" name="Content Placeholder 2">
            <a:extLst>
              <a:ext uri="{FF2B5EF4-FFF2-40B4-BE49-F238E27FC236}">
                <a16:creationId xmlns:a16="http://schemas.microsoft.com/office/drawing/2014/main" id="{B7A9A45E-13DA-450B-A629-8CE0E08BF0F7}"/>
              </a:ext>
            </a:extLst>
          </p:cNvPr>
          <p:cNvSpPr>
            <a:spLocks noGrp="1"/>
          </p:cNvSpPr>
          <p:nvPr>
            <p:ph idx="1"/>
          </p:nvPr>
        </p:nvSpPr>
        <p:spPr>
          <a:xfrm>
            <a:off x="151075" y="1160890"/>
            <a:ext cx="6305384" cy="5601694"/>
          </a:xfrm>
        </p:spPr>
        <p:txBody>
          <a:bodyPr>
            <a:normAutofit fontScale="62500" lnSpcReduction="20000"/>
          </a:bodyPr>
          <a:lstStyle/>
          <a:p>
            <a:pPr marL="36900" indent="0">
              <a:buNone/>
            </a:pPr>
            <a:r>
              <a:rPr lang="en-US" sz="2800" b="1" dirty="0">
                <a:solidFill>
                  <a:schemeClr val="tx1"/>
                </a:solidFill>
              </a:rPr>
              <a:t>On September 27, 1940, Americans found out that Germany, Italy, and Japan had signed a defense treaty known as the Tripartite Pact.  The three nations officially became known as the Axis Powers.</a:t>
            </a:r>
          </a:p>
          <a:p>
            <a:pPr marL="36900" indent="0">
              <a:buNone/>
            </a:pPr>
            <a:endParaRPr lang="en-US" sz="2800" b="1" dirty="0">
              <a:solidFill>
                <a:schemeClr val="tx1"/>
              </a:solidFill>
            </a:endParaRPr>
          </a:p>
          <a:p>
            <a:pPr marL="36900" indent="0">
              <a:buNone/>
            </a:pPr>
            <a:r>
              <a:rPr lang="en-US" sz="2800" b="1" dirty="0">
                <a:solidFill>
                  <a:schemeClr val="tx1"/>
                </a:solidFill>
              </a:rPr>
              <a:t>The Tripartite Pact was aimed at </a:t>
            </a:r>
          </a:p>
          <a:p>
            <a:pPr marL="36900" indent="0">
              <a:buNone/>
            </a:pPr>
            <a:r>
              <a:rPr lang="en-US" sz="2800" b="1" dirty="0">
                <a:solidFill>
                  <a:schemeClr val="tx1"/>
                </a:solidFill>
              </a:rPr>
              <a:t>keeping the United States out of the</a:t>
            </a:r>
          </a:p>
          <a:p>
            <a:pPr marL="36900" indent="0">
              <a:buNone/>
            </a:pPr>
            <a:r>
              <a:rPr lang="en-US" sz="2800" b="1" dirty="0">
                <a:solidFill>
                  <a:schemeClr val="tx1"/>
                </a:solidFill>
              </a:rPr>
              <a:t>war.</a:t>
            </a:r>
          </a:p>
          <a:p>
            <a:pPr marL="36900" indent="0">
              <a:buNone/>
            </a:pPr>
            <a:endParaRPr lang="en-US" sz="2800" b="1" dirty="0">
              <a:solidFill>
                <a:schemeClr val="tx1"/>
              </a:solidFill>
            </a:endParaRPr>
          </a:p>
          <a:p>
            <a:pPr marL="36900" indent="0">
              <a:buNone/>
            </a:pPr>
            <a:r>
              <a:rPr lang="en-US" sz="2800" b="1" dirty="0">
                <a:solidFill>
                  <a:schemeClr val="tx1"/>
                </a:solidFill>
              </a:rPr>
              <a:t>If the U.S. would declare war on any one </a:t>
            </a:r>
          </a:p>
          <a:p>
            <a:pPr marL="36900" indent="0">
              <a:buNone/>
            </a:pPr>
            <a:r>
              <a:rPr lang="en-US" sz="2800" b="1" dirty="0">
                <a:solidFill>
                  <a:schemeClr val="tx1"/>
                </a:solidFill>
              </a:rPr>
              <a:t>of the Axis Powers, it would be the same as </a:t>
            </a:r>
          </a:p>
          <a:p>
            <a:pPr marL="36900" indent="0">
              <a:buNone/>
            </a:pPr>
            <a:r>
              <a:rPr lang="en-US" sz="2800" b="1" dirty="0">
                <a:solidFill>
                  <a:schemeClr val="tx1"/>
                </a:solidFill>
              </a:rPr>
              <a:t>declaring war on all of them.</a:t>
            </a:r>
          </a:p>
          <a:p>
            <a:pPr marL="36900" indent="0">
              <a:buNone/>
            </a:pPr>
            <a:endParaRPr lang="en-US" sz="2800" b="1" dirty="0">
              <a:solidFill>
                <a:schemeClr val="tx1"/>
              </a:solidFill>
            </a:endParaRPr>
          </a:p>
          <a:p>
            <a:pPr marL="36900" indent="0">
              <a:buNone/>
            </a:pPr>
            <a:r>
              <a:rPr lang="en-US" sz="2800" b="1" dirty="0">
                <a:solidFill>
                  <a:schemeClr val="tx1"/>
                </a:solidFill>
              </a:rPr>
              <a:t>The U.S. would end up fighting a war with its army </a:t>
            </a:r>
          </a:p>
          <a:p>
            <a:pPr marL="36900" indent="0">
              <a:buNone/>
            </a:pPr>
            <a:r>
              <a:rPr lang="en-US" sz="2800" b="1" dirty="0">
                <a:solidFill>
                  <a:schemeClr val="tx1"/>
                </a:solidFill>
              </a:rPr>
              <a:t>split between two oceans.</a:t>
            </a:r>
          </a:p>
        </p:txBody>
      </p:sp>
      <p:pic>
        <p:nvPicPr>
          <p:cNvPr id="3074" name="Picture 2" descr="Axis Powers Leaders and Flags - Into World War II">
            <a:extLst>
              <a:ext uri="{FF2B5EF4-FFF2-40B4-BE49-F238E27FC236}">
                <a16:creationId xmlns:a16="http://schemas.microsoft.com/office/drawing/2014/main" id="{D307C7AF-794A-48FF-BD6E-1B64053CDA9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60019" y="1256306"/>
            <a:ext cx="3574176" cy="29841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Axis Powers in World War II">
            <a:extLst>
              <a:ext uri="{FF2B5EF4-FFF2-40B4-BE49-F238E27FC236}">
                <a16:creationId xmlns:a16="http://schemas.microsoft.com/office/drawing/2014/main" id="{0760A323-CAE3-4B2E-8844-A5DE4EC1C9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47082" y="3840478"/>
            <a:ext cx="2919293" cy="28529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82788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D881C0-903E-4B14-BD29-A9D06E5BB431}"/>
              </a:ext>
            </a:extLst>
          </p:cNvPr>
          <p:cNvSpPr>
            <a:spLocks noGrp="1"/>
          </p:cNvSpPr>
          <p:nvPr>
            <p:ph type="title"/>
          </p:nvPr>
        </p:nvSpPr>
        <p:spPr>
          <a:xfrm>
            <a:off x="913795" y="87464"/>
            <a:ext cx="10353762" cy="842839"/>
          </a:xfrm>
        </p:spPr>
        <p:txBody>
          <a:bodyPr>
            <a:normAutofit fontScale="90000"/>
          </a:bodyPr>
          <a:lstStyle/>
          <a:p>
            <a:r>
              <a:rPr lang="en-US" sz="6600" b="1" dirty="0">
                <a:solidFill>
                  <a:srgbClr val="0070C0"/>
                </a:solidFill>
              </a:rPr>
              <a:t>Building U.S. Defenses</a:t>
            </a:r>
          </a:p>
        </p:txBody>
      </p:sp>
      <p:sp>
        <p:nvSpPr>
          <p:cNvPr id="3" name="Content Placeholder 2">
            <a:extLst>
              <a:ext uri="{FF2B5EF4-FFF2-40B4-BE49-F238E27FC236}">
                <a16:creationId xmlns:a16="http://schemas.microsoft.com/office/drawing/2014/main" id="{06EEFEA8-790D-45DB-8523-65333F701DDB}"/>
              </a:ext>
            </a:extLst>
          </p:cNvPr>
          <p:cNvSpPr>
            <a:spLocks noGrp="1"/>
          </p:cNvSpPr>
          <p:nvPr>
            <p:ph idx="1"/>
          </p:nvPr>
        </p:nvSpPr>
        <p:spPr>
          <a:xfrm>
            <a:off x="143124" y="1168842"/>
            <a:ext cx="4625522" cy="4622357"/>
          </a:xfrm>
        </p:spPr>
        <p:txBody>
          <a:bodyPr>
            <a:normAutofit lnSpcReduction="10000"/>
          </a:bodyPr>
          <a:lstStyle/>
          <a:p>
            <a:pPr marL="36900" indent="0">
              <a:buNone/>
            </a:pPr>
            <a:r>
              <a:rPr lang="en-US" b="1" dirty="0">
                <a:solidFill>
                  <a:schemeClr val="tx1"/>
                </a:solidFill>
              </a:rPr>
              <a:t>Roosevelt, realizing that the United States might eventually be forced to enter the war anyway, asked Congress to increase spending for national defense.</a:t>
            </a:r>
          </a:p>
          <a:p>
            <a:pPr marL="36900" indent="0">
              <a:buNone/>
            </a:pPr>
            <a:endParaRPr lang="en-US" b="1" dirty="0">
              <a:solidFill>
                <a:schemeClr val="tx1"/>
              </a:solidFill>
            </a:endParaRPr>
          </a:p>
          <a:p>
            <a:pPr marL="36900" indent="0">
              <a:buNone/>
            </a:pPr>
            <a:r>
              <a:rPr lang="en-US" b="1" dirty="0">
                <a:solidFill>
                  <a:schemeClr val="tx1"/>
                </a:solidFill>
              </a:rPr>
              <a:t>Because the Nazi had so many big wins in 1940, defeating areas of Europe, Congress stopped believing that the United States would never have to get involved in the problems of Europe and they put more money into the defense department (the military).</a:t>
            </a:r>
          </a:p>
        </p:txBody>
      </p:sp>
      <p:pic>
        <p:nvPicPr>
          <p:cNvPr id="1026" name="Picture 2" descr="Trends in U.S. Military Spending | Council on Foreign Relations">
            <a:extLst>
              <a:ext uri="{FF2B5EF4-FFF2-40B4-BE49-F238E27FC236}">
                <a16:creationId xmlns:a16="http://schemas.microsoft.com/office/drawing/2014/main" id="{F5FFFE46-142C-41CB-B8D6-986F3165E7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8646" y="2084223"/>
            <a:ext cx="4330655" cy="27915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59540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D11B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FCE38C-26A1-4A8D-BDA0-96B2762099C8}"/>
              </a:ext>
            </a:extLst>
          </p:cNvPr>
          <p:cNvSpPr>
            <a:spLocks noGrp="1"/>
          </p:cNvSpPr>
          <p:nvPr>
            <p:ph type="title"/>
          </p:nvPr>
        </p:nvSpPr>
        <p:spPr>
          <a:xfrm>
            <a:off x="913795" y="226142"/>
            <a:ext cx="10353762" cy="840659"/>
          </a:xfrm>
        </p:spPr>
        <p:txBody>
          <a:bodyPr>
            <a:normAutofit fontScale="90000"/>
          </a:bodyPr>
          <a:lstStyle/>
          <a:p>
            <a:r>
              <a:rPr lang="en-US" sz="6000" dirty="0">
                <a:solidFill>
                  <a:schemeClr val="tx1"/>
                </a:solidFill>
              </a:rPr>
              <a:t>Selective Training and Service Act</a:t>
            </a:r>
          </a:p>
        </p:txBody>
      </p:sp>
      <p:sp>
        <p:nvSpPr>
          <p:cNvPr id="3" name="Content Placeholder 2">
            <a:extLst>
              <a:ext uri="{FF2B5EF4-FFF2-40B4-BE49-F238E27FC236}">
                <a16:creationId xmlns:a16="http://schemas.microsoft.com/office/drawing/2014/main" id="{1558BFDC-4334-41D0-A710-F9BCF8256E08}"/>
              </a:ext>
            </a:extLst>
          </p:cNvPr>
          <p:cNvSpPr>
            <a:spLocks noGrp="1"/>
          </p:cNvSpPr>
          <p:nvPr>
            <p:ph idx="1"/>
          </p:nvPr>
        </p:nvSpPr>
        <p:spPr>
          <a:xfrm>
            <a:off x="176981" y="1199535"/>
            <a:ext cx="7393858" cy="5230761"/>
          </a:xfrm>
        </p:spPr>
        <p:txBody>
          <a:bodyPr>
            <a:noAutofit/>
          </a:bodyPr>
          <a:lstStyle/>
          <a:p>
            <a:pPr marL="36900" indent="0">
              <a:buNone/>
            </a:pPr>
            <a:r>
              <a:rPr lang="en-US" sz="3200" b="1" dirty="0">
                <a:solidFill>
                  <a:schemeClr val="tx1"/>
                </a:solidFill>
              </a:rPr>
              <a:t>Congress also passed the first peace time military draft, the Selective Service and Training Act.</a:t>
            </a:r>
          </a:p>
          <a:p>
            <a:pPr marL="36900" indent="0">
              <a:buNone/>
            </a:pPr>
            <a:endParaRPr lang="en-US" sz="3200" b="1" dirty="0">
              <a:solidFill>
                <a:schemeClr val="tx1"/>
              </a:solidFill>
            </a:endParaRPr>
          </a:p>
          <a:p>
            <a:pPr marL="36900" indent="0">
              <a:buNone/>
            </a:pPr>
            <a:r>
              <a:rPr lang="en-US" sz="3200" b="1" dirty="0">
                <a:solidFill>
                  <a:schemeClr val="tx1"/>
                </a:solidFill>
              </a:rPr>
              <a:t>This draft was to increase the amount of military men in the United States’ armed forces so that they would already be trained and ready in the case that we would enter the war.</a:t>
            </a:r>
          </a:p>
        </p:txBody>
      </p:sp>
      <p:pic>
        <p:nvPicPr>
          <p:cNvPr id="2050" name="Picture 2" descr="Selective Training and Service Act | United States [1940] | Britannica">
            <a:extLst>
              <a:ext uri="{FF2B5EF4-FFF2-40B4-BE49-F238E27FC236}">
                <a16:creationId xmlns:a16="http://schemas.microsoft.com/office/drawing/2014/main" id="{71C24D88-5D5B-4EB5-B762-CDAE76BB6B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54196" y="1590368"/>
            <a:ext cx="3032165" cy="41049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15844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850569-8DF2-44D6-A251-BC7910CF19B2}"/>
              </a:ext>
            </a:extLst>
          </p:cNvPr>
          <p:cNvSpPr>
            <a:spLocks noGrp="1"/>
          </p:cNvSpPr>
          <p:nvPr>
            <p:ph type="title"/>
          </p:nvPr>
        </p:nvSpPr>
        <p:spPr>
          <a:xfrm>
            <a:off x="913795" y="108155"/>
            <a:ext cx="10353762" cy="1052051"/>
          </a:xfrm>
        </p:spPr>
        <p:txBody>
          <a:bodyPr>
            <a:normAutofit/>
          </a:bodyPr>
          <a:lstStyle/>
          <a:p>
            <a:r>
              <a:rPr lang="en-US" sz="5400" dirty="0">
                <a:solidFill>
                  <a:schemeClr val="tx1"/>
                </a:solidFill>
              </a:rPr>
              <a:t>Roosevelt Runs for a Third Term</a:t>
            </a:r>
          </a:p>
        </p:txBody>
      </p:sp>
      <p:sp>
        <p:nvSpPr>
          <p:cNvPr id="3" name="Content Placeholder 2">
            <a:extLst>
              <a:ext uri="{FF2B5EF4-FFF2-40B4-BE49-F238E27FC236}">
                <a16:creationId xmlns:a16="http://schemas.microsoft.com/office/drawing/2014/main" id="{1E3F6B89-C310-4DF6-B6F8-EFB0686B606F}"/>
              </a:ext>
            </a:extLst>
          </p:cNvPr>
          <p:cNvSpPr>
            <a:spLocks noGrp="1"/>
          </p:cNvSpPr>
          <p:nvPr>
            <p:ph idx="1"/>
          </p:nvPr>
        </p:nvSpPr>
        <p:spPr>
          <a:xfrm>
            <a:off x="206733" y="1354971"/>
            <a:ext cx="8136259" cy="5270090"/>
          </a:xfrm>
          <a:solidFill>
            <a:srgbClr val="0D11B3"/>
          </a:solidFill>
        </p:spPr>
        <p:txBody>
          <a:bodyPr>
            <a:normAutofit fontScale="92500" lnSpcReduction="20000"/>
          </a:bodyPr>
          <a:lstStyle/>
          <a:p>
            <a:pPr marL="36900" indent="0">
              <a:buNone/>
            </a:pPr>
            <a:r>
              <a:rPr lang="en-US" b="1" dirty="0">
                <a:solidFill>
                  <a:schemeClr val="tx1"/>
                </a:solidFill>
              </a:rPr>
              <a:t>Roosevelt decided to go against tradition of American presidents only running for two terms.  </a:t>
            </a:r>
          </a:p>
          <a:p>
            <a:pPr marL="36900" indent="0">
              <a:buNone/>
            </a:pPr>
            <a:endParaRPr lang="en-US" b="1" dirty="0">
              <a:solidFill>
                <a:schemeClr val="tx1"/>
              </a:solidFill>
            </a:endParaRPr>
          </a:p>
          <a:p>
            <a:pPr marL="36900" indent="0">
              <a:buNone/>
            </a:pPr>
            <a:r>
              <a:rPr lang="en-US" b="1" dirty="0">
                <a:solidFill>
                  <a:schemeClr val="tx1"/>
                </a:solidFill>
              </a:rPr>
              <a:t>Both Roosevelt and his opponent, Wendell </a:t>
            </a:r>
            <a:r>
              <a:rPr lang="en-US" b="1" dirty="0" err="1">
                <a:solidFill>
                  <a:schemeClr val="tx1"/>
                </a:solidFill>
              </a:rPr>
              <a:t>Wilkie</a:t>
            </a:r>
            <a:r>
              <a:rPr lang="en-US" b="1" dirty="0">
                <a:solidFill>
                  <a:schemeClr val="tx1"/>
                </a:solidFill>
              </a:rPr>
              <a:t>, used the promise of keeping American out of the war in their campaign.</a:t>
            </a:r>
          </a:p>
          <a:p>
            <a:pPr marL="36900" indent="0">
              <a:buNone/>
            </a:pPr>
            <a:endParaRPr lang="en-US" b="1" dirty="0">
              <a:solidFill>
                <a:schemeClr val="tx1"/>
              </a:solidFill>
            </a:endParaRPr>
          </a:p>
          <a:p>
            <a:pPr marL="36900" indent="0">
              <a:buNone/>
            </a:pPr>
            <a:r>
              <a:rPr lang="en-US" b="1" dirty="0">
                <a:solidFill>
                  <a:schemeClr val="tx1"/>
                </a:solidFill>
              </a:rPr>
              <a:t>Roosevelt was very well known and trusted by the public, and this help him win a third term as President.</a:t>
            </a:r>
          </a:p>
          <a:p>
            <a:pPr marL="36900" indent="0">
              <a:buNone/>
            </a:pPr>
            <a:endParaRPr lang="en-US" b="1" dirty="0">
              <a:solidFill>
                <a:schemeClr val="tx1"/>
              </a:solidFill>
            </a:endParaRPr>
          </a:p>
          <a:p>
            <a:pPr marL="36900" indent="0">
              <a:buNone/>
            </a:pPr>
            <a:r>
              <a:rPr lang="en-US" b="1" dirty="0">
                <a:solidFill>
                  <a:schemeClr val="tx1"/>
                </a:solidFill>
              </a:rPr>
              <a:t>This was a tradition started by George Washington, who refused to try for a third term in office, claiming that he did not thinks any one person should ever hold that much power.</a:t>
            </a:r>
          </a:p>
          <a:p>
            <a:pPr marL="36900" indent="0">
              <a:buNone/>
            </a:pPr>
            <a:endParaRPr lang="en-US" b="1" dirty="0">
              <a:solidFill>
                <a:schemeClr val="tx1"/>
              </a:solidFill>
            </a:endParaRPr>
          </a:p>
          <a:p>
            <a:pPr marL="36900" indent="0">
              <a:buNone/>
            </a:pPr>
            <a:r>
              <a:rPr lang="en-US" b="1" dirty="0">
                <a:solidFill>
                  <a:schemeClr val="tx1"/>
                </a:solidFill>
              </a:rPr>
              <a:t>This was never actually written into the Constitution as a law, it was just a tradition that had been followed ever since.</a:t>
            </a:r>
          </a:p>
        </p:txBody>
      </p:sp>
      <p:pic>
        <p:nvPicPr>
          <p:cNvPr id="3074" name="Picture 2" descr="Amazon.com: Presidential Campaign 1940 Ndemocratic Party Oil Cloth ...">
            <a:extLst>
              <a:ext uri="{FF2B5EF4-FFF2-40B4-BE49-F238E27FC236}">
                <a16:creationId xmlns:a16="http://schemas.microsoft.com/office/drawing/2014/main" id="{6A6B1AE9-FC8C-4148-9C02-F44F567C6F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20071" y="1160206"/>
            <a:ext cx="2154096" cy="32640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92066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837473B0-CC2E-450A-ABE3-18F120FF3D39}">
                <a1611:picAttrSrcUrl xmlns:a1611="http://schemas.microsoft.com/office/drawing/2016/11/main" r:id="rId3"/>
              </a:ext>
            </a:extLst>
          </a:blip>
          <a:srcRect/>
          <a:stretch>
            <a:fillRect t="-9000" b="-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2F8B6-5EDB-4EC1-9365-1F47D5ED8BF1}"/>
              </a:ext>
            </a:extLst>
          </p:cNvPr>
          <p:cNvSpPr>
            <a:spLocks noGrp="1"/>
          </p:cNvSpPr>
          <p:nvPr>
            <p:ph type="title"/>
          </p:nvPr>
        </p:nvSpPr>
        <p:spPr>
          <a:xfrm>
            <a:off x="913795" y="412955"/>
            <a:ext cx="10353762" cy="1022555"/>
          </a:xfrm>
          <a:solidFill>
            <a:srgbClr val="C00000"/>
          </a:solidFill>
        </p:spPr>
        <p:txBody>
          <a:bodyPr>
            <a:normAutofit/>
          </a:bodyPr>
          <a:lstStyle/>
          <a:p>
            <a:r>
              <a:rPr lang="en-US" sz="5400" b="1" dirty="0">
                <a:solidFill>
                  <a:schemeClr val="tx1"/>
                </a:solidFill>
              </a:rPr>
              <a:t>The Great Arsenal of Democracy</a:t>
            </a:r>
          </a:p>
        </p:txBody>
      </p:sp>
      <p:sp>
        <p:nvSpPr>
          <p:cNvPr id="3" name="Content Placeholder 2">
            <a:extLst>
              <a:ext uri="{FF2B5EF4-FFF2-40B4-BE49-F238E27FC236}">
                <a16:creationId xmlns:a16="http://schemas.microsoft.com/office/drawing/2014/main" id="{56B55975-1342-43D2-9D6B-A5ABF3A86025}"/>
              </a:ext>
            </a:extLst>
          </p:cNvPr>
          <p:cNvSpPr>
            <a:spLocks noGrp="1"/>
          </p:cNvSpPr>
          <p:nvPr>
            <p:ph idx="1"/>
          </p:nvPr>
        </p:nvSpPr>
        <p:spPr>
          <a:xfrm>
            <a:off x="95417" y="1769806"/>
            <a:ext cx="8062622" cy="5028559"/>
          </a:xfrm>
          <a:solidFill>
            <a:srgbClr val="002060"/>
          </a:solidFill>
        </p:spPr>
        <p:txBody>
          <a:bodyPr>
            <a:normAutofit fontScale="92500"/>
          </a:bodyPr>
          <a:lstStyle/>
          <a:p>
            <a:pPr marL="36900" indent="0">
              <a:buNone/>
            </a:pPr>
            <a:r>
              <a:rPr lang="en-US" dirty="0"/>
              <a:t>After Roosevelt was elected to his third term as President, he discussed the future of America in the war in one of his fireside chats.</a:t>
            </a:r>
          </a:p>
          <a:p>
            <a:pPr marL="36900" indent="0">
              <a:buNone/>
            </a:pPr>
            <a:endParaRPr lang="en-US" dirty="0"/>
          </a:p>
          <a:p>
            <a:pPr marL="36900" indent="0">
              <a:buNone/>
            </a:pPr>
            <a:r>
              <a:rPr lang="en-US" dirty="0"/>
              <a:t>Fireside Chats – speeches that President Roosevelt would give over the radio from the White House, but in the speeches he would explain things that were important to Americans in a way that everyone could understand and relate to.</a:t>
            </a:r>
          </a:p>
          <a:p>
            <a:pPr marL="36900" indent="0">
              <a:buNone/>
            </a:pPr>
            <a:endParaRPr lang="en-US" dirty="0"/>
          </a:p>
          <a:p>
            <a:pPr marL="36900" indent="0">
              <a:buNone/>
            </a:pPr>
            <a:r>
              <a:rPr lang="en-US" dirty="0"/>
              <a:t>Roosevelt’s fireside chats made regular Americans feel more in touch with our government and brought trust in the President.</a:t>
            </a:r>
          </a:p>
          <a:p>
            <a:pPr marL="36900" indent="0">
              <a:buNone/>
            </a:pPr>
            <a:endParaRPr lang="en-US" dirty="0"/>
          </a:p>
          <a:p>
            <a:pPr marL="36900" indent="0">
              <a:buNone/>
            </a:pPr>
            <a:r>
              <a:rPr lang="en-US" dirty="0"/>
              <a:t>Roosevelt made it clear that if Hitler defeated Great Britain, there would be no one left to stop him from conquering other parts of the world, so the United States had to help Great Britain.</a:t>
            </a:r>
          </a:p>
        </p:txBody>
      </p:sp>
      <p:pic>
        <p:nvPicPr>
          <p:cNvPr id="1026" name="Picture 2" descr="On This Day in 1933, FDR Gave His First Fireside Chat | Mental Floss">
            <a:extLst>
              <a:ext uri="{FF2B5EF4-FFF2-40B4-BE49-F238E27FC236}">
                <a16:creationId xmlns:a16="http://schemas.microsoft.com/office/drawing/2014/main" id="{CEF59F18-D1CC-4E92-BCC8-C5A45CBE200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32934" y="1956020"/>
            <a:ext cx="3377392" cy="18955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96287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F81A43-11EA-485F-B4D4-ABFE2DAE1F3E}"/>
              </a:ext>
            </a:extLst>
          </p:cNvPr>
          <p:cNvSpPr>
            <a:spLocks noGrp="1"/>
          </p:cNvSpPr>
          <p:nvPr>
            <p:ph type="title"/>
          </p:nvPr>
        </p:nvSpPr>
        <p:spPr>
          <a:xfrm>
            <a:off x="913795" y="159026"/>
            <a:ext cx="5431346" cy="1160891"/>
          </a:xfrm>
        </p:spPr>
        <p:txBody>
          <a:bodyPr/>
          <a:lstStyle/>
          <a:p>
            <a:r>
              <a:rPr lang="en-US" b="1" dirty="0"/>
              <a:t>Lend –Lease Plan</a:t>
            </a:r>
          </a:p>
        </p:txBody>
      </p:sp>
      <p:sp>
        <p:nvSpPr>
          <p:cNvPr id="3" name="Content Placeholder 2">
            <a:extLst>
              <a:ext uri="{FF2B5EF4-FFF2-40B4-BE49-F238E27FC236}">
                <a16:creationId xmlns:a16="http://schemas.microsoft.com/office/drawing/2014/main" id="{C4F9DC54-643C-4DDB-B8B8-E3805FE9C3DF}"/>
              </a:ext>
            </a:extLst>
          </p:cNvPr>
          <p:cNvSpPr>
            <a:spLocks noGrp="1"/>
          </p:cNvSpPr>
          <p:nvPr>
            <p:ph idx="1"/>
          </p:nvPr>
        </p:nvSpPr>
        <p:spPr>
          <a:xfrm>
            <a:off x="119270" y="1065475"/>
            <a:ext cx="7442419" cy="5430741"/>
          </a:xfrm>
        </p:spPr>
        <p:txBody>
          <a:bodyPr>
            <a:normAutofit/>
          </a:bodyPr>
          <a:lstStyle/>
          <a:p>
            <a:pPr marL="36900" indent="0">
              <a:buNone/>
            </a:pPr>
            <a:r>
              <a:rPr lang="en-US" b="1" dirty="0"/>
              <a:t>By 1940, Great Britain had no money left to buy war supplies, so Roosevelt came up with the Lend-Lease Plan.</a:t>
            </a:r>
          </a:p>
          <a:p>
            <a:pPr marL="36900" indent="0">
              <a:buNone/>
            </a:pPr>
            <a:endParaRPr lang="en-US" b="1" dirty="0"/>
          </a:p>
          <a:p>
            <a:pPr marL="36900" indent="0">
              <a:buNone/>
            </a:pPr>
            <a:r>
              <a:rPr lang="en-US" b="1" dirty="0"/>
              <a:t>According to the plan, the President would approve the lending or leasing of military supplies to any country whose defense was considered vital to the United States.  Simply put, since we needed Great Britain to stop Hitler’s German army, it would benefit the U.S. to make sure that they had the supplies that they needed.</a:t>
            </a:r>
          </a:p>
          <a:p>
            <a:pPr marL="36900" indent="0">
              <a:buNone/>
            </a:pPr>
            <a:endParaRPr lang="en-US" b="1" dirty="0"/>
          </a:p>
          <a:p>
            <a:pPr marL="36900" indent="0">
              <a:buNone/>
            </a:pPr>
            <a:r>
              <a:rPr lang="en-US" b="1" dirty="0"/>
              <a:t>Congress passed the Lend-Lease Act in March 1941.</a:t>
            </a:r>
          </a:p>
        </p:txBody>
      </p:sp>
      <p:pic>
        <p:nvPicPr>
          <p:cNvPr id="2050" name="Picture 2" descr="Lend-Lease Act of 1941: Facts, Summary, and Significance - Historyplex">
            <a:extLst>
              <a:ext uri="{FF2B5EF4-FFF2-40B4-BE49-F238E27FC236}">
                <a16:creationId xmlns:a16="http://schemas.microsoft.com/office/drawing/2014/main" id="{46E8D044-F389-4E8D-AF9C-953FB73553D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33135" y="4448091"/>
            <a:ext cx="3537800" cy="2211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38754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74000">
              <a:schemeClr val="accent1">
                <a:lumMod val="45000"/>
                <a:lumOff val="55000"/>
              </a:schemeClr>
            </a:gs>
            <a:gs pos="40000">
              <a:srgbClr val="CC0000"/>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2088E9-8991-4195-A951-A20D349666EE}"/>
              </a:ext>
            </a:extLst>
          </p:cNvPr>
          <p:cNvSpPr>
            <a:spLocks noGrp="1"/>
          </p:cNvSpPr>
          <p:nvPr>
            <p:ph type="title"/>
          </p:nvPr>
        </p:nvSpPr>
        <p:spPr>
          <a:xfrm>
            <a:off x="913795" y="166978"/>
            <a:ext cx="10353762" cy="899824"/>
          </a:xfrm>
        </p:spPr>
        <p:txBody>
          <a:bodyPr/>
          <a:lstStyle/>
          <a:p>
            <a:r>
              <a:rPr lang="en-US" dirty="0"/>
              <a:t>The Soviet Union Switches Sides</a:t>
            </a:r>
          </a:p>
        </p:txBody>
      </p:sp>
      <p:sp>
        <p:nvSpPr>
          <p:cNvPr id="3" name="Content Placeholder 2">
            <a:extLst>
              <a:ext uri="{FF2B5EF4-FFF2-40B4-BE49-F238E27FC236}">
                <a16:creationId xmlns:a16="http://schemas.microsoft.com/office/drawing/2014/main" id="{1E8A2E53-BA97-4454-8EDB-ADE0E884A7B5}"/>
              </a:ext>
            </a:extLst>
          </p:cNvPr>
          <p:cNvSpPr>
            <a:spLocks noGrp="1"/>
          </p:cNvSpPr>
          <p:nvPr>
            <p:ph idx="1"/>
          </p:nvPr>
        </p:nvSpPr>
        <p:spPr>
          <a:xfrm>
            <a:off x="159027" y="1066803"/>
            <a:ext cx="8021412" cy="5461816"/>
          </a:xfrm>
        </p:spPr>
        <p:txBody>
          <a:bodyPr>
            <a:normAutofit/>
          </a:bodyPr>
          <a:lstStyle/>
          <a:p>
            <a:pPr marL="36900" indent="0">
              <a:buNone/>
            </a:pPr>
            <a:r>
              <a:rPr lang="en-US" sz="2600" b="1" dirty="0">
                <a:solidFill>
                  <a:schemeClr val="bg1"/>
                </a:solidFill>
              </a:rPr>
              <a:t>In 1941, Hitler broke the agreement that he had made with Stalin in the Soviet Union and sent his armies to invade the Soviet Union.  </a:t>
            </a:r>
          </a:p>
          <a:p>
            <a:pPr marL="36900" indent="0">
              <a:buNone/>
            </a:pPr>
            <a:endParaRPr lang="en-US" sz="2600" b="1" dirty="0">
              <a:solidFill>
                <a:schemeClr val="bg1"/>
              </a:solidFill>
            </a:endParaRPr>
          </a:p>
          <a:p>
            <a:pPr marL="36900" indent="0">
              <a:buNone/>
            </a:pPr>
            <a:r>
              <a:rPr lang="en-US" sz="2600" b="1" dirty="0">
                <a:solidFill>
                  <a:schemeClr val="bg1"/>
                </a:solidFill>
              </a:rPr>
              <a:t>That invasion made Stalin see Hitler as an enemy and the Soviet Union officially joined the side of the Allied Forces.</a:t>
            </a:r>
          </a:p>
          <a:p>
            <a:pPr marL="36900" indent="0">
              <a:buNone/>
            </a:pPr>
            <a:endParaRPr lang="en-US" sz="2600" b="1" dirty="0">
              <a:solidFill>
                <a:schemeClr val="bg1"/>
              </a:solidFill>
            </a:endParaRPr>
          </a:p>
          <a:p>
            <a:pPr marL="36900" indent="0">
              <a:buNone/>
            </a:pPr>
            <a:r>
              <a:rPr lang="en-US" sz="2600" b="1" dirty="0">
                <a:solidFill>
                  <a:schemeClr val="bg1"/>
                </a:solidFill>
              </a:rPr>
              <a:t>Because Stalin’s Soviet Union was now on the Allied side, Roosevelt approved supplies to be sent to the Soviet Union through the Lend-Lease Act.</a:t>
            </a:r>
          </a:p>
        </p:txBody>
      </p:sp>
    </p:spTree>
    <p:extLst>
      <p:ext uri="{BB962C8B-B14F-4D97-AF65-F5344CB8AC3E}">
        <p14:creationId xmlns:p14="http://schemas.microsoft.com/office/powerpoint/2010/main" val="233807570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VTI">
  <a:themeElements>
    <a:clrScheme name="Red">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Slate">
      <a:majorFont>
        <a:latin typeface="Georgia Pro Cond Ligh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Speak Pro"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VTI" id="{35C4A07C-0176-4A32-9BCB-B016516853F0}" vid="{9B70D35C-BCA8-4715-BB49-8BE54A7FC07C}"/>
    </a:ext>
  </a:extLst>
</a:theme>
</file>

<file path=docProps/app.xml><?xml version="1.0" encoding="utf-8"?>
<Properties xmlns="http://schemas.openxmlformats.org/officeDocument/2006/extended-properties" xmlns:vt="http://schemas.openxmlformats.org/officeDocument/2006/docPropsVTypes">
  <Template/>
  <TotalTime>259</TotalTime>
  <Words>1368</Words>
  <Application>Microsoft Office PowerPoint</Application>
  <PresentationFormat>Widescreen</PresentationFormat>
  <Paragraphs>110</Paragraphs>
  <Slides>15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Georgia Pro Cond Light</vt:lpstr>
      <vt:lpstr>Speak Pro</vt:lpstr>
      <vt:lpstr>Wingdings 2</vt:lpstr>
      <vt:lpstr>SlateVTI</vt:lpstr>
      <vt:lpstr>America Moves Towards War</vt:lpstr>
      <vt:lpstr>Moving Cautiously Away From Neutrality</vt:lpstr>
      <vt:lpstr>The Axis Threat</vt:lpstr>
      <vt:lpstr>Building U.S. Defenses</vt:lpstr>
      <vt:lpstr>Selective Training and Service Act</vt:lpstr>
      <vt:lpstr>Roosevelt Runs for a Third Term</vt:lpstr>
      <vt:lpstr>The Great Arsenal of Democracy</vt:lpstr>
      <vt:lpstr>Lend –Lease Plan</vt:lpstr>
      <vt:lpstr>The Soviet Union Switches Sides</vt:lpstr>
      <vt:lpstr>The Atlantic Charter</vt:lpstr>
      <vt:lpstr>2 Sides of the War By 1941</vt:lpstr>
      <vt:lpstr>Japan Attacks the United States</vt:lpstr>
      <vt:lpstr>Peace Talks With Japan In Question</vt:lpstr>
      <vt:lpstr>Attack on Pearl Harbor,  Hawaii</vt:lpstr>
      <vt:lpstr>Reaction to Pearl Harbor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America Moves Towards War</dc:title>
  <dc:creator>Andrea Surma</dc:creator>
  <cp:lastModifiedBy>Andrea Surma</cp:lastModifiedBy>
  <cp:revision>54</cp:revision>
  <dcterms:created xsi:type="dcterms:W3CDTF">2020-04-26T22:02:59Z</dcterms:created>
  <dcterms:modified xsi:type="dcterms:W3CDTF">2020-05-03T12:52:10Z</dcterms:modified>
</cp:coreProperties>
</file>